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sldIdLst>
    <p:sldId id="256" r:id="rId2"/>
    <p:sldId id="281" r:id="rId3"/>
    <p:sldId id="289" r:id="rId4"/>
    <p:sldId id="262" r:id="rId5"/>
    <p:sldId id="282" r:id="rId6"/>
    <p:sldId id="284" r:id="rId7"/>
    <p:sldId id="303" r:id="rId8"/>
    <p:sldId id="304" r:id="rId9"/>
    <p:sldId id="299" r:id="rId10"/>
    <p:sldId id="296" r:id="rId11"/>
    <p:sldId id="263" r:id="rId12"/>
    <p:sldId id="265" r:id="rId13"/>
    <p:sldId id="266" r:id="rId14"/>
    <p:sldId id="294" r:id="rId15"/>
    <p:sldId id="267" r:id="rId16"/>
    <p:sldId id="268" r:id="rId17"/>
    <p:sldId id="269" r:id="rId18"/>
    <p:sldId id="309" r:id="rId19"/>
    <p:sldId id="270" r:id="rId20"/>
    <p:sldId id="271" r:id="rId21"/>
    <p:sldId id="272" r:id="rId22"/>
    <p:sldId id="273" r:id="rId23"/>
    <p:sldId id="274" r:id="rId24"/>
    <p:sldId id="276" r:id="rId25"/>
    <p:sldId id="310" r:id="rId26"/>
    <p:sldId id="312" r:id="rId27"/>
    <p:sldId id="313" r:id="rId28"/>
    <p:sldId id="300" r:id="rId29"/>
    <p:sldId id="288" r:id="rId30"/>
    <p:sldId id="291" r:id="rId31"/>
    <p:sldId id="307" r:id="rId32"/>
    <p:sldId id="308" r:id="rId33"/>
    <p:sldId id="306" r:id="rId34"/>
    <p:sldId id="292" r:id="rId35"/>
    <p:sldId id="301" r:id="rId36"/>
    <p:sldId id="277" r:id="rId37"/>
    <p:sldId id="278" r:id="rId38"/>
    <p:sldId id="302" r:id="rId39"/>
    <p:sldId id="279" r:id="rId40"/>
    <p:sldId id="311" r:id="rId41"/>
    <p:sldId id="286" r:id="rId42"/>
    <p:sldId id="293" r:id="rId43"/>
    <p:sldId id="295" r:id="rId44"/>
    <p:sldId id="305" r:id="rId45"/>
    <p:sldId id="298" r:id="rId46"/>
    <p:sldId id="285" r:id="rId4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33" autoAdjust="0"/>
  </p:normalViewPr>
  <p:slideViewPr>
    <p:cSldViewPr>
      <p:cViewPr varScale="1">
        <p:scale>
          <a:sx n="79" d="100"/>
          <a:sy n="79" d="100"/>
        </p:scale>
        <p:origin x="-1494" y="-90"/>
      </p:cViewPr>
      <p:guideLst>
        <p:guide orient="horz" pos="2160"/>
        <p:guide pos="2880"/>
      </p:guideLst>
    </p:cSldViewPr>
  </p:slideViewPr>
  <p:outlineViewPr>
    <p:cViewPr>
      <p:scale>
        <a:sx n="33" d="100"/>
        <a:sy n="33" d="100"/>
      </p:scale>
      <p:origin x="25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3FB58E-E4AC-4F29-B5B5-0A2A5403832A}" type="datetimeFigureOut">
              <a:rPr lang="pt-BR" smtClean="0"/>
              <a:pPr/>
              <a:t>11/06/2014</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6A197B-E0D0-4A8D-9902-00B81CE3933F}" type="slidenum">
              <a:rPr lang="pt-BR" smtClean="0"/>
              <a:pPr/>
              <a:t>‹nº›</a:t>
            </a:fld>
            <a:endParaRPr lang="pt-BR"/>
          </a:p>
        </p:txBody>
      </p:sp>
    </p:spTree>
    <p:extLst>
      <p:ext uri="{BB962C8B-B14F-4D97-AF65-F5344CB8AC3E}">
        <p14:creationId xmlns="" xmlns:p14="http://schemas.microsoft.com/office/powerpoint/2010/main" val="2844273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8" name="Títu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t-BR" smtClean="0"/>
              <a:t>Clique para editar o título mestre</a:t>
            </a:r>
            <a:endParaRPr kumimoji="0" lang="en-US"/>
          </a:p>
        </p:txBody>
      </p:sp>
      <p:sp>
        <p:nvSpPr>
          <p:cNvPr id="28" name="Espaço Reservado para Data 27"/>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a:lstStyle/>
          <a:p>
            <a:fld id="{64B5BE32-53FC-45EA-8ED8-EF3771EA14C5}" type="slidenum">
              <a:rPr lang="pt-BR" smtClean="0"/>
              <a:pPr/>
              <a:t>‹nº›</a:t>
            </a:fld>
            <a:endParaRPr lang="pt-BR"/>
          </a:p>
        </p:txBody>
      </p:sp>
      <p:sp>
        <p:nvSpPr>
          <p:cNvPr id="9" name="Subtítu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3">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7924800" y="6416675"/>
            <a:ext cx="762000" cy="365125"/>
          </a:xfrm>
        </p:spPr>
        <p:txBody>
          <a:bodyPr/>
          <a:lstStyle/>
          <a:p>
            <a:fld id="{64B5BE32-53FC-45EA-8ED8-EF3771EA14C5}"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t-BR" smtClean="0">
                <a:solidFill>
                  <a:schemeClr val="lt1"/>
                </a:solidFill>
                <a:latin typeface="+mn-lt"/>
                <a:ea typeface="+mn-ea"/>
                <a:cs typeface="+mn-cs"/>
              </a:rPr>
              <a:t>Clique no ícone para adicionar uma imagem</a:t>
            </a:r>
            <a:endParaRPr kumimoji="0" lang="en-US" dirty="0">
              <a:solidFill>
                <a:schemeClr val="lt1"/>
              </a:solidFill>
              <a:latin typeface="+mn-lt"/>
              <a:ea typeface="+mn-ea"/>
              <a:cs typeface="+mn-cs"/>
            </a:endParaRPr>
          </a:p>
        </p:txBody>
      </p:sp>
      <p:sp>
        <p:nvSpPr>
          <p:cNvPr id="4" name="Espaço Reservado para Tex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919EB230-B930-4B4A-BC2A-EFA0A88FF23C}" type="datetimeFigureOut">
              <a:rPr lang="pt-BR" smtClean="0"/>
              <a:pPr/>
              <a:t>11/06/2014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4B5BE32-53FC-45EA-8ED8-EF3771EA14C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ço Reservado para Títu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19EB230-B930-4B4A-BC2A-EFA0A88FF23C}" type="datetimeFigureOut">
              <a:rPr lang="pt-BR" smtClean="0"/>
              <a:pPr/>
              <a:t>11/06/2014</a:t>
            </a:fld>
            <a:endParaRPr lang="pt-BR"/>
          </a:p>
        </p:txBody>
      </p:sp>
      <p:sp>
        <p:nvSpPr>
          <p:cNvPr id="3" name="Espaço Reservado para Rodapé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t-BR"/>
          </a:p>
        </p:txBody>
      </p:sp>
      <p:sp>
        <p:nvSpPr>
          <p:cNvPr id="23" name="Espaço Reservado para Número de Slid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4B5BE32-53FC-45EA-8ED8-EF3771EA14C5}"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67544" y="404664"/>
            <a:ext cx="8229600" cy="1828800"/>
          </a:xfrm>
        </p:spPr>
        <p:txBody>
          <a:bodyPr>
            <a:normAutofit/>
          </a:bodyPr>
          <a:lstStyle/>
          <a:p>
            <a:r>
              <a:rPr lang="pt-BR" sz="2800" dirty="0" smtClean="0">
                <a:solidFill>
                  <a:schemeClr val="tx2"/>
                </a:solidFill>
              </a:rPr>
              <a:t>Stress: </a:t>
            </a:r>
            <a:r>
              <a:rPr lang="pt-BR" sz="2800" dirty="0" err="1" smtClean="0">
                <a:solidFill>
                  <a:schemeClr val="tx2"/>
                </a:solidFill>
              </a:rPr>
              <a:t>the</a:t>
            </a:r>
            <a:r>
              <a:rPr lang="pt-BR" sz="2800" dirty="0" smtClean="0">
                <a:solidFill>
                  <a:schemeClr val="tx2"/>
                </a:solidFill>
              </a:rPr>
              <a:t> </a:t>
            </a:r>
            <a:r>
              <a:rPr lang="pt-BR" sz="2800" dirty="0" err="1" smtClean="0">
                <a:solidFill>
                  <a:schemeClr val="tx2"/>
                </a:solidFill>
              </a:rPr>
              <a:t>triggering</a:t>
            </a:r>
            <a:r>
              <a:rPr lang="pt-BR" sz="2800" dirty="0" smtClean="0">
                <a:solidFill>
                  <a:schemeClr val="tx2"/>
                </a:solidFill>
              </a:rPr>
              <a:t> </a:t>
            </a:r>
            <a:r>
              <a:rPr lang="pt-BR" sz="2800" dirty="0" err="1" smtClean="0">
                <a:solidFill>
                  <a:schemeClr val="tx2"/>
                </a:solidFill>
              </a:rPr>
              <a:t>factor</a:t>
            </a:r>
            <a:r>
              <a:rPr lang="pt-BR" sz="2800" dirty="0" smtClean="0">
                <a:solidFill>
                  <a:schemeClr val="tx2"/>
                </a:solidFill>
              </a:rPr>
              <a:t> </a:t>
            </a:r>
            <a:r>
              <a:rPr lang="pt-BR" sz="2800" dirty="0" err="1" smtClean="0">
                <a:solidFill>
                  <a:schemeClr val="tx2"/>
                </a:solidFill>
              </a:rPr>
              <a:t>of</a:t>
            </a:r>
            <a:r>
              <a:rPr lang="pt-BR" sz="2800" dirty="0" smtClean="0">
                <a:solidFill>
                  <a:schemeClr val="tx2"/>
                </a:solidFill>
              </a:rPr>
              <a:t> Cardiovascular </a:t>
            </a:r>
            <a:r>
              <a:rPr lang="pt-BR" sz="2800" dirty="0" err="1" smtClean="0">
                <a:solidFill>
                  <a:schemeClr val="tx2"/>
                </a:solidFill>
              </a:rPr>
              <a:t>disease</a:t>
            </a:r>
            <a:endParaRPr lang="pt-BR" sz="2800" dirty="0">
              <a:solidFill>
                <a:schemeClr val="tx2"/>
              </a:solidFill>
            </a:endParaRPr>
          </a:p>
        </p:txBody>
      </p:sp>
      <p:sp>
        <p:nvSpPr>
          <p:cNvPr id="3" name="Subtítulo 2"/>
          <p:cNvSpPr>
            <a:spLocks noGrp="1"/>
          </p:cNvSpPr>
          <p:nvPr>
            <p:ph type="subTitle" idx="1"/>
          </p:nvPr>
        </p:nvSpPr>
        <p:spPr>
          <a:xfrm>
            <a:off x="1403648" y="2564904"/>
            <a:ext cx="6400800" cy="4104456"/>
          </a:xfrm>
        </p:spPr>
        <p:txBody>
          <a:bodyPr>
            <a:normAutofit fontScale="77500" lnSpcReduction="20000"/>
          </a:bodyPr>
          <a:lstStyle/>
          <a:p>
            <a:r>
              <a:rPr lang="pt-BR" sz="4600" b="1" dirty="0" smtClean="0">
                <a:solidFill>
                  <a:srgbClr val="00B0F0"/>
                </a:solidFill>
                <a:effectLst>
                  <a:outerShdw blurRad="38100" dist="38100" dir="2700000" algn="tl">
                    <a:srgbClr val="000000">
                      <a:alpha val="43137"/>
                    </a:srgbClr>
                  </a:outerShdw>
                </a:effectLst>
              </a:rPr>
              <a:t>The </a:t>
            </a:r>
            <a:r>
              <a:rPr lang="pt-BR" sz="4600" b="1" dirty="0" err="1" smtClean="0">
                <a:solidFill>
                  <a:srgbClr val="00B0F0"/>
                </a:solidFill>
                <a:effectLst>
                  <a:outerShdw blurRad="38100" dist="38100" dir="2700000" algn="tl">
                    <a:srgbClr val="000000">
                      <a:alpha val="43137"/>
                    </a:srgbClr>
                  </a:outerShdw>
                </a:effectLst>
              </a:rPr>
              <a:t>Acidity</a:t>
            </a:r>
            <a:r>
              <a:rPr lang="pt-BR" sz="4600" b="1" dirty="0" smtClean="0">
                <a:solidFill>
                  <a:srgbClr val="00B0F0"/>
                </a:solidFill>
                <a:effectLst>
                  <a:outerShdw blurRad="38100" dist="38100" dir="2700000" algn="tl">
                    <a:srgbClr val="000000">
                      <a:alpha val="43137"/>
                    </a:srgbClr>
                  </a:outerShdw>
                </a:effectLst>
              </a:rPr>
              <a:t> </a:t>
            </a:r>
            <a:r>
              <a:rPr lang="pt-BR" sz="4600" b="1" dirty="0" err="1" smtClean="0">
                <a:solidFill>
                  <a:srgbClr val="00B0F0"/>
                </a:solidFill>
                <a:effectLst>
                  <a:outerShdw blurRad="38100" dist="38100" dir="2700000" algn="tl">
                    <a:srgbClr val="000000">
                      <a:alpha val="43137"/>
                    </a:srgbClr>
                  </a:outerShdw>
                </a:effectLst>
              </a:rPr>
              <a:t>Theory</a:t>
            </a:r>
            <a:r>
              <a:rPr lang="pt-BR" sz="4600" b="1" dirty="0" smtClean="0">
                <a:solidFill>
                  <a:srgbClr val="00B0F0"/>
                </a:solidFill>
                <a:effectLst>
                  <a:outerShdw blurRad="38100" dist="38100" dir="2700000" algn="tl">
                    <a:srgbClr val="000000">
                      <a:alpha val="43137"/>
                    </a:srgbClr>
                  </a:outerShdw>
                </a:effectLst>
              </a:rPr>
              <a:t> </a:t>
            </a:r>
            <a:r>
              <a:rPr lang="pt-BR" sz="4600" b="1" dirty="0" err="1" smtClean="0">
                <a:solidFill>
                  <a:srgbClr val="00B0F0"/>
                </a:solidFill>
                <a:effectLst>
                  <a:outerShdw blurRad="38100" dist="38100" dir="2700000" algn="tl">
                    <a:srgbClr val="000000">
                      <a:alpha val="43137"/>
                    </a:srgbClr>
                  </a:outerShdw>
                </a:effectLst>
              </a:rPr>
              <a:t>of</a:t>
            </a:r>
            <a:r>
              <a:rPr lang="pt-BR" sz="4600" b="1" dirty="0" smtClean="0">
                <a:solidFill>
                  <a:srgbClr val="00B0F0"/>
                </a:solidFill>
                <a:effectLst>
                  <a:outerShdw blurRad="38100" dist="38100" dir="2700000" algn="tl">
                    <a:srgbClr val="000000">
                      <a:alpha val="43137"/>
                    </a:srgbClr>
                  </a:outerShdw>
                </a:effectLst>
              </a:rPr>
              <a:t> </a:t>
            </a:r>
            <a:r>
              <a:rPr lang="pt-BR" sz="4600" b="1" dirty="0" err="1" smtClean="0">
                <a:solidFill>
                  <a:srgbClr val="00B0F0"/>
                </a:solidFill>
                <a:effectLst>
                  <a:outerShdw blurRad="38100" dist="38100" dir="2700000" algn="tl">
                    <a:srgbClr val="000000">
                      <a:alpha val="43137"/>
                    </a:srgbClr>
                  </a:outerShdw>
                </a:effectLst>
              </a:rPr>
              <a:t>Atherosclerosis</a:t>
            </a:r>
            <a:endParaRPr lang="pt-BR" sz="4600" b="1" dirty="0" smtClean="0">
              <a:solidFill>
                <a:srgbClr val="00B0F0"/>
              </a:solidFill>
              <a:effectLst>
                <a:outerShdw blurRad="38100" dist="38100" dir="2700000" algn="tl">
                  <a:srgbClr val="000000">
                    <a:alpha val="43137"/>
                  </a:srgbClr>
                </a:outerShdw>
              </a:effectLst>
            </a:endParaRPr>
          </a:p>
          <a:p>
            <a:endParaRPr lang="en-US" dirty="0" smtClean="0"/>
          </a:p>
          <a:p>
            <a:r>
              <a:rPr lang="en-US" sz="3100" dirty="0" smtClean="0"/>
              <a:t>Fourth International Conference on </a:t>
            </a:r>
          </a:p>
          <a:p>
            <a:r>
              <a:rPr lang="en-US" sz="3100" dirty="0" smtClean="0"/>
              <a:t>Advanced Cardiac Sciences</a:t>
            </a:r>
            <a:endParaRPr lang="pt-BR" sz="3100" dirty="0" smtClean="0">
              <a:solidFill>
                <a:srgbClr val="FF0000"/>
              </a:solidFill>
            </a:endParaRPr>
          </a:p>
          <a:p>
            <a:r>
              <a:rPr lang="pt-BR" sz="3600" b="1" dirty="0" smtClean="0">
                <a:effectLst>
                  <a:outerShdw blurRad="38100" dist="38100" dir="2700000" algn="tl">
                    <a:srgbClr val="000000">
                      <a:alpha val="43137"/>
                    </a:srgbClr>
                  </a:outerShdw>
                </a:effectLst>
              </a:rPr>
              <a:t>King </a:t>
            </a:r>
            <a:r>
              <a:rPr lang="pt-BR" sz="3600" b="1" dirty="0" err="1" smtClean="0">
                <a:effectLst>
                  <a:outerShdw blurRad="38100" dist="38100" dir="2700000" algn="tl">
                    <a:srgbClr val="000000">
                      <a:alpha val="43137"/>
                    </a:srgbClr>
                  </a:outerShdw>
                </a:effectLst>
              </a:rPr>
              <a:t>of</a:t>
            </a:r>
            <a:r>
              <a:rPr lang="pt-BR" sz="3600" b="1" dirty="0" smtClean="0">
                <a:effectLst>
                  <a:outerShdw blurRad="38100" dist="38100" dir="2700000" algn="tl">
                    <a:srgbClr val="000000">
                      <a:alpha val="43137"/>
                    </a:srgbClr>
                  </a:outerShdw>
                </a:effectLst>
              </a:rPr>
              <a:t> </a:t>
            </a:r>
            <a:r>
              <a:rPr lang="pt-BR" sz="3600" b="1" dirty="0" err="1" smtClean="0">
                <a:effectLst>
                  <a:outerShdw blurRad="38100" dist="38100" dir="2700000" algn="tl">
                    <a:srgbClr val="000000">
                      <a:alpha val="43137"/>
                    </a:srgbClr>
                  </a:outerShdw>
                </a:effectLst>
              </a:rPr>
              <a:t>Organs</a:t>
            </a:r>
            <a:r>
              <a:rPr lang="pt-BR" sz="3600" b="1" dirty="0" smtClean="0">
                <a:effectLst>
                  <a:outerShdw blurRad="38100" dist="38100" dir="2700000" algn="tl">
                    <a:srgbClr val="000000">
                      <a:alpha val="43137"/>
                    </a:srgbClr>
                  </a:outerShdw>
                </a:effectLst>
              </a:rPr>
              <a:t>, 2012</a:t>
            </a:r>
          </a:p>
          <a:p>
            <a:r>
              <a:rPr lang="pt-BR" sz="2600" i="1" smtClean="0">
                <a:effectLst>
                  <a:outerShdw blurRad="38100" dist="38100" dir="2700000" algn="tl">
                    <a:srgbClr val="000000">
                      <a:alpha val="43137"/>
                    </a:srgbClr>
                  </a:outerShdw>
                </a:effectLst>
              </a:rPr>
              <a:t>Kingdom</a:t>
            </a:r>
            <a:r>
              <a:rPr lang="pt-BR" sz="2600" i="1" dirty="0" smtClean="0">
                <a:effectLst>
                  <a:outerShdw blurRad="38100" dist="38100" dir="2700000" algn="tl">
                    <a:srgbClr val="000000">
                      <a:alpha val="43137"/>
                    </a:srgbClr>
                  </a:outerShdw>
                </a:effectLst>
              </a:rPr>
              <a:t> </a:t>
            </a:r>
            <a:r>
              <a:rPr lang="pt-BR" sz="2600" i="1" dirty="0" err="1" smtClean="0">
                <a:effectLst>
                  <a:outerShdw blurRad="38100" dist="38100" dir="2700000" algn="tl">
                    <a:srgbClr val="000000">
                      <a:alpha val="43137"/>
                    </a:srgbClr>
                  </a:outerShdw>
                </a:effectLst>
              </a:rPr>
              <a:t>of</a:t>
            </a:r>
            <a:r>
              <a:rPr lang="pt-BR" sz="2600" i="1" dirty="0" smtClean="0">
                <a:effectLst>
                  <a:outerShdw blurRad="38100" dist="38100" dir="2700000" algn="tl">
                    <a:srgbClr val="000000">
                      <a:alpha val="43137"/>
                    </a:srgbClr>
                  </a:outerShdw>
                </a:effectLst>
              </a:rPr>
              <a:t> </a:t>
            </a:r>
            <a:r>
              <a:rPr lang="pt-BR" sz="2600" i="1" dirty="0" err="1" smtClean="0">
                <a:effectLst>
                  <a:outerShdw blurRad="38100" dist="38100" dir="2700000" algn="tl">
                    <a:srgbClr val="000000">
                      <a:alpha val="43137"/>
                    </a:srgbClr>
                  </a:outerShdw>
                </a:effectLst>
              </a:rPr>
              <a:t>Saudi</a:t>
            </a:r>
            <a:r>
              <a:rPr lang="pt-BR" sz="2600" i="1" dirty="0" smtClean="0">
                <a:effectLst>
                  <a:outerShdw blurRad="38100" dist="38100" dir="2700000" algn="tl">
                    <a:srgbClr val="000000">
                      <a:alpha val="43137"/>
                    </a:srgbClr>
                  </a:outerShdw>
                </a:effectLst>
              </a:rPr>
              <a:t> </a:t>
            </a:r>
            <a:r>
              <a:rPr lang="pt-BR" sz="2600" i="1" dirty="0" err="1" smtClean="0">
                <a:effectLst>
                  <a:outerShdw blurRad="38100" dist="38100" dir="2700000" algn="tl">
                    <a:srgbClr val="000000">
                      <a:alpha val="43137"/>
                    </a:srgbClr>
                  </a:outerShdw>
                </a:effectLst>
              </a:rPr>
              <a:t>Arabia</a:t>
            </a:r>
            <a:endParaRPr lang="pt-BR" sz="2600" i="1" dirty="0" smtClean="0">
              <a:effectLst>
                <a:outerShdw blurRad="38100" dist="38100" dir="2700000" algn="tl">
                  <a:srgbClr val="000000">
                    <a:alpha val="43137"/>
                  </a:srgbClr>
                </a:outerShdw>
              </a:effectLst>
            </a:endParaRPr>
          </a:p>
          <a:p>
            <a:endParaRPr lang="pt-BR" sz="2400" dirty="0" smtClean="0">
              <a:effectLst>
                <a:outerShdw blurRad="38100" dist="38100" dir="2700000" algn="tl">
                  <a:srgbClr val="000000">
                    <a:alpha val="43137"/>
                  </a:srgbClr>
                </a:outerShdw>
              </a:effectLst>
            </a:endParaRPr>
          </a:p>
          <a:p>
            <a:r>
              <a:rPr lang="pt-BR" sz="2600" dirty="0" smtClean="0">
                <a:effectLst>
                  <a:outerShdw blurRad="38100" dist="38100" dir="2700000" algn="tl">
                    <a:srgbClr val="000000">
                      <a:alpha val="43137"/>
                    </a:srgbClr>
                  </a:outerShdw>
                </a:effectLst>
              </a:rPr>
              <a:t>Carlos Monteiro</a:t>
            </a:r>
          </a:p>
          <a:p>
            <a:r>
              <a:rPr lang="pt-BR" sz="2600" dirty="0" err="1" smtClean="0">
                <a:effectLst>
                  <a:outerShdw blurRad="38100" dist="38100" dir="2700000" algn="tl">
                    <a:srgbClr val="000000">
                      <a:alpha val="43137"/>
                    </a:srgbClr>
                  </a:outerShdw>
                </a:effectLst>
              </a:rPr>
              <a:t>Infarct</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Combat</a:t>
            </a:r>
            <a:r>
              <a:rPr lang="pt-BR" sz="2600" dirty="0" smtClean="0">
                <a:effectLst>
                  <a:outerShdw blurRad="38100" dist="38100" dir="2700000" algn="tl">
                    <a:srgbClr val="000000">
                      <a:alpha val="43137"/>
                    </a:srgbClr>
                  </a:outerShdw>
                </a:effectLst>
              </a:rPr>
              <a:t> Project</a:t>
            </a:r>
          </a:p>
          <a:p>
            <a:r>
              <a:rPr lang="pt-BR" sz="2600" dirty="0" smtClean="0">
                <a:effectLst>
                  <a:outerShdw blurRad="38100" dist="38100" dir="2700000" algn="tl">
                    <a:srgbClr val="000000">
                      <a:alpha val="43137"/>
                    </a:srgbClr>
                  </a:outerShdw>
                </a:effectLst>
              </a:rPr>
              <a:t>http://infarctcombat.org</a:t>
            </a:r>
            <a:endParaRPr lang="pt-BR" sz="26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err="1" smtClean="0"/>
              <a:t>Psychosocial</a:t>
            </a:r>
            <a:r>
              <a:rPr lang="pt-BR" sz="3200" dirty="0" smtClean="0"/>
              <a:t> </a:t>
            </a:r>
            <a:r>
              <a:rPr lang="pt-BR" sz="3200" dirty="0" err="1" smtClean="0"/>
              <a:t>factors</a:t>
            </a:r>
            <a:endParaRPr lang="pt-BR" sz="3200" dirty="0"/>
          </a:p>
        </p:txBody>
      </p:sp>
      <p:sp>
        <p:nvSpPr>
          <p:cNvPr id="3" name="Espaço Reservado para Conteúdo 2"/>
          <p:cNvSpPr>
            <a:spLocks noGrp="1"/>
          </p:cNvSpPr>
          <p:nvPr>
            <p:ph idx="1"/>
          </p:nvPr>
        </p:nvSpPr>
        <p:spPr>
          <a:xfrm>
            <a:off x="457200" y="1600200"/>
            <a:ext cx="8229600" cy="5257800"/>
          </a:xfrm>
        </p:spPr>
        <p:txBody>
          <a:bodyPr>
            <a:normAutofit/>
          </a:bodyPr>
          <a:lstStyle/>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The </a:t>
            </a:r>
            <a:r>
              <a:rPr lang="en-US" sz="1800" dirty="0">
                <a:effectLst>
                  <a:outerShdw blurRad="38100" dist="38100" dir="2700000" algn="tl">
                    <a:srgbClr val="000000">
                      <a:alpha val="43137"/>
                    </a:srgbClr>
                  </a:outerShdw>
                </a:effectLst>
              </a:rPr>
              <a:t>5 specific psychosocial domains </a:t>
            </a:r>
            <a:r>
              <a:rPr lang="en-US" sz="1800" dirty="0" smtClean="0">
                <a:effectLst>
                  <a:outerShdw blurRad="38100" dist="38100" dir="2700000" algn="tl">
                    <a:srgbClr val="000000">
                      <a:alpha val="43137"/>
                    </a:srgbClr>
                  </a:outerShdw>
                </a:effectLst>
              </a:rPr>
              <a:t>that contribute </a:t>
            </a:r>
            <a:r>
              <a:rPr lang="en-US" sz="1800" dirty="0">
                <a:effectLst>
                  <a:outerShdw blurRad="38100" dist="38100" dir="2700000" algn="tl">
                    <a:srgbClr val="000000">
                      <a:alpha val="43137"/>
                    </a:srgbClr>
                  </a:outerShdw>
                </a:effectLst>
              </a:rPr>
              <a:t>significantly to the pathogenesis and expression of coronary artery </a:t>
            </a:r>
            <a:r>
              <a:rPr lang="en-US" sz="1800" dirty="0" smtClean="0">
                <a:effectLst>
                  <a:outerShdw blurRad="38100" dist="38100" dir="2700000" algn="tl">
                    <a:srgbClr val="000000">
                      <a:alpha val="43137"/>
                    </a:srgbClr>
                  </a:outerShdw>
                </a:effectLst>
              </a:rPr>
              <a:t>disease are:</a:t>
            </a:r>
          </a:p>
          <a:p>
            <a:r>
              <a:rPr lang="en-US" sz="1800" dirty="0" smtClean="0">
                <a:effectLst>
                  <a:outerShdw blurRad="38100" dist="38100" dir="2700000" algn="tl">
                    <a:srgbClr val="000000">
                      <a:alpha val="43137"/>
                    </a:srgbClr>
                  </a:outerShdw>
                </a:effectLst>
              </a:rPr>
              <a:t>Depression; </a:t>
            </a:r>
          </a:p>
          <a:p>
            <a:r>
              <a:rPr lang="en-US" sz="1800" dirty="0" smtClean="0">
                <a:effectLst>
                  <a:outerShdw blurRad="38100" dist="38100" dir="2700000" algn="tl">
                    <a:srgbClr val="000000">
                      <a:alpha val="43137"/>
                    </a:srgbClr>
                  </a:outerShdw>
                </a:effectLst>
              </a:rPr>
              <a:t>Anxiety;  </a:t>
            </a:r>
          </a:p>
          <a:p>
            <a:r>
              <a:rPr lang="en-US" sz="1800" dirty="0" smtClean="0">
                <a:effectLst>
                  <a:outerShdw blurRad="38100" dist="38100" dir="2700000" algn="tl">
                    <a:srgbClr val="000000">
                      <a:alpha val="43137"/>
                    </a:srgbClr>
                  </a:outerShdw>
                </a:effectLst>
              </a:rPr>
              <a:t>Personality </a:t>
            </a:r>
            <a:r>
              <a:rPr lang="en-US" sz="1800" dirty="0">
                <a:effectLst>
                  <a:outerShdw blurRad="38100" dist="38100" dir="2700000" algn="tl">
                    <a:srgbClr val="000000">
                      <a:alpha val="43137"/>
                    </a:srgbClr>
                  </a:outerShdw>
                </a:effectLst>
              </a:rPr>
              <a:t>factors and character </a:t>
            </a:r>
            <a:r>
              <a:rPr lang="en-US" sz="1800" dirty="0" smtClean="0">
                <a:effectLst>
                  <a:outerShdw blurRad="38100" dist="38100" dir="2700000" algn="tl">
                    <a:srgbClr val="000000">
                      <a:alpha val="43137"/>
                    </a:srgbClr>
                  </a:outerShdw>
                </a:effectLst>
              </a:rPr>
              <a:t>traits; </a:t>
            </a:r>
          </a:p>
          <a:p>
            <a:r>
              <a:rPr lang="en-US" sz="1800" dirty="0" smtClean="0">
                <a:effectLst>
                  <a:outerShdw blurRad="38100" dist="38100" dir="2700000" algn="tl">
                    <a:srgbClr val="000000">
                      <a:alpha val="43137"/>
                    </a:srgbClr>
                  </a:outerShdw>
                </a:effectLst>
              </a:rPr>
              <a:t>Social isolation</a:t>
            </a:r>
            <a:r>
              <a:rPr lang="en-US" sz="1800" dirty="0">
                <a:effectLst>
                  <a:outerShdw blurRad="38100" dist="38100" dir="2700000" algn="tl">
                    <a:srgbClr val="000000">
                      <a:alpha val="43137"/>
                    </a:srgbClr>
                  </a:outerShdw>
                </a:effectLst>
              </a:rPr>
              <a:t>;</a:t>
            </a:r>
            <a:r>
              <a:rPr lang="en-US" sz="1800" dirty="0" smtClean="0">
                <a:effectLst>
                  <a:outerShdw blurRad="38100" dist="38100" dir="2700000" algn="tl">
                    <a:srgbClr val="000000">
                      <a:alpha val="43137"/>
                    </a:srgbClr>
                  </a:outerShdw>
                </a:effectLst>
              </a:rPr>
              <a:t> </a:t>
            </a:r>
          </a:p>
          <a:p>
            <a:r>
              <a:rPr lang="en-US" sz="1800" dirty="0" smtClean="0">
                <a:effectLst>
                  <a:outerShdw blurRad="38100" dist="38100" dir="2700000" algn="tl">
                    <a:srgbClr val="000000">
                      <a:alpha val="43137"/>
                    </a:srgbClr>
                  </a:outerShdw>
                </a:effectLst>
              </a:rPr>
              <a:t>Chronic </a:t>
            </a:r>
            <a:r>
              <a:rPr lang="en-US" sz="1800" dirty="0">
                <a:effectLst>
                  <a:outerShdw blurRad="38100" dist="38100" dir="2700000" algn="tl">
                    <a:srgbClr val="000000">
                      <a:alpha val="43137"/>
                    </a:srgbClr>
                  </a:outerShdw>
                </a:effectLst>
              </a:rPr>
              <a:t>life stress.</a:t>
            </a:r>
          </a:p>
          <a:p>
            <a:pPr>
              <a:buNone/>
            </a:pPr>
            <a:r>
              <a:rPr lang="en-US" dirty="0" smtClean="0"/>
              <a:t> </a:t>
            </a:r>
          </a:p>
          <a:p>
            <a:endParaRPr lang="en-US" dirty="0" smtClean="0"/>
          </a:p>
          <a:p>
            <a:r>
              <a:rPr lang="en-US" sz="1600" dirty="0" smtClean="0">
                <a:solidFill>
                  <a:schemeClr val="bg1"/>
                </a:solidFill>
                <a:effectLst>
                  <a:outerShdw blurRad="38100" dist="38100" dir="2700000" algn="tl">
                    <a:srgbClr val="000000">
                      <a:alpha val="43137"/>
                    </a:srgbClr>
                  </a:outerShdw>
                </a:effectLst>
              </a:rPr>
              <a:t>(Alan </a:t>
            </a:r>
            <a:r>
              <a:rPr lang="en-US" sz="1600" dirty="0" err="1">
                <a:solidFill>
                  <a:schemeClr val="bg1"/>
                </a:solidFill>
                <a:effectLst>
                  <a:outerShdw blurRad="38100" dist="38100" dir="2700000" algn="tl">
                    <a:srgbClr val="000000">
                      <a:alpha val="43137"/>
                    </a:srgbClr>
                  </a:outerShdw>
                </a:effectLst>
              </a:rPr>
              <a:t>Rozanski</a:t>
            </a:r>
            <a:r>
              <a:rPr lang="en-US" sz="1600" dirty="0">
                <a:solidFill>
                  <a:schemeClr val="bg1"/>
                </a:solidFill>
                <a:effectLst>
                  <a:outerShdw blurRad="38100" dist="38100" dir="2700000" algn="tl">
                    <a:srgbClr val="000000">
                      <a:alpha val="43137"/>
                    </a:srgbClr>
                  </a:outerShdw>
                </a:effectLst>
              </a:rPr>
              <a:t>, James A. Blumenthal and Jay Kaplan. Impact of Psychological Factors on the Pathogenesis of Cardiovascular Disease and Implications for Therapy. Circulation. 1999;99:2192-2217; </a:t>
            </a:r>
            <a:r>
              <a:rPr lang="en-US" sz="1600" dirty="0" err="1" smtClean="0">
                <a:solidFill>
                  <a:schemeClr val="bg1"/>
                </a:solidFill>
                <a:effectLst>
                  <a:outerShdw blurRad="38100" dist="38100" dir="2700000" algn="tl">
                    <a:srgbClr val="000000">
                      <a:alpha val="43137"/>
                    </a:srgbClr>
                  </a:outerShdw>
                </a:effectLst>
              </a:rPr>
              <a:t>Veith</a:t>
            </a:r>
            <a:r>
              <a:rPr lang="en-US" sz="1600" dirty="0" smtClean="0">
                <a:solidFill>
                  <a:schemeClr val="bg1"/>
                </a:solidFill>
                <a:effectLst>
                  <a:outerShdw blurRad="38100" dist="38100" dir="2700000" algn="tl">
                    <a:srgbClr val="000000">
                      <a:alpha val="43137"/>
                    </a:srgbClr>
                  </a:outerShdw>
                </a:effectLst>
              </a:rPr>
              <a:t> RC et al. Sympathetic </a:t>
            </a:r>
            <a:r>
              <a:rPr lang="en-US" sz="1600" dirty="0">
                <a:solidFill>
                  <a:schemeClr val="bg1"/>
                </a:solidFill>
                <a:effectLst>
                  <a:outerShdw blurRad="38100" dist="38100" dir="2700000" algn="tl">
                    <a:srgbClr val="000000">
                      <a:alpha val="43137"/>
                    </a:srgbClr>
                  </a:outerShdw>
                </a:effectLst>
              </a:rPr>
              <a:t>nervous system activity in major depression. Basal and </a:t>
            </a:r>
            <a:r>
              <a:rPr lang="en-US" sz="1600" dirty="0" err="1">
                <a:solidFill>
                  <a:schemeClr val="bg1"/>
                </a:solidFill>
                <a:effectLst>
                  <a:outerShdw blurRad="38100" dist="38100" dir="2700000" algn="tl">
                    <a:srgbClr val="000000">
                      <a:alpha val="43137"/>
                    </a:srgbClr>
                  </a:outerShdw>
                </a:effectLst>
              </a:rPr>
              <a:t>desipramine</a:t>
            </a:r>
            <a:r>
              <a:rPr lang="en-US" sz="1600" dirty="0">
                <a:solidFill>
                  <a:schemeClr val="bg1"/>
                </a:solidFill>
                <a:effectLst>
                  <a:outerShdw blurRad="38100" dist="38100" dir="2700000" algn="tl">
                    <a:srgbClr val="000000">
                      <a:alpha val="43137"/>
                    </a:srgbClr>
                  </a:outerShdw>
                </a:effectLst>
              </a:rPr>
              <a:t>-induced alterations in plasma norepinephrine kinetics. </a:t>
            </a:r>
            <a:r>
              <a:rPr lang="en-US" sz="1600" dirty="0" smtClean="0">
                <a:solidFill>
                  <a:schemeClr val="bg1"/>
                </a:solidFill>
                <a:effectLst>
                  <a:outerShdw blurRad="38100" dist="38100" dir="2700000" algn="tl">
                    <a:srgbClr val="000000">
                      <a:alpha val="43137"/>
                    </a:srgbClr>
                  </a:outerShdw>
                </a:effectLst>
              </a:rPr>
              <a:t> Arch </a:t>
            </a:r>
            <a:r>
              <a:rPr lang="en-US" sz="1600" dirty="0">
                <a:solidFill>
                  <a:schemeClr val="bg1"/>
                </a:solidFill>
                <a:effectLst>
                  <a:outerShdw blurRad="38100" dist="38100" dir="2700000" algn="tl">
                    <a:srgbClr val="000000">
                      <a:alpha val="43137"/>
                    </a:srgbClr>
                  </a:outerShdw>
                </a:effectLst>
              </a:rPr>
              <a:t>Gen Psychiatry. 1994 May;51(5):</a:t>
            </a:r>
            <a:r>
              <a:rPr lang="en-US" sz="1600" dirty="0" smtClean="0">
                <a:solidFill>
                  <a:schemeClr val="bg1"/>
                </a:solidFill>
                <a:effectLst>
                  <a:outerShdw blurRad="38100" dist="38100" dir="2700000" algn="tl">
                    <a:srgbClr val="000000">
                      <a:alpha val="43137"/>
                    </a:srgbClr>
                  </a:outerShdw>
                </a:effectLst>
              </a:rPr>
              <a:t>411-22)</a:t>
            </a:r>
            <a:endParaRPr lang="en-US"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680643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Age</a:t>
            </a:r>
            <a:endParaRPr lang="pt-BR" sz="3200" dirty="0"/>
          </a:p>
        </p:txBody>
      </p:sp>
      <p:sp>
        <p:nvSpPr>
          <p:cNvPr id="3" name="Espaço Reservado para Conteúdo 2"/>
          <p:cNvSpPr>
            <a:spLocks noGrp="1"/>
          </p:cNvSpPr>
          <p:nvPr>
            <p:ph idx="1"/>
          </p:nvPr>
        </p:nvSpPr>
        <p:spPr/>
        <p:txBody>
          <a:bodyPr>
            <a:normAutofit/>
          </a:bodyPr>
          <a:lstStyle/>
          <a:p>
            <a:pPr marL="137160" indent="0">
              <a:buNone/>
            </a:pPr>
            <a:endParaRPr lang="en-US" sz="1800" dirty="0" smtClean="0">
              <a:effectLst>
                <a:outerShdw blurRad="38100" dist="38100" dir="2700000" algn="tl">
                  <a:srgbClr val="000000">
                    <a:alpha val="43137"/>
                  </a:srgbClr>
                </a:outerShdw>
              </a:effectLst>
            </a:endParaRPr>
          </a:p>
          <a:p>
            <a:pPr marL="137160" indent="0">
              <a:buNone/>
            </a:pPr>
            <a:endParaRPr lang="en-US" sz="1800" dirty="0" smtClean="0">
              <a:effectLst>
                <a:outerShdw blurRad="38100" dist="38100" dir="2700000" algn="tl">
                  <a:srgbClr val="000000">
                    <a:alpha val="43137"/>
                  </a:srgbClr>
                </a:outerShdw>
              </a:effectLst>
            </a:endParaRPr>
          </a:p>
          <a:p>
            <a:pPr marL="137160" indent="0">
              <a:buNone/>
            </a:pPr>
            <a:r>
              <a:rPr lang="en-US" sz="1800" dirty="0" smtClean="0">
                <a:effectLst>
                  <a:outerShdw blurRad="38100" dist="38100" dir="2700000" algn="tl">
                    <a:srgbClr val="000000">
                      <a:alpha val="43137"/>
                    </a:srgbClr>
                  </a:outerShdw>
                </a:effectLst>
              </a:rPr>
              <a:t>Atherosclerosis </a:t>
            </a:r>
            <a:r>
              <a:rPr lang="en-US" sz="1800" dirty="0">
                <a:effectLst>
                  <a:outerShdw blurRad="38100" dist="38100" dir="2700000" algn="tl">
                    <a:srgbClr val="000000">
                      <a:alpha val="43137"/>
                    </a:srgbClr>
                  </a:outerShdw>
                </a:effectLst>
              </a:rPr>
              <a:t>and age are intimately linked, being the best example of an age-related disease. </a:t>
            </a:r>
            <a:r>
              <a:rPr lang="pt-BR" sz="1800" dirty="0" smtClean="0">
                <a:effectLst>
                  <a:outerShdw blurRad="38100" dist="38100" dir="2700000" algn="tl">
                    <a:srgbClr val="000000">
                      <a:alpha val="43137"/>
                    </a:srgbClr>
                  </a:outerShdw>
                </a:effectLst>
              </a:rPr>
              <a:t>It </a:t>
            </a:r>
            <a:r>
              <a:rPr lang="pt-BR" sz="1800" dirty="0" err="1" smtClean="0">
                <a:effectLst>
                  <a:outerShdw blurRad="38100" dist="38100" dir="2700000" algn="tl">
                    <a:srgbClr val="000000">
                      <a:alpha val="43137"/>
                    </a:srgbClr>
                  </a:outerShdw>
                </a:effectLst>
              </a:rPr>
              <a:t>is</a:t>
            </a:r>
            <a:r>
              <a:rPr lang="pt-BR" sz="1800" dirty="0" smtClean="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rPr>
              <a:t>generally </a:t>
            </a:r>
            <a:r>
              <a:rPr lang="en-US" sz="1800" dirty="0">
                <a:effectLst>
                  <a:outerShdw blurRad="38100" dist="38100" dir="2700000" algn="tl">
                    <a:srgbClr val="000000">
                      <a:alpha val="43137"/>
                    </a:srgbClr>
                  </a:outerShdw>
                </a:effectLst>
              </a:rPr>
              <a:t>accepted </a:t>
            </a:r>
            <a:r>
              <a:rPr lang="en-US" sz="1800" dirty="0" smtClean="0">
                <a:effectLst>
                  <a:outerShdw blurRad="38100" dist="38100" dir="2700000" algn="tl">
                    <a:srgbClr val="000000">
                      <a:alpha val="43137"/>
                    </a:srgbClr>
                  </a:outerShdw>
                </a:effectLst>
              </a:rPr>
              <a:t>that sympathetic nervous activity </a:t>
            </a:r>
            <a:r>
              <a:rPr lang="en-US" sz="1800" dirty="0">
                <a:effectLst>
                  <a:outerShdw blurRad="38100" dist="38100" dir="2700000" algn="tl">
                    <a:srgbClr val="000000">
                      <a:alpha val="43137"/>
                    </a:srgbClr>
                  </a:outerShdw>
                </a:effectLst>
              </a:rPr>
              <a:t>increases progressively with age. Also that plasma noradrenaline levels increase may be mediated by the age related impairment of </a:t>
            </a:r>
            <a:r>
              <a:rPr lang="en-US" sz="1800" dirty="0" err="1">
                <a:effectLst>
                  <a:outerShdw blurRad="38100" dist="38100" dir="2700000" algn="tl">
                    <a:srgbClr val="000000">
                      <a:alpha val="43137"/>
                    </a:srgbClr>
                  </a:outerShdw>
                </a:effectLst>
              </a:rPr>
              <a:t>baroreflex</a:t>
            </a:r>
            <a:r>
              <a:rPr lang="en-US" sz="1800" dirty="0">
                <a:effectLst>
                  <a:outerShdw blurRad="38100" dist="38100" dir="2700000" algn="tl">
                    <a:srgbClr val="000000">
                      <a:alpha val="43137"/>
                    </a:srgbClr>
                  </a:outerShdw>
                </a:effectLst>
              </a:rPr>
              <a:t> sensitivity</a:t>
            </a:r>
            <a:r>
              <a:rPr lang="en-US" sz="1800" dirty="0" smtClean="0">
                <a:effectLst>
                  <a:outerShdw blurRad="38100" dist="38100" dir="2700000" algn="tl">
                    <a:srgbClr val="000000">
                      <a:alpha val="43137"/>
                    </a:srgbClr>
                  </a:outerShdw>
                </a:effectLst>
              </a:rPr>
              <a:t>.</a:t>
            </a:r>
          </a:p>
          <a:p>
            <a:pPr marL="137160" indent="0">
              <a:buNone/>
            </a:pPr>
            <a:endParaRPr lang="en-US" sz="2000" b="1" dirty="0"/>
          </a:p>
          <a:p>
            <a:pPr marL="137160" indent="0">
              <a:buNone/>
            </a:pPr>
            <a:endParaRPr lang="en-US" sz="2000" b="1" dirty="0" smtClean="0"/>
          </a:p>
          <a:p>
            <a:pPr marL="137160" indent="0">
              <a:buNone/>
            </a:pPr>
            <a:endParaRPr lang="en-US" sz="2000" b="1" dirty="0" smtClean="0">
              <a:effectLst>
                <a:outerShdw blurRad="38100" dist="38100" dir="2700000" algn="tl">
                  <a:srgbClr val="000000">
                    <a:alpha val="43137"/>
                  </a:srgbClr>
                </a:outerShdw>
              </a:effectLst>
            </a:endParaRPr>
          </a:p>
          <a:p>
            <a:pPr marL="137160" indent="0">
              <a:buNone/>
            </a:pPr>
            <a:r>
              <a:rPr lang="en-US" sz="1600" dirty="0" smtClean="0">
                <a:solidFill>
                  <a:schemeClr val="bg1"/>
                </a:solidFill>
                <a:effectLst>
                  <a:outerShdw blurRad="38100" dist="38100" dir="2700000" algn="tl">
                    <a:srgbClr val="000000">
                      <a:alpha val="43137"/>
                    </a:srgbClr>
                  </a:outerShdw>
                </a:effectLst>
              </a:rPr>
              <a:t>(Ziegler MG, Lake CR and </a:t>
            </a:r>
            <a:r>
              <a:rPr lang="en-US" sz="1600" dirty="0" err="1" smtClean="0">
                <a:solidFill>
                  <a:schemeClr val="bg1"/>
                </a:solidFill>
                <a:effectLst>
                  <a:outerShdw blurRad="38100" dist="38100" dir="2700000" algn="tl">
                    <a:srgbClr val="000000">
                      <a:alpha val="43137"/>
                    </a:srgbClr>
                  </a:outerShdw>
                </a:effectLst>
              </a:rPr>
              <a:t>Kopin</a:t>
            </a:r>
            <a:r>
              <a:rPr lang="en-US" sz="1600" dirty="0" smtClean="0">
                <a:solidFill>
                  <a:schemeClr val="bg1"/>
                </a:solidFill>
                <a:effectLst>
                  <a:outerShdw blurRad="38100" dist="38100" dir="2700000" algn="tl">
                    <a:srgbClr val="000000">
                      <a:alpha val="43137"/>
                    </a:srgbClr>
                  </a:outerShdw>
                </a:effectLst>
              </a:rPr>
              <a:t> IJ. Plasma noradrenaline increases with age. Nature 261, 33 -335 (27 May 1976); Shimada and all. Age-related changes of </a:t>
            </a:r>
            <a:r>
              <a:rPr lang="en-US" sz="1600" dirty="0" err="1" smtClean="0">
                <a:solidFill>
                  <a:schemeClr val="bg1"/>
                </a:solidFill>
                <a:effectLst>
                  <a:outerShdw blurRad="38100" dist="38100" dir="2700000" algn="tl">
                    <a:srgbClr val="000000">
                      <a:alpha val="43137"/>
                    </a:srgbClr>
                  </a:outerShdw>
                </a:effectLst>
              </a:rPr>
              <a:t>baroreflex</a:t>
            </a:r>
            <a:r>
              <a:rPr lang="en-US" sz="1600" dirty="0" smtClean="0">
                <a:solidFill>
                  <a:schemeClr val="bg1"/>
                </a:solidFill>
                <a:effectLst>
                  <a:outerShdw blurRad="38100" dist="38100" dir="2700000" algn="tl">
                    <a:srgbClr val="000000">
                      <a:alpha val="43137"/>
                    </a:srgbClr>
                  </a:outerShdw>
                </a:effectLst>
              </a:rPr>
              <a:t> function, plasma norepinephrine , and blood pressure. Hypertension 7:113-117, 1985; </a:t>
            </a:r>
            <a:r>
              <a:rPr lang="en-US" sz="1600" dirty="0" err="1" smtClean="0">
                <a:solidFill>
                  <a:schemeClr val="bg1"/>
                </a:solidFill>
                <a:effectLst>
                  <a:outerShdw blurRad="38100" dist="38100" dir="2700000" algn="tl">
                    <a:srgbClr val="000000">
                      <a:alpha val="43137"/>
                    </a:srgbClr>
                  </a:outerShdw>
                </a:effectLst>
              </a:rPr>
              <a:t>Narkiewicz</a:t>
            </a:r>
            <a:r>
              <a:rPr lang="en-US" sz="1600" dirty="0" smtClean="0">
                <a:solidFill>
                  <a:schemeClr val="bg1"/>
                </a:solidFill>
                <a:effectLst>
                  <a:outerShdw blurRad="38100" dist="38100" dir="2700000" algn="tl">
                    <a:srgbClr val="000000">
                      <a:alpha val="43137"/>
                    </a:srgbClr>
                  </a:outerShdw>
                </a:effectLst>
              </a:rPr>
              <a:t> et al. Gender-selective interaction between aging, blood pressure and sympathetic nerve activity. Hypertension 2005;45:522-525)</a:t>
            </a:r>
            <a:endParaRPr lang="pt-BR" sz="1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208047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84976" cy="1143000"/>
          </a:xfrm>
        </p:spPr>
        <p:txBody>
          <a:bodyPr>
            <a:normAutofit/>
          </a:bodyPr>
          <a:lstStyle/>
          <a:p>
            <a:r>
              <a:rPr lang="en-US" sz="3200" dirty="0" err="1" smtClean="0">
                <a:effectLst>
                  <a:outerShdw blurRad="38100" dist="38100" dir="2700000" algn="tl">
                    <a:srgbClr val="000000">
                      <a:alpha val="43137"/>
                    </a:srgbClr>
                  </a:outerShdw>
                </a:effectLst>
              </a:rPr>
              <a:t>Dyslipidemia</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p:txBody>
          <a:bodyPr>
            <a:normAutofit/>
          </a:bodyPr>
          <a:lstStyle/>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A </a:t>
            </a:r>
            <a:r>
              <a:rPr lang="en-US" sz="1800" dirty="0">
                <a:effectLst>
                  <a:outerShdw blurRad="38100" dist="38100" dir="2700000" algn="tl">
                    <a:srgbClr val="000000">
                      <a:alpha val="43137"/>
                    </a:srgbClr>
                  </a:outerShdw>
                </a:effectLst>
              </a:rPr>
              <a:t>recent study have demonstrated that sympathetic predominance may favor the development of sustained hypertension and hypercholesterolemia early in life, and lead to increased susceptibility to vascular complications. </a:t>
            </a:r>
            <a:endParaRPr lang="en-US" sz="1800" dirty="0" smtClean="0">
              <a:effectLst>
                <a:outerShdw blurRad="38100" dist="38100" dir="2700000" algn="tl">
                  <a:srgbClr val="000000">
                    <a:alpha val="43137"/>
                  </a:srgbClr>
                </a:outerShdw>
              </a:effectLst>
            </a:endParaRPr>
          </a:p>
          <a:p>
            <a:endParaRPr lang="en-US" sz="2000" dirty="0"/>
          </a:p>
          <a:p>
            <a:endParaRPr lang="en-US" sz="2000" dirty="0" smtClean="0"/>
          </a:p>
          <a:p>
            <a:endParaRPr lang="pt-BR" sz="1600" dirty="0" smtClean="0">
              <a:solidFill>
                <a:schemeClr val="bg1"/>
              </a:solidFill>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a:t>
            </a:r>
            <a:r>
              <a:rPr lang="pt-BR" sz="1700" dirty="0" err="1" smtClean="0">
                <a:solidFill>
                  <a:schemeClr val="bg1"/>
                </a:solidFill>
                <a:effectLst>
                  <a:outerShdw blurRad="38100" dist="38100" dir="2700000" algn="tl">
                    <a:srgbClr val="000000">
                      <a:alpha val="43137"/>
                    </a:srgbClr>
                  </a:outerShdw>
                </a:effectLst>
              </a:rPr>
              <a:t>Palatini</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P</a:t>
            </a:r>
            <a:r>
              <a:rPr lang="pt-BR" sz="1700" dirty="0" smtClean="0">
                <a:solidFill>
                  <a:schemeClr val="bg1"/>
                </a:solidFill>
                <a:effectLst>
                  <a:outerShdw blurRad="38100" dist="38100" dir="2700000" algn="tl">
                    <a:srgbClr val="000000">
                      <a:alpha val="43137"/>
                    </a:srgbClr>
                  </a:outerShdw>
                </a:effectLst>
              </a:rPr>
              <a:t>, et al. </a:t>
            </a:r>
            <a:r>
              <a:rPr lang="pt-BR" sz="1700" dirty="0" err="1">
                <a:solidFill>
                  <a:schemeClr val="bg1"/>
                </a:solidFill>
                <a:effectLst>
                  <a:outerShdw blurRad="38100" dist="38100" dir="2700000" algn="tl">
                    <a:srgbClr val="000000">
                      <a:alpha val="43137"/>
                    </a:srgbClr>
                  </a:outerShdw>
                </a:effectLst>
              </a:rPr>
              <a:t>Evolution</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blood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pressure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cholesterol</a:t>
            </a:r>
            <a:r>
              <a:rPr lang="pt-BR" sz="1700" dirty="0">
                <a:solidFill>
                  <a:schemeClr val="bg1"/>
                </a:solidFill>
                <a:effectLst>
                  <a:outerShdw blurRad="38100" dist="38100" dir="2700000" algn="tl">
                    <a:srgbClr val="000000">
                      <a:alpha val="43137"/>
                    </a:srgbClr>
                  </a:outerShdw>
                </a:effectLst>
              </a:rPr>
              <a:t> in </a:t>
            </a:r>
            <a:r>
              <a:rPr lang="pt-BR" sz="1700" dirty="0" err="1">
                <a:solidFill>
                  <a:schemeClr val="bg1"/>
                </a:solidFill>
                <a:effectLst>
                  <a:outerShdw blurRad="38100" dist="38100" dir="2700000" algn="tl">
                    <a:srgbClr val="000000">
                      <a:alpha val="43137"/>
                    </a:srgbClr>
                  </a:outerShdw>
                </a:effectLst>
              </a:rPr>
              <a:t>stage</a:t>
            </a:r>
            <a:r>
              <a:rPr lang="pt-BR" sz="1700" dirty="0">
                <a:solidFill>
                  <a:schemeClr val="bg1"/>
                </a:solidFill>
                <a:effectLst>
                  <a:outerShdw blurRad="38100" dist="38100" dir="2700000" algn="tl">
                    <a:srgbClr val="000000">
                      <a:alpha val="43137"/>
                    </a:srgbClr>
                  </a:outerShdw>
                </a:effectLst>
              </a:rPr>
              <a:t> 1 </a:t>
            </a:r>
            <a:r>
              <a:rPr lang="pt-BR" sz="1700" dirty="0" err="1">
                <a:solidFill>
                  <a:schemeClr val="bg1"/>
                </a:solidFill>
                <a:effectLst>
                  <a:outerShdw blurRad="38100" dist="38100" dir="2700000" algn="tl">
                    <a:srgbClr val="000000">
                      <a:alpha val="43137"/>
                    </a:srgbClr>
                  </a:outerShdw>
                </a:effectLst>
              </a:rPr>
              <a:t>hypertension</a:t>
            </a:r>
            <a:r>
              <a:rPr lang="pt-BR" sz="1700" dirty="0">
                <a:solidFill>
                  <a:schemeClr val="bg1"/>
                </a:solidFill>
                <a:effectLst>
                  <a:outerShdw blurRad="38100" dist="38100" dir="2700000" algn="tl">
                    <a:srgbClr val="000000">
                      <a:alpha val="43137"/>
                    </a:srgbClr>
                  </a:outerShdw>
                </a:effectLst>
              </a:rPr>
              <a:t>: role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autonomic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nervous</a:t>
            </a:r>
            <a:r>
              <a:rPr lang="pt-BR" sz="1700" dirty="0">
                <a:solidFill>
                  <a:schemeClr val="bg1"/>
                </a:solidFill>
                <a:effectLst>
                  <a:outerShdw blurRad="38100" dist="38100" dir="2700000" algn="tl">
                    <a:srgbClr val="000000">
                      <a:alpha val="43137"/>
                    </a:srgbClr>
                  </a:outerShdw>
                </a:effectLst>
              </a:rPr>
              <a:t> system </a:t>
            </a:r>
            <a:r>
              <a:rPr lang="pt-BR" sz="1700" dirty="0" err="1">
                <a:solidFill>
                  <a:schemeClr val="bg1"/>
                </a:solidFill>
                <a:effectLst>
                  <a:outerShdw blurRad="38100" dist="38100" dir="2700000" algn="tl">
                    <a:srgbClr val="000000">
                      <a:alpha val="43137"/>
                    </a:srgbClr>
                  </a:outerShdw>
                </a:effectLst>
              </a:rPr>
              <a:t>activity</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Journal</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Hypertension</a:t>
            </a:r>
            <a:r>
              <a:rPr lang="pt-BR" sz="1700" dirty="0">
                <a:solidFill>
                  <a:schemeClr val="bg1"/>
                </a:solidFill>
                <a:effectLst>
                  <a:outerShdw blurRad="38100" dist="38100" dir="2700000" algn="tl">
                    <a:srgbClr val="000000">
                      <a:alpha val="43137"/>
                    </a:srgbClr>
                  </a:outerShdw>
                </a:effectLst>
              </a:rPr>
              <a:t> 2006, </a:t>
            </a:r>
            <a:r>
              <a:rPr lang="pt-BR" sz="1700" dirty="0" smtClean="0">
                <a:solidFill>
                  <a:schemeClr val="bg1"/>
                </a:solidFill>
                <a:effectLst>
                  <a:outerShdw blurRad="38100" dist="38100" dir="2700000" algn="tl">
                    <a:srgbClr val="000000">
                      <a:alpha val="43137"/>
                    </a:srgbClr>
                  </a:outerShdw>
                </a:effectLst>
              </a:rPr>
              <a:t>24:1375-1381)</a:t>
            </a:r>
            <a:endParaRPr lang="pt-BR" sz="17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5923047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Hypertension</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p:txBody>
          <a:bodyPr>
            <a:normAutofit fontScale="55000" lnSpcReduction="20000"/>
          </a:bodyPr>
          <a:lstStyle/>
          <a:p>
            <a:endParaRPr lang="en-US" sz="3300" dirty="0" smtClean="0">
              <a:effectLst>
                <a:outerShdw blurRad="38100" dist="38100" dir="2700000" algn="tl">
                  <a:srgbClr val="000000">
                    <a:alpha val="43137"/>
                  </a:srgbClr>
                </a:outerShdw>
              </a:effectLst>
            </a:endParaRPr>
          </a:p>
          <a:p>
            <a:endParaRPr lang="en-US" sz="3300" dirty="0" smtClean="0">
              <a:effectLst>
                <a:outerShdw blurRad="38100" dist="38100" dir="2700000" algn="tl">
                  <a:srgbClr val="000000">
                    <a:alpha val="43137"/>
                  </a:srgbClr>
                </a:outerShdw>
              </a:effectLst>
            </a:endParaRPr>
          </a:p>
          <a:p>
            <a:r>
              <a:rPr lang="en-US" sz="3300" dirty="0" smtClean="0">
                <a:effectLst>
                  <a:outerShdw blurRad="38100" dist="38100" dir="2700000" algn="tl">
                    <a:srgbClr val="000000">
                      <a:alpha val="43137"/>
                    </a:srgbClr>
                  </a:outerShdw>
                </a:effectLst>
              </a:rPr>
              <a:t>Hypertension </a:t>
            </a:r>
            <a:r>
              <a:rPr lang="en-US" sz="3300" dirty="0">
                <a:effectLst>
                  <a:outerShdw blurRad="38100" dist="38100" dir="2700000" algn="tl">
                    <a:srgbClr val="000000">
                      <a:alpha val="43137"/>
                    </a:srgbClr>
                  </a:outerShdw>
                </a:effectLst>
              </a:rPr>
              <a:t>is considered as an important risk factor for the development of atherosclerosis, with these processes sharing some common mechanisms. The endothelium is usually placed as the probable central focus for the effects in both diseases, with evidences leading to the postulation that hypertension predispose and accelerate atherosclerosis.</a:t>
            </a:r>
          </a:p>
          <a:p>
            <a:r>
              <a:rPr lang="en-US" sz="3300" dirty="0">
                <a:effectLst>
                  <a:outerShdw blurRad="38100" dist="38100" dir="2700000" algn="tl">
                    <a:srgbClr val="000000">
                      <a:alpha val="43137"/>
                    </a:srgbClr>
                  </a:outerShdw>
                </a:effectLst>
              </a:rPr>
              <a:t>The sympathetic activation plays an important role in the regulation of the blood </a:t>
            </a:r>
            <a:r>
              <a:rPr lang="en-US" sz="3300" dirty="0" smtClean="0">
                <a:effectLst>
                  <a:outerShdw blurRad="38100" dist="38100" dir="2700000" algn="tl">
                    <a:srgbClr val="000000">
                      <a:alpha val="43137"/>
                    </a:srgbClr>
                  </a:outerShdw>
                </a:effectLst>
              </a:rPr>
              <a:t>pressure.  </a:t>
            </a:r>
            <a:endParaRPr lang="en-US" sz="3300" dirty="0">
              <a:effectLst>
                <a:outerShdw blurRad="38100" dist="38100" dir="2700000" algn="tl">
                  <a:srgbClr val="000000">
                    <a:alpha val="43137"/>
                  </a:srgbClr>
                </a:outerShdw>
              </a:effectLst>
            </a:endParaRPr>
          </a:p>
          <a:p>
            <a:endParaRPr lang="en-US" dirty="0" smtClean="0"/>
          </a:p>
          <a:p>
            <a:endParaRPr lang="en-US" dirty="0" smtClean="0"/>
          </a:p>
          <a:p>
            <a:endParaRPr lang="en-US" dirty="0"/>
          </a:p>
          <a:p>
            <a:r>
              <a:rPr lang="en-US" sz="2900" dirty="0" smtClean="0">
                <a:solidFill>
                  <a:schemeClr val="bg1"/>
                </a:solidFill>
                <a:effectLst>
                  <a:outerShdw blurRad="38100" dist="38100" dir="2700000" algn="tl">
                    <a:srgbClr val="000000">
                      <a:alpha val="43137"/>
                    </a:srgbClr>
                  </a:outerShdw>
                </a:effectLst>
              </a:rPr>
              <a:t>(</a:t>
            </a:r>
            <a:r>
              <a:rPr lang="en-US" sz="2900" dirty="0" err="1" smtClean="0">
                <a:solidFill>
                  <a:schemeClr val="bg1"/>
                </a:solidFill>
                <a:effectLst>
                  <a:outerShdw blurRad="38100" dist="38100" dir="2700000" algn="tl">
                    <a:srgbClr val="000000">
                      <a:alpha val="43137"/>
                    </a:srgbClr>
                  </a:outerShdw>
                </a:effectLst>
              </a:rPr>
              <a:t>Grassi</a:t>
            </a:r>
            <a:r>
              <a:rPr lang="en-US" sz="2900" dirty="0" smtClean="0">
                <a:solidFill>
                  <a:schemeClr val="bg1"/>
                </a:solidFill>
                <a:effectLst>
                  <a:outerShdw blurRad="38100" dist="38100" dir="2700000" algn="tl">
                    <a:srgbClr val="000000">
                      <a:alpha val="43137"/>
                    </a:srgbClr>
                  </a:outerShdw>
                </a:effectLst>
              </a:rPr>
              <a:t> </a:t>
            </a:r>
            <a:r>
              <a:rPr lang="en-US" sz="2900" dirty="0">
                <a:solidFill>
                  <a:schemeClr val="bg1"/>
                </a:solidFill>
                <a:effectLst>
                  <a:outerShdw blurRad="38100" dist="38100" dir="2700000" algn="tl">
                    <a:srgbClr val="000000">
                      <a:alpha val="43137"/>
                    </a:srgbClr>
                  </a:outerShdw>
                </a:effectLst>
              </a:rPr>
              <a:t>G, </a:t>
            </a:r>
            <a:r>
              <a:rPr lang="en-US" sz="2900" dirty="0" err="1">
                <a:solidFill>
                  <a:schemeClr val="bg1"/>
                </a:solidFill>
                <a:effectLst>
                  <a:outerShdw blurRad="38100" dist="38100" dir="2700000" algn="tl">
                    <a:srgbClr val="000000">
                      <a:alpha val="43137"/>
                    </a:srgbClr>
                  </a:outerShdw>
                </a:effectLst>
              </a:rPr>
              <a:t>Seravalle</a:t>
            </a:r>
            <a:r>
              <a:rPr lang="en-US" sz="2900" dirty="0">
                <a:solidFill>
                  <a:schemeClr val="bg1"/>
                </a:solidFill>
                <a:effectLst>
                  <a:outerShdw blurRad="38100" dist="38100" dir="2700000" algn="tl">
                    <a:srgbClr val="000000">
                      <a:alpha val="43137"/>
                    </a:srgbClr>
                  </a:outerShdw>
                </a:effectLst>
              </a:rPr>
              <a:t> G et al. Sympathetic and </a:t>
            </a:r>
            <a:r>
              <a:rPr lang="en-US" sz="2900" dirty="0" err="1">
                <a:solidFill>
                  <a:schemeClr val="bg1"/>
                </a:solidFill>
                <a:effectLst>
                  <a:outerShdw blurRad="38100" dist="38100" dir="2700000" algn="tl">
                    <a:srgbClr val="000000">
                      <a:alpha val="43137"/>
                    </a:srgbClr>
                  </a:outerShdw>
                </a:effectLst>
              </a:rPr>
              <a:t>baroreflex</a:t>
            </a:r>
            <a:r>
              <a:rPr lang="en-US" sz="2900" dirty="0">
                <a:solidFill>
                  <a:schemeClr val="bg1"/>
                </a:solidFill>
                <a:effectLst>
                  <a:outerShdw blurRad="38100" dist="38100" dir="2700000" algn="tl">
                    <a:srgbClr val="000000">
                      <a:alpha val="43137"/>
                    </a:srgbClr>
                  </a:outerShdw>
                </a:effectLst>
              </a:rPr>
              <a:t> cardiovascular control in hypertension-related left ventricular dysfunction. Hypertension </a:t>
            </a:r>
            <a:r>
              <a:rPr lang="en-US" sz="2900" dirty="0" smtClean="0">
                <a:solidFill>
                  <a:schemeClr val="bg1"/>
                </a:solidFill>
                <a:effectLst>
                  <a:outerShdw blurRad="38100" dist="38100" dir="2700000" algn="tl">
                    <a:srgbClr val="000000">
                      <a:alpha val="43137"/>
                    </a:srgbClr>
                  </a:outerShdw>
                </a:effectLst>
              </a:rPr>
              <a:t>2009;53:205-209 ;      </a:t>
            </a:r>
            <a:r>
              <a:rPr lang="en-US" sz="2900" dirty="0" err="1" smtClean="0">
                <a:solidFill>
                  <a:schemeClr val="bg1"/>
                </a:solidFill>
                <a:effectLst>
                  <a:outerShdw blurRad="38100" dist="38100" dir="2700000" algn="tl">
                    <a:srgbClr val="000000">
                      <a:alpha val="43137"/>
                    </a:srgbClr>
                  </a:outerShdw>
                </a:effectLst>
              </a:rPr>
              <a:t>Grassi</a:t>
            </a:r>
            <a:r>
              <a:rPr lang="en-US" sz="2900" dirty="0" smtClean="0">
                <a:solidFill>
                  <a:schemeClr val="bg1"/>
                </a:solidFill>
                <a:effectLst>
                  <a:outerShdw blurRad="38100" dist="38100" dir="2700000" algn="tl">
                    <a:srgbClr val="000000">
                      <a:alpha val="43137"/>
                    </a:srgbClr>
                  </a:outerShdw>
                </a:effectLst>
              </a:rPr>
              <a:t> </a:t>
            </a:r>
            <a:r>
              <a:rPr lang="en-US" sz="2900" dirty="0">
                <a:solidFill>
                  <a:schemeClr val="bg1"/>
                </a:solidFill>
                <a:effectLst>
                  <a:outerShdw blurRad="38100" dist="38100" dir="2700000" algn="tl">
                    <a:srgbClr val="000000">
                      <a:alpha val="43137"/>
                    </a:srgbClr>
                  </a:outerShdw>
                </a:effectLst>
              </a:rPr>
              <a:t>G, </a:t>
            </a:r>
            <a:r>
              <a:rPr lang="en-US" sz="2900" dirty="0" err="1">
                <a:solidFill>
                  <a:schemeClr val="bg1"/>
                </a:solidFill>
                <a:effectLst>
                  <a:outerShdw blurRad="38100" dist="38100" dir="2700000" algn="tl">
                    <a:srgbClr val="000000">
                      <a:alpha val="43137"/>
                    </a:srgbClr>
                  </a:outerShdw>
                </a:effectLst>
              </a:rPr>
              <a:t>Bertoli</a:t>
            </a:r>
            <a:r>
              <a:rPr lang="en-US" sz="2900" dirty="0">
                <a:solidFill>
                  <a:schemeClr val="bg1"/>
                </a:solidFill>
                <a:effectLst>
                  <a:outerShdw blurRad="38100" dist="38100" dir="2700000" algn="tl">
                    <a:srgbClr val="000000">
                      <a:alpha val="43137"/>
                    </a:srgbClr>
                  </a:outerShdw>
                </a:effectLst>
              </a:rPr>
              <a:t> S, </a:t>
            </a:r>
            <a:r>
              <a:rPr lang="en-US" sz="2900" dirty="0" err="1">
                <a:solidFill>
                  <a:schemeClr val="bg1"/>
                </a:solidFill>
                <a:effectLst>
                  <a:outerShdw blurRad="38100" dist="38100" dir="2700000" algn="tl">
                    <a:srgbClr val="000000">
                      <a:alpha val="43137"/>
                    </a:srgbClr>
                  </a:outerShdw>
                </a:effectLst>
              </a:rPr>
              <a:t>Seravalle</a:t>
            </a:r>
            <a:r>
              <a:rPr lang="en-US" sz="2900" dirty="0">
                <a:solidFill>
                  <a:schemeClr val="bg1"/>
                </a:solidFill>
                <a:effectLst>
                  <a:outerShdw blurRad="38100" dist="38100" dir="2700000" algn="tl">
                    <a:srgbClr val="000000">
                      <a:alpha val="43137"/>
                    </a:srgbClr>
                  </a:outerShdw>
                </a:effectLst>
              </a:rPr>
              <a:t> G. Sympathetic nervous system: role in hypertension and in chronic kidney disease. </a:t>
            </a:r>
            <a:r>
              <a:rPr lang="en-US" sz="2900" dirty="0" err="1">
                <a:solidFill>
                  <a:schemeClr val="bg1"/>
                </a:solidFill>
                <a:effectLst>
                  <a:outerShdw blurRad="38100" dist="38100" dir="2700000" algn="tl">
                    <a:srgbClr val="000000">
                      <a:alpha val="43137"/>
                    </a:srgbClr>
                  </a:outerShdw>
                </a:effectLst>
              </a:rPr>
              <a:t>Curr</a:t>
            </a:r>
            <a:r>
              <a:rPr lang="en-US" sz="2900" dirty="0">
                <a:solidFill>
                  <a:schemeClr val="bg1"/>
                </a:solidFill>
                <a:effectLst>
                  <a:outerShdw blurRad="38100" dist="38100" dir="2700000" algn="tl">
                    <a:srgbClr val="000000">
                      <a:alpha val="43137"/>
                    </a:srgbClr>
                  </a:outerShdw>
                </a:effectLst>
              </a:rPr>
              <a:t> </a:t>
            </a:r>
            <a:r>
              <a:rPr lang="en-US" sz="2900" dirty="0" err="1">
                <a:solidFill>
                  <a:schemeClr val="bg1"/>
                </a:solidFill>
                <a:effectLst>
                  <a:outerShdw blurRad="38100" dist="38100" dir="2700000" algn="tl">
                    <a:srgbClr val="000000">
                      <a:alpha val="43137"/>
                    </a:srgbClr>
                  </a:outerShdw>
                </a:effectLst>
              </a:rPr>
              <a:t>Opin</a:t>
            </a:r>
            <a:r>
              <a:rPr lang="en-US" sz="2900" dirty="0">
                <a:solidFill>
                  <a:schemeClr val="bg1"/>
                </a:solidFill>
                <a:effectLst>
                  <a:outerShdw blurRad="38100" dist="38100" dir="2700000" algn="tl">
                    <a:srgbClr val="000000">
                      <a:alpha val="43137"/>
                    </a:srgbClr>
                  </a:outerShdw>
                </a:effectLst>
              </a:rPr>
              <a:t> </a:t>
            </a:r>
            <a:r>
              <a:rPr lang="en-US" sz="2900" dirty="0" err="1">
                <a:solidFill>
                  <a:schemeClr val="bg1"/>
                </a:solidFill>
                <a:effectLst>
                  <a:outerShdw blurRad="38100" dist="38100" dir="2700000" algn="tl">
                    <a:srgbClr val="000000">
                      <a:alpha val="43137"/>
                    </a:srgbClr>
                  </a:outerShdw>
                </a:effectLst>
              </a:rPr>
              <a:t>Nephrol</a:t>
            </a:r>
            <a:r>
              <a:rPr lang="en-US" sz="2900" dirty="0">
                <a:solidFill>
                  <a:schemeClr val="bg1"/>
                </a:solidFill>
                <a:effectLst>
                  <a:outerShdw blurRad="38100" dist="38100" dir="2700000" algn="tl">
                    <a:srgbClr val="000000">
                      <a:alpha val="43137"/>
                    </a:srgbClr>
                  </a:outerShdw>
                </a:effectLst>
              </a:rPr>
              <a:t> </a:t>
            </a:r>
            <a:r>
              <a:rPr lang="en-US" sz="2900" dirty="0" err="1">
                <a:solidFill>
                  <a:schemeClr val="bg1"/>
                </a:solidFill>
                <a:effectLst>
                  <a:outerShdw blurRad="38100" dist="38100" dir="2700000" algn="tl">
                    <a:srgbClr val="000000">
                      <a:alpha val="43137"/>
                    </a:srgbClr>
                  </a:outerShdw>
                </a:effectLst>
              </a:rPr>
              <a:t>Hypertens</a:t>
            </a:r>
            <a:r>
              <a:rPr lang="en-US" sz="2900" dirty="0">
                <a:solidFill>
                  <a:schemeClr val="bg1"/>
                </a:solidFill>
                <a:effectLst>
                  <a:outerShdw blurRad="38100" dist="38100" dir="2700000" algn="tl">
                    <a:srgbClr val="000000">
                      <a:alpha val="43137"/>
                    </a:srgbClr>
                  </a:outerShdw>
                </a:effectLst>
              </a:rPr>
              <a:t>, 2010, Nov </a:t>
            </a:r>
            <a:r>
              <a:rPr lang="en-US" sz="2900" dirty="0" smtClean="0">
                <a:solidFill>
                  <a:schemeClr val="bg1"/>
                </a:solidFill>
                <a:effectLst>
                  <a:outerShdw blurRad="38100" dist="38100" dir="2700000" algn="tl">
                    <a:srgbClr val="000000">
                      <a:alpha val="43137"/>
                    </a:srgbClr>
                  </a:outerShdw>
                </a:effectLst>
              </a:rPr>
              <a:t>10; Joyner </a:t>
            </a:r>
            <a:r>
              <a:rPr lang="en-US" sz="2900" dirty="0">
                <a:solidFill>
                  <a:schemeClr val="bg1"/>
                </a:solidFill>
                <a:effectLst>
                  <a:outerShdw blurRad="38100" dist="38100" dir="2700000" algn="tl">
                    <a:srgbClr val="000000">
                      <a:alpha val="43137"/>
                    </a:srgbClr>
                  </a:outerShdw>
                </a:effectLst>
              </a:rPr>
              <a:t>MJ, </a:t>
            </a:r>
            <a:r>
              <a:rPr lang="en-US" sz="2900" dirty="0" err="1">
                <a:solidFill>
                  <a:schemeClr val="bg1"/>
                </a:solidFill>
                <a:effectLst>
                  <a:outerShdw blurRad="38100" dist="38100" dir="2700000" algn="tl">
                    <a:srgbClr val="000000">
                      <a:alpha val="43137"/>
                    </a:srgbClr>
                  </a:outerShdw>
                </a:effectLst>
              </a:rPr>
              <a:t>Charkoudian</a:t>
            </a:r>
            <a:r>
              <a:rPr lang="en-US" sz="2900" dirty="0">
                <a:solidFill>
                  <a:schemeClr val="bg1"/>
                </a:solidFill>
                <a:effectLst>
                  <a:outerShdw blurRad="38100" dist="38100" dir="2700000" algn="tl">
                    <a:srgbClr val="000000">
                      <a:alpha val="43137"/>
                    </a:srgbClr>
                  </a:outerShdw>
                </a:effectLst>
              </a:rPr>
              <a:t> N and </a:t>
            </a:r>
            <a:r>
              <a:rPr lang="en-US" sz="2900" dirty="0" err="1">
                <a:solidFill>
                  <a:schemeClr val="bg1"/>
                </a:solidFill>
                <a:effectLst>
                  <a:outerShdw blurRad="38100" dist="38100" dir="2700000" algn="tl">
                    <a:srgbClr val="000000">
                      <a:alpha val="43137"/>
                    </a:srgbClr>
                  </a:outerShdw>
                </a:effectLst>
              </a:rPr>
              <a:t>Wallin</a:t>
            </a:r>
            <a:r>
              <a:rPr lang="en-US" sz="2900" dirty="0">
                <a:solidFill>
                  <a:schemeClr val="bg1"/>
                </a:solidFill>
                <a:effectLst>
                  <a:outerShdw blurRad="38100" dist="38100" dir="2700000" algn="tl">
                    <a:srgbClr val="000000">
                      <a:alpha val="43137"/>
                    </a:srgbClr>
                  </a:outerShdw>
                </a:effectLst>
              </a:rPr>
              <a:t> BG. Sympathetic nervous system and blood pressure in humans. Individualized patterns of regulation and their implications. Hypertension 2010; </a:t>
            </a:r>
            <a:r>
              <a:rPr lang="en-US" sz="2900" dirty="0" smtClean="0">
                <a:solidFill>
                  <a:schemeClr val="bg1"/>
                </a:solidFill>
                <a:effectLst>
                  <a:outerShdw blurRad="38100" dist="38100" dir="2700000" algn="tl">
                    <a:srgbClr val="000000">
                      <a:alpha val="43137"/>
                    </a:srgbClr>
                  </a:outerShdw>
                </a:effectLst>
              </a:rPr>
              <a:t>56:10-16)</a:t>
            </a:r>
            <a:endParaRPr lang="en-US" sz="29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 xmlns:p14="http://schemas.microsoft.com/office/powerpoint/2010/main" val="3520786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Chronic kidney disease</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p:txBody>
          <a:bodyPr>
            <a:normAutofit/>
          </a:bodyPr>
          <a:lstStyle/>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Patients </a:t>
            </a:r>
            <a:r>
              <a:rPr lang="en-US" sz="1800" dirty="0">
                <a:effectLst>
                  <a:outerShdw blurRad="38100" dist="38100" dir="2700000" algn="tl">
                    <a:srgbClr val="000000">
                      <a:alpha val="43137"/>
                    </a:srgbClr>
                  </a:outerShdw>
                </a:effectLst>
              </a:rPr>
              <a:t>with chronic kidney disease are at increased risk of atherosclerotic cardiovascular disease. </a:t>
            </a:r>
          </a:p>
          <a:p>
            <a:r>
              <a:rPr lang="en-US" sz="1800" dirty="0">
                <a:effectLst>
                  <a:outerShdw blurRad="38100" dist="38100" dir="2700000" algn="tl">
                    <a:srgbClr val="000000">
                      <a:alpha val="43137"/>
                    </a:srgbClr>
                  </a:outerShdw>
                </a:effectLst>
              </a:rPr>
              <a:t>A marked increase in sympathetic neural discharge, as assessed via the </a:t>
            </a:r>
            <a:r>
              <a:rPr lang="en-US" sz="1800" dirty="0" err="1">
                <a:effectLst>
                  <a:outerShdw blurRad="38100" dist="38100" dir="2700000" algn="tl">
                    <a:srgbClr val="000000">
                      <a:alpha val="43137"/>
                    </a:srgbClr>
                  </a:outerShdw>
                </a:effectLst>
              </a:rPr>
              <a:t>microneurographic</a:t>
            </a:r>
            <a:r>
              <a:rPr lang="en-US" sz="1800" dirty="0">
                <a:effectLst>
                  <a:outerShdw blurRad="38100" dist="38100" dir="2700000" algn="tl">
                    <a:srgbClr val="000000">
                      <a:alpha val="43137"/>
                    </a:srgbClr>
                  </a:outerShdw>
                </a:effectLst>
              </a:rPr>
              <a:t> technique, has been shown to occur in the </a:t>
            </a:r>
            <a:r>
              <a:rPr lang="en-US" sz="1800" dirty="0" err="1">
                <a:effectLst>
                  <a:outerShdw blurRad="38100" dist="38100" dir="2700000" algn="tl">
                    <a:srgbClr val="000000">
                      <a:alpha val="43137"/>
                    </a:srgbClr>
                  </a:outerShdw>
                </a:effectLst>
              </a:rPr>
              <a:t>predialytic</a:t>
            </a:r>
            <a:r>
              <a:rPr lang="en-US" sz="1800" dirty="0">
                <a:effectLst>
                  <a:outerShdw blurRad="38100" dist="38100" dir="2700000" algn="tl">
                    <a:srgbClr val="000000">
                      <a:alpha val="43137"/>
                    </a:srgbClr>
                  </a:outerShdw>
                </a:effectLst>
              </a:rPr>
              <a:t> stage of chronic renal failure. Recent evidence, however, indicates that also in the earlier clinical phases of kidney disease, sympathetic activation is detectable. Further data show that sympathetic neural mechanisms participate in renal and/or hypertensive disease progression, </a:t>
            </a:r>
            <a:r>
              <a:rPr lang="en-US" sz="1800" dirty="0" smtClean="0">
                <a:effectLst>
                  <a:outerShdw blurRad="38100" dist="38100" dir="2700000" algn="tl">
                    <a:srgbClr val="000000">
                      <a:alpha val="43137"/>
                    </a:srgbClr>
                  </a:outerShdw>
                </a:effectLst>
              </a:rPr>
              <a:t>favoring </a:t>
            </a:r>
            <a:r>
              <a:rPr lang="en-US" sz="1800" dirty="0">
                <a:effectLst>
                  <a:outerShdw blurRad="38100" dist="38100" dir="2700000" algn="tl">
                    <a:srgbClr val="000000">
                      <a:alpha val="43137"/>
                    </a:srgbClr>
                  </a:outerShdw>
                </a:effectLst>
              </a:rPr>
              <a:t>the development of target organ damage.</a:t>
            </a:r>
          </a:p>
          <a:p>
            <a:endParaRPr lang="en-US" sz="1900" dirty="0" smtClean="0">
              <a:solidFill>
                <a:schemeClr val="bg1"/>
              </a:solidFill>
            </a:endParaRPr>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Grassi</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G, </a:t>
            </a:r>
            <a:r>
              <a:rPr lang="en-US" sz="1600" dirty="0" err="1">
                <a:solidFill>
                  <a:schemeClr val="bg1"/>
                </a:solidFill>
                <a:effectLst>
                  <a:outerShdw blurRad="38100" dist="38100" dir="2700000" algn="tl">
                    <a:srgbClr val="000000">
                      <a:alpha val="43137"/>
                    </a:srgbClr>
                  </a:outerShdw>
                </a:effectLst>
              </a:rPr>
              <a:t>Bertolli</a:t>
            </a:r>
            <a:r>
              <a:rPr lang="en-US" sz="1600" dirty="0">
                <a:solidFill>
                  <a:schemeClr val="bg1"/>
                </a:solidFill>
                <a:effectLst>
                  <a:outerShdw blurRad="38100" dist="38100" dir="2700000" algn="tl">
                    <a:srgbClr val="000000">
                      <a:alpha val="43137"/>
                    </a:srgbClr>
                  </a:outerShdw>
                </a:effectLst>
              </a:rPr>
              <a:t> S, </a:t>
            </a:r>
            <a:r>
              <a:rPr lang="en-US" sz="1600" dirty="0" err="1">
                <a:solidFill>
                  <a:schemeClr val="bg1"/>
                </a:solidFill>
                <a:effectLst>
                  <a:outerShdw blurRad="38100" dist="38100" dir="2700000" algn="tl">
                    <a:srgbClr val="000000">
                      <a:alpha val="43137"/>
                    </a:srgbClr>
                  </a:outerShdw>
                </a:effectLst>
              </a:rPr>
              <a:t>Seravalle</a:t>
            </a:r>
            <a:r>
              <a:rPr lang="en-US" sz="1600" dirty="0">
                <a:solidFill>
                  <a:schemeClr val="bg1"/>
                </a:solidFill>
                <a:effectLst>
                  <a:outerShdw blurRad="38100" dist="38100" dir="2700000" algn="tl">
                    <a:srgbClr val="000000">
                      <a:alpha val="43137"/>
                    </a:srgbClr>
                  </a:outerShdw>
                </a:effectLst>
              </a:rPr>
              <a:t> G. Sympathetic nervous system: role in hypertension and in chronic kidney disease. </a:t>
            </a:r>
            <a:r>
              <a:rPr lang="en-US" sz="1600" dirty="0" err="1">
                <a:solidFill>
                  <a:schemeClr val="bg1"/>
                </a:solidFill>
                <a:effectLst>
                  <a:outerShdw blurRad="38100" dist="38100" dir="2700000" algn="tl">
                    <a:srgbClr val="000000">
                      <a:alpha val="43137"/>
                    </a:srgbClr>
                  </a:outerShdw>
                </a:effectLst>
              </a:rPr>
              <a:t>Curr</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Opin</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Nephrol</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Hypertens</a:t>
            </a:r>
            <a:r>
              <a:rPr lang="en-US" sz="1600" dirty="0">
                <a:solidFill>
                  <a:schemeClr val="bg1"/>
                </a:solidFill>
                <a:effectLst>
                  <a:outerShdw blurRad="38100" dist="38100" dir="2700000" algn="tl">
                    <a:srgbClr val="000000">
                      <a:alpha val="43137"/>
                    </a:srgbClr>
                  </a:outerShdw>
                </a:effectLst>
              </a:rPr>
              <a:t> 2012 Jan;21(1):46-51</a:t>
            </a:r>
            <a:r>
              <a:rPr lang="en-US" sz="1600" dirty="0" smtClean="0">
                <a:solidFill>
                  <a:schemeClr val="bg1"/>
                </a:solidFill>
                <a:effectLst>
                  <a:outerShdw blurRad="38100" dist="38100" dir="2700000" algn="tl">
                    <a:srgbClr val="000000">
                      <a:alpha val="43137"/>
                    </a:srgbClr>
                  </a:outerShdw>
                </a:effectLst>
              </a:rPr>
              <a:t>.)</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210356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rmAutofit/>
          </a:bodyPr>
          <a:lstStyle/>
          <a:p>
            <a:r>
              <a:rPr lang="en-US" sz="3200" dirty="0" smtClean="0">
                <a:effectLst>
                  <a:outerShdw blurRad="38100" dist="38100" dir="2700000" algn="tl">
                    <a:srgbClr val="000000">
                      <a:alpha val="43137"/>
                    </a:srgbClr>
                  </a:outerShdw>
                </a:effectLst>
              </a:rPr>
              <a:t>Diabetes</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p:txBody>
          <a:bodyPr>
            <a:normAutofit/>
          </a:bodyPr>
          <a:lstStyle/>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Patients </a:t>
            </a:r>
            <a:r>
              <a:rPr lang="en-US" sz="1800" dirty="0">
                <a:effectLst>
                  <a:outerShdw blurRad="38100" dist="38100" dir="2700000" algn="tl">
                    <a:srgbClr val="000000">
                      <a:alpha val="43137"/>
                    </a:srgbClr>
                  </a:outerShdw>
                </a:effectLst>
              </a:rPr>
              <a:t>with diabetes are at increased risk for </a:t>
            </a:r>
            <a:r>
              <a:rPr lang="en-US" sz="1800" dirty="0" smtClean="0">
                <a:effectLst>
                  <a:outerShdw blurRad="38100" dist="38100" dir="2700000" algn="tl">
                    <a:srgbClr val="000000">
                      <a:alpha val="43137"/>
                    </a:srgbClr>
                  </a:outerShdw>
                </a:effectLst>
              </a:rPr>
              <a:t>atherosclerosis. </a:t>
            </a:r>
            <a:r>
              <a:rPr lang="en-US" sz="1800" dirty="0">
                <a:effectLst>
                  <a:outerShdw blurRad="38100" dist="38100" dir="2700000" algn="tl">
                    <a:srgbClr val="000000">
                      <a:alpha val="43137"/>
                    </a:srgbClr>
                  </a:outerShdw>
                </a:effectLst>
              </a:rPr>
              <a:t>It has long been recognized that cardiac autonomic neuropathy increases morbidity and mortality in diabetes and may have greater predictive power than traditional risk factors for cardiovascular events. Significant morbidity and mortality </a:t>
            </a:r>
            <a:r>
              <a:rPr lang="en-US" sz="1800" dirty="0" smtClean="0">
                <a:effectLst>
                  <a:outerShdw blurRad="38100" dist="38100" dir="2700000" algn="tl">
                    <a:srgbClr val="000000">
                      <a:alpha val="43137"/>
                    </a:srgbClr>
                  </a:outerShdw>
                </a:effectLst>
              </a:rPr>
              <a:t>in diabetes can </a:t>
            </a:r>
            <a:r>
              <a:rPr lang="en-US" sz="1800" dirty="0">
                <a:effectLst>
                  <a:outerShdw blurRad="38100" dist="38100" dir="2700000" algn="tl">
                    <a:srgbClr val="000000">
                      <a:alpha val="43137"/>
                    </a:srgbClr>
                  </a:outerShdw>
                </a:effectLst>
              </a:rPr>
              <a:t>now be attributable to autonomic imbalance between the sympathetic and parasympathetic nervous system regulation of </a:t>
            </a:r>
            <a:r>
              <a:rPr lang="en-US" sz="1800" dirty="0" smtClean="0">
                <a:effectLst>
                  <a:outerShdw blurRad="38100" dist="38100" dir="2700000" algn="tl">
                    <a:srgbClr val="000000">
                      <a:alpha val="43137"/>
                    </a:srgbClr>
                  </a:outerShdw>
                </a:effectLst>
              </a:rPr>
              <a:t>cardiovascular function.</a:t>
            </a:r>
          </a:p>
          <a:p>
            <a:endParaRPr lang="en-US" sz="1800" dirty="0"/>
          </a:p>
          <a:p>
            <a:r>
              <a:rPr lang="en-US" sz="1600" dirty="0" smtClean="0">
                <a:solidFill>
                  <a:schemeClr val="bg1"/>
                </a:solidFill>
                <a:effectLst>
                  <a:outerShdw blurRad="38100" dist="38100" dir="2700000" algn="tl">
                    <a:srgbClr val="000000">
                      <a:alpha val="43137"/>
                    </a:srgbClr>
                  </a:outerShdw>
                </a:effectLst>
              </a:rPr>
              <a:t>(Beckman </a:t>
            </a:r>
            <a:r>
              <a:rPr lang="en-US" sz="1600" dirty="0" err="1">
                <a:solidFill>
                  <a:schemeClr val="bg1"/>
                </a:solidFill>
                <a:effectLst>
                  <a:outerShdw blurRad="38100" dist="38100" dir="2700000" algn="tl">
                    <a:srgbClr val="000000">
                      <a:alpha val="43137"/>
                    </a:srgbClr>
                  </a:outerShdw>
                </a:effectLst>
              </a:rPr>
              <a:t>JA,Creager</a:t>
            </a:r>
            <a:r>
              <a:rPr lang="en-US" sz="1600" dirty="0">
                <a:solidFill>
                  <a:schemeClr val="bg1"/>
                </a:solidFill>
                <a:effectLst>
                  <a:outerShdw blurRad="38100" dist="38100" dir="2700000" algn="tl">
                    <a:srgbClr val="000000">
                      <a:alpha val="43137"/>
                    </a:srgbClr>
                  </a:outerShdw>
                </a:effectLst>
              </a:rPr>
              <a:t> MA, Libby P. Diabetes and Atherosclerosis. JAMA. 2002; 287(19):</a:t>
            </a:r>
            <a:r>
              <a:rPr lang="en-US" sz="1600" dirty="0" smtClean="0">
                <a:solidFill>
                  <a:schemeClr val="bg1"/>
                </a:solidFill>
                <a:effectLst>
                  <a:outerShdw blurRad="38100" dist="38100" dir="2700000" algn="tl">
                    <a:srgbClr val="000000">
                      <a:alpha val="43137"/>
                    </a:srgbClr>
                  </a:outerShdw>
                </a:effectLst>
              </a:rPr>
              <a:t>2570-2581; </a:t>
            </a:r>
            <a:r>
              <a:rPr lang="en-US" sz="1600" dirty="0" err="1" smtClean="0">
                <a:solidFill>
                  <a:schemeClr val="bg1"/>
                </a:solidFill>
                <a:effectLst>
                  <a:outerShdw blurRad="38100" dist="38100" dir="2700000" algn="tl">
                    <a:srgbClr val="000000">
                      <a:alpha val="43137"/>
                    </a:srgbClr>
                  </a:outerShdw>
                </a:effectLst>
              </a:rPr>
              <a:t>Vinik</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AI, </a:t>
            </a:r>
            <a:r>
              <a:rPr lang="en-US" sz="1600" dirty="0" err="1">
                <a:solidFill>
                  <a:schemeClr val="bg1"/>
                </a:solidFill>
                <a:effectLst>
                  <a:outerShdw blurRad="38100" dist="38100" dir="2700000" algn="tl">
                    <a:srgbClr val="000000">
                      <a:alpha val="43137"/>
                    </a:srgbClr>
                  </a:outerShdw>
                </a:effectLst>
              </a:rPr>
              <a:t>Zieglert</a:t>
            </a:r>
            <a:r>
              <a:rPr lang="en-US" sz="1600" dirty="0">
                <a:solidFill>
                  <a:schemeClr val="bg1"/>
                </a:solidFill>
                <a:effectLst>
                  <a:outerShdw blurRad="38100" dist="38100" dir="2700000" algn="tl">
                    <a:srgbClr val="000000">
                      <a:alpha val="43137"/>
                    </a:srgbClr>
                  </a:outerShdw>
                </a:effectLst>
              </a:rPr>
              <a:t> D. Autonomic imbalance: prophet of doom or scope for hope? </a:t>
            </a:r>
            <a:r>
              <a:rPr lang="en-US" sz="1600" dirty="0" err="1">
                <a:solidFill>
                  <a:schemeClr val="bg1"/>
                </a:solidFill>
                <a:effectLst>
                  <a:outerShdw blurRad="38100" dist="38100" dir="2700000" algn="tl">
                    <a:srgbClr val="000000">
                      <a:alpha val="43137"/>
                    </a:srgbClr>
                  </a:outerShdw>
                </a:effectLst>
              </a:rPr>
              <a:t>Diabet</a:t>
            </a:r>
            <a:r>
              <a:rPr lang="en-US" sz="1600" dirty="0">
                <a:solidFill>
                  <a:schemeClr val="bg1"/>
                </a:solidFill>
                <a:effectLst>
                  <a:outerShdw blurRad="38100" dist="38100" dir="2700000" algn="tl">
                    <a:srgbClr val="000000">
                      <a:alpha val="43137"/>
                    </a:srgbClr>
                  </a:outerShdw>
                </a:effectLst>
              </a:rPr>
              <a:t>. Med. 28, 643-651 (2011) </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793393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rmAutofit/>
          </a:bodyPr>
          <a:lstStyle/>
          <a:p>
            <a:r>
              <a:rPr lang="en-US" sz="3200" dirty="0" smtClean="0">
                <a:effectLst>
                  <a:outerShdw blurRad="38100" dist="38100" dir="2700000" algn="tl">
                    <a:srgbClr val="000000">
                      <a:alpha val="43137"/>
                    </a:srgbClr>
                  </a:outerShdw>
                </a:effectLst>
              </a:rPr>
              <a:t>Cigarette Smoking</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124744"/>
            <a:ext cx="8229600" cy="5733256"/>
          </a:xfrm>
        </p:spPr>
        <p:txBody>
          <a:bodyPr>
            <a:normAutofit fontScale="25000" lnSpcReduction="20000"/>
          </a:bodyPr>
          <a:lstStyle/>
          <a:p>
            <a:endParaRPr lang="en-US" sz="7200" dirty="0" smtClean="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Cigarette </a:t>
            </a:r>
            <a:r>
              <a:rPr lang="en-US" sz="7200" dirty="0">
                <a:effectLst>
                  <a:outerShdw blurRad="38100" dist="38100" dir="2700000" algn="tl">
                    <a:srgbClr val="000000">
                      <a:alpha val="43137"/>
                    </a:srgbClr>
                  </a:outerShdw>
                </a:effectLst>
              </a:rPr>
              <a:t>smoking increases efferent sympathetic nerve traffic acutely, as well norepinephrine and epinephrine release</a:t>
            </a:r>
            <a:r>
              <a:rPr lang="en-US" sz="7200" dirty="0" smtClean="0">
                <a:effectLst>
                  <a:outerShdw blurRad="38100" dist="38100" dir="2700000" algn="tl">
                    <a:srgbClr val="000000">
                      <a:alpha val="43137"/>
                    </a:srgbClr>
                  </a:outerShdw>
                </a:effectLst>
              </a:rPr>
              <a:t>. </a:t>
            </a:r>
            <a:r>
              <a:rPr lang="en-US" sz="7200" dirty="0">
                <a:effectLst>
                  <a:outerShdw blurRad="38100" dist="38100" dir="2700000" algn="tl">
                    <a:srgbClr val="000000">
                      <a:alpha val="43137"/>
                    </a:srgbClr>
                  </a:outerShdw>
                </a:effectLst>
              </a:rPr>
              <a:t>The acute </a:t>
            </a:r>
            <a:r>
              <a:rPr lang="en-US" sz="7200" dirty="0" err="1">
                <a:effectLst>
                  <a:outerShdw blurRad="38100" dist="38100" dir="2700000" algn="tl">
                    <a:srgbClr val="000000">
                      <a:alpha val="43137"/>
                    </a:srgbClr>
                  </a:outerShdw>
                </a:effectLst>
              </a:rPr>
              <a:t>sympathoexcitatory</a:t>
            </a:r>
            <a:r>
              <a:rPr lang="en-US" sz="7200" dirty="0">
                <a:effectLst>
                  <a:outerShdw blurRad="38100" dist="38100" dir="2700000" algn="tl">
                    <a:srgbClr val="000000">
                      <a:alpha val="43137"/>
                    </a:srgbClr>
                  </a:outerShdw>
                </a:effectLst>
              </a:rPr>
              <a:t> effects of smoking on the cardiovascular system are partially mediated by catecholamine release, muscle sympathetic nerve excitation and peripheral chemoreceptor sensitivity increase, consecutive to nicotinic receptor stimulation in the autonomic nervous </a:t>
            </a:r>
            <a:r>
              <a:rPr lang="en-US" sz="7200" dirty="0" smtClean="0">
                <a:effectLst>
                  <a:outerShdw blurRad="38100" dist="38100" dir="2700000" algn="tl">
                    <a:srgbClr val="000000">
                      <a:alpha val="43137"/>
                    </a:srgbClr>
                  </a:outerShdw>
                </a:effectLst>
              </a:rPr>
              <a:t>system. Both </a:t>
            </a:r>
            <a:r>
              <a:rPr lang="en-US" sz="7200" dirty="0">
                <a:effectLst>
                  <a:outerShdw blurRad="38100" dist="38100" dir="2700000" algn="tl">
                    <a:srgbClr val="000000">
                      <a:alpha val="43137"/>
                    </a:srgbClr>
                  </a:outerShdw>
                </a:effectLst>
              </a:rPr>
              <a:t>active smoking and exposure to </a:t>
            </a:r>
            <a:r>
              <a:rPr lang="en-US" sz="7200" dirty="0" smtClean="0">
                <a:effectLst>
                  <a:outerShdw blurRad="38100" dist="38100" dir="2700000" algn="tl">
                    <a:srgbClr val="000000">
                      <a:alpha val="43137"/>
                    </a:srgbClr>
                  </a:outerShdw>
                </a:effectLst>
              </a:rPr>
              <a:t>environmental </a:t>
            </a:r>
            <a:r>
              <a:rPr lang="en-US" sz="7200" dirty="0">
                <a:effectLst>
                  <a:outerShdw blurRad="38100" dist="38100" dir="2700000" algn="tl">
                    <a:srgbClr val="000000">
                      <a:alpha val="43137"/>
                    </a:srgbClr>
                  </a:outerShdw>
                </a:effectLst>
              </a:rPr>
              <a:t>tobacco smoke are associated with the progression of atherosclerosis as indexed by intimal-medial thickness of the carotid artery assessed by </a:t>
            </a:r>
            <a:r>
              <a:rPr lang="en-US" sz="7200" dirty="0" smtClean="0">
                <a:effectLst>
                  <a:outerShdw blurRad="38100" dist="38100" dir="2700000" algn="tl">
                    <a:srgbClr val="000000">
                      <a:alpha val="43137"/>
                    </a:srgbClr>
                  </a:outerShdw>
                </a:effectLst>
              </a:rPr>
              <a:t>ultrasound</a:t>
            </a:r>
            <a:r>
              <a:rPr lang="en-US" sz="7200" dirty="0">
                <a:effectLst>
                  <a:outerShdw blurRad="38100" dist="38100" dir="2700000" algn="tl">
                    <a:srgbClr val="000000">
                      <a:alpha val="43137"/>
                    </a:srgbClr>
                  </a:outerShdw>
                </a:effectLst>
              </a:rPr>
              <a:t>. Carotid intima-media </a:t>
            </a:r>
            <a:r>
              <a:rPr lang="en-US" sz="7200" dirty="0" smtClean="0">
                <a:effectLst>
                  <a:outerShdw blurRad="38100" dist="38100" dir="2700000" algn="tl">
                    <a:srgbClr val="000000">
                      <a:alpha val="43137"/>
                    </a:srgbClr>
                  </a:outerShdw>
                </a:effectLst>
              </a:rPr>
              <a:t>thickness is </a:t>
            </a:r>
            <a:r>
              <a:rPr lang="en-US" sz="7200" dirty="0">
                <a:effectLst>
                  <a:outerShdw blurRad="38100" dist="38100" dir="2700000" algn="tl">
                    <a:srgbClr val="000000">
                      <a:alpha val="43137"/>
                    </a:srgbClr>
                  </a:outerShdw>
                </a:effectLst>
              </a:rPr>
              <a:t>a valid surrogate measure for coronary </a:t>
            </a:r>
            <a:r>
              <a:rPr lang="en-US" sz="7200" dirty="0" smtClean="0">
                <a:effectLst>
                  <a:outerShdw blurRad="38100" dist="38100" dir="2700000" algn="tl">
                    <a:srgbClr val="000000">
                      <a:alpha val="43137"/>
                    </a:srgbClr>
                  </a:outerShdw>
                </a:effectLst>
              </a:rPr>
              <a:t>atherosclerosis.</a:t>
            </a:r>
          </a:p>
          <a:p>
            <a:endParaRPr lang="en-US" dirty="0"/>
          </a:p>
          <a:p>
            <a:endParaRPr lang="en-US" dirty="0" smtClean="0"/>
          </a:p>
          <a:p>
            <a:r>
              <a:rPr lang="en-US" sz="7200" dirty="0" smtClean="0">
                <a:effectLst>
                  <a:outerShdw blurRad="38100" dist="38100" dir="2700000" algn="tl">
                    <a:srgbClr val="000000">
                      <a:alpha val="43137"/>
                    </a:srgbClr>
                  </a:outerShdw>
                </a:effectLst>
              </a:rPr>
              <a:t>Blood lactate levels are increased after passive smoking.</a:t>
            </a:r>
          </a:p>
          <a:p>
            <a:endParaRPr lang="en-US" sz="6400" dirty="0" smtClean="0">
              <a:solidFill>
                <a:schemeClr val="bg1"/>
              </a:solidFill>
              <a:effectLst>
                <a:outerShdw blurRad="38100" dist="38100" dir="2700000" algn="tl">
                  <a:srgbClr val="000000">
                    <a:alpha val="43137"/>
                  </a:srgbClr>
                </a:outerShdw>
              </a:effectLst>
            </a:endParaRPr>
          </a:p>
          <a:p>
            <a:r>
              <a:rPr lang="en-US" sz="6400" dirty="0" smtClean="0">
                <a:solidFill>
                  <a:schemeClr val="bg1"/>
                </a:solidFill>
                <a:effectLst>
                  <a:outerShdw blurRad="38100" dist="38100" dir="2700000" algn="tl">
                    <a:srgbClr val="000000">
                      <a:alpha val="43137"/>
                    </a:srgbClr>
                  </a:outerShdw>
                </a:effectLst>
              </a:rPr>
              <a:t>(</a:t>
            </a:r>
            <a:r>
              <a:rPr lang="en-US" sz="6400" dirty="0" err="1" smtClean="0">
                <a:solidFill>
                  <a:schemeClr val="bg1"/>
                </a:solidFill>
                <a:effectLst>
                  <a:outerShdw blurRad="38100" dist="38100" dir="2700000" algn="tl">
                    <a:srgbClr val="000000">
                      <a:alpha val="43137"/>
                    </a:srgbClr>
                  </a:outerShdw>
                </a:effectLst>
              </a:rPr>
              <a:t>Niedermaier</a:t>
            </a:r>
            <a:r>
              <a:rPr lang="en-US" sz="6400" dirty="0" smtClean="0">
                <a:solidFill>
                  <a:schemeClr val="bg1"/>
                </a:solidFill>
                <a:effectLst>
                  <a:outerShdw blurRad="38100" dist="38100" dir="2700000" algn="tl">
                    <a:srgbClr val="000000">
                      <a:alpha val="43137"/>
                    </a:srgbClr>
                  </a:outerShdw>
                </a:effectLst>
              </a:rPr>
              <a:t> ON, Smith ML. </a:t>
            </a:r>
            <a:r>
              <a:rPr lang="en-US" sz="6400" dirty="0">
                <a:solidFill>
                  <a:schemeClr val="bg1"/>
                </a:solidFill>
                <a:effectLst>
                  <a:outerShdw blurRad="38100" dist="38100" dir="2700000" algn="tl">
                    <a:srgbClr val="000000">
                      <a:alpha val="43137"/>
                    </a:srgbClr>
                  </a:outerShdw>
                </a:effectLst>
              </a:rPr>
              <a:t>Influence of cigarette smoking on human autonomic function. Circulation 1993, 88:562-571 </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Adamopoulus</a:t>
            </a:r>
            <a:r>
              <a:rPr lang="en-US" sz="6400" dirty="0" smtClean="0">
                <a:solidFill>
                  <a:schemeClr val="bg1"/>
                </a:solidFill>
                <a:effectLst>
                  <a:outerShdw blurRad="38100" dist="38100" dir="2700000" algn="tl">
                    <a:srgbClr val="000000">
                      <a:alpha val="43137"/>
                    </a:srgbClr>
                  </a:outerShdw>
                </a:effectLst>
              </a:rPr>
              <a:t> </a:t>
            </a:r>
            <a:r>
              <a:rPr lang="en-US" sz="6400" dirty="0">
                <a:solidFill>
                  <a:schemeClr val="bg1"/>
                </a:solidFill>
                <a:effectLst>
                  <a:outerShdw blurRad="38100" dist="38100" dir="2700000" algn="tl">
                    <a:srgbClr val="000000">
                      <a:alpha val="43137"/>
                    </a:srgbClr>
                  </a:outerShdw>
                </a:effectLst>
              </a:rPr>
              <a:t>D, van de Borne P and </a:t>
            </a:r>
            <a:r>
              <a:rPr lang="en-US" sz="6400" dirty="0" err="1">
                <a:solidFill>
                  <a:schemeClr val="bg1"/>
                </a:solidFill>
                <a:effectLst>
                  <a:outerShdw blurRad="38100" dist="38100" dir="2700000" algn="tl">
                    <a:srgbClr val="000000">
                      <a:alpha val="43137"/>
                    </a:srgbClr>
                  </a:outerShdw>
                </a:effectLst>
              </a:rPr>
              <a:t>Argacha</a:t>
            </a:r>
            <a:r>
              <a:rPr lang="en-US" sz="6400" dirty="0">
                <a:solidFill>
                  <a:schemeClr val="bg1"/>
                </a:solidFill>
                <a:effectLst>
                  <a:outerShdw blurRad="38100" dist="38100" dir="2700000" algn="tl">
                    <a:srgbClr val="000000">
                      <a:alpha val="43137"/>
                    </a:srgbClr>
                  </a:outerShdw>
                </a:effectLst>
              </a:rPr>
              <a:t> JF, New insights into the sympathetic, endothelial and coronary effects of nicotine. </a:t>
            </a:r>
            <a:r>
              <a:rPr lang="en-US" sz="6400" dirty="0" err="1">
                <a:solidFill>
                  <a:schemeClr val="bg1"/>
                </a:solidFill>
                <a:effectLst>
                  <a:outerShdw blurRad="38100" dist="38100" dir="2700000" algn="tl">
                    <a:srgbClr val="000000">
                      <a:alpha val="43137"/>
                    </a:srgbClr>
                  </a:outerShdw>
                </a:effectLst>
              </a:rPr>
              <a:t>Clin</a:t>
            </a:r>
            <a:r>
              <a:rPr lang="en-US" sz="6400" dirty="0">
                <a:solidFill>
                  <a:schemeClr val="bg1"/>
                </a:solidFill>
                <a:effectLst>
                  <a:outerShdw blurRad="38100" dist="38100" dir="2700000" algn="tl">
                    <a:srgbClr val="000000">
                      <a:alpha val="43137"/>
                    </a:srgbClr>
                  </a:outerShdw>
                </a:effectLst>
              </a:rPr>
              <a:t> </a:t>
            </a:r>
            <a:r>
              <a:rPr lang="en-US" sz="6400" dirty="0" err="1">
                <a:solidFill>
                  <a:schemeClr val="bg1"/>
                </a:solidFill>
                <a:effectLst>
                  <a:outerShdw blurRad="38100" dist="38100" dir="2700000" algn="tl">
                    <a:srgbClr val="000000">
                      <a:alpha val="43137"/>
                    </a:srgbClr>
                  </a:outerShdw>
                </a:effectLst>
              </a:rPr>
              <a:t>Exp</a:t>
            </a:r>
            <a:r>
              <a:rPr lang="en-US" sz="6400" dirty="0">
                <a:solidFill>
                  <a:schemeClr val="bg1"/>
                </a:solidFill>
                <a:effectLst>
                  <a:outerShdw blurRad="38100" dist="38100" dir="2700000" algn="tl">
                    <a:srgbClr val="000000">
                      <a:alpha val="43137"/>
                    </a:srgbClr>
                  </a:outerShdw>
                </a:effectLst>
              </a:rPr>
              <a:t> </a:t>
            </a:r>
            <a:r>
              <a:rPr lang="en-US" sz="6400" dirty="0" err="1">
                <a:solidFill>
                  <a:schemeClr val="bg1"/>
                </a:solidFill>
                <a:effectLst>
                  <a:outerShdw blurRad="38100" dist="38100" dir="2700000" algn="tl">
                    <a:srgbClr val="000000">
                      <a:alpha val="43137"/>
                    </a:srgbClr>
                  </a:outerShdw>
                </a:effectLst>
              </a:rPr>
              <a:t>Pharmacol</a:t>
            </a:r>
            <a:r>
              <a:rPr lang="en-US" sz="6400" dirty="0">
                <a:solidFill>
                  <a:schemeClr val="bg1"/>
                </a:solidFill>
                <a:effectLst>
                  <a:outerShdw blurRad="38100" dist="38100" dir="2700000" algn="tl">
                    <a:srgbClr val="000000">
                      <a:alpha val="43137"/>
                    </a:srgbClr>
                  </a:outerShdw>
                </a:effectLst>
              </a:rPr>
              <a:t> </a:t>
            </a:r>
            <a:r>
              <a:rPr lang="en-US" sz="6400" dirty="0" err="1">
                <a:solidFill>
                  <a:schemeClr val="bg1"/>
                </a:solidFill>
                <a:effectLst>
                  <a:outerShdw blurRad="38100" dist="38100" dir="2700000" algn="tl">
                    <a:srgbClr val="000000">
                      <a:alpha val="43137"/>
                    </a:srgbClr>
                  </a:outerShdw>
                </a:effectLst>
              </a:rPr>
              <a:t>Physiol</a:t>
            </a:r>
            <a:r>
              <a:rPr lang="en-US" sz="6400" dirty="0">
                <a:solidFill>
                  <a:schemeClr val="bg1"/>
                </a:solidFill>
                <a:effectLst>
                  <a:outerShdw blurRad="38100" dist="38100" dir="2700000" algn="tl">
                    <a:srgbClr val="000000">
                      <a:alpha val="43137"/>
                    </a:srgbClr>
                  </a:outerShdw>
                </a:effectLst>
              </a:rPr>
              <a:t> 2008; 35(4): </a:t>
            </a:r>
            <a:r>
              <a:rPr lang="en-US" sz="6400" dirty="0" smtClean="0">
                <a:solidFill>
                  <a:schemeClr val="bg1"/>
                </a:solidFill>
                <a:effectLst>
                  <a:outerShdw blurRad="38100" dist="38100" dir="2700000" algn="tl">
                    <a:srgbClr val="000000">
                      <a:alpha val="43137"/>
                    </a:srgbClr>
                  </a:outerShdw>
                </a:effectLst>
              </a:rPr>
              <a:t>458-63; Howard </a:t>
            </a:r>
            <a:r>
              <a:rPr lang="en-US" sz="6400" dirty="0">
                <a:solidFill>
                  <a:schemeClr val="bg1"/>
                </a:solidFill>
                <a:effectLst>
                  <a:outerShdw blurRad="38100" dist="38100" dir="2700000" algn="tl">
                    <a:srgbClr val="000000">
                      <a:alpha val="43137"/>
                    </a:srgbClr>
                  </a:outerShdw>
                </a:effectLst>
              </a:rPr>
              <a:t>G et al, Cigarette smoking and progression of atherosclerosis: The Atherosclerosis Risk in Communities (ARIC) Study. JAMA, 1998 Jan 14;279(2):119-24. </a:t>
            </a:r>
            <a:r>
              <a:rPr lang="en-US" sz="6400" dirty="0" smtClean="0">
                <a:solidFill>
                  <a:schemeClr val="bg1"/>
                </a:solidFill>
                <a:effectLst>
                  <a:outerShdw blurRad="38100" dist="38100" dir="2700000" algn="tl">
                    <a:srgbClr val="000000">
                      <a:alpha val="43137"/>
                    </a:srgbClr>
                  </a:outerShdw>
                </a:effectLst>
              </a:rPr>
              <a:t> </a:t>
            </a:r>
            <a:r>
              <a:rPr lang="en-US" sz="6400" dirty="0" err="1" smtClean="0">
                <a:solidFill>
                  <a:schemeClr val="bg1"/>
                </a:solidFill>
                <a:effectLst>
                  <a:outerShdw blurRad="38100" dist="38100" dir="2700000" algn="tl">
                    <a:srgbClr val="000000">
                      <a:alpha val="43137"/>
                    </a:srgbClr>
                  </a:outerShdw>
                </a:effectLst>
              </a:rPr>
              <a:t>Yarlioglues</a:t>
            </a:r>
            <a:r>
              <a:rPr lang="en-US" sz="6400" dirty="0" smtClean="0">
                <a:solidFill>
                  <a:schemeClr val="bg1"/>
                </a:solidFill>
                <a:effectLst>
                  <a:outerShdw blurRad="38100" dist="38100" dir="2700000" algn="tl">
                    <a:srgbClr val="000000">
                      <a:alpha val="43137"/>
                    </a:srgbClr>
                  </a:outerShdw>
                </a:effectLst>
              </a:rPr>
              <a:t> M. </a:t>
            </a:r>
            <a:r>
              <a:rPr lang="en-US" sz="6400" dirty="0" err="1" smtClean="0">
                <a:solidFill>
                  <a:schemeClr val="bg1"/>
                </a:solidFill>
                <a:effectLst>
                  <a:outerShdw blurRad="38100" dist="38100" dir="2700000" algn="tl">
                    <a:srgbClr val="000000">
                      <a:alpha val="43137"/>
                    </a:srgbClr>
                  </a:outerShdw>
                </a:effectLst>
              </a:rPr>
              <a:t>Kaya</a:t>
            </a:r>
            <a:r>
              <a:rPr lang="en-US" sz="6400" dirty="0" smtClean="0">
                <a:solidFill>
                  <a:schemeClr val="bg1"/>
                </a:solidFill>
                <a:effectLst>
                  <a:outerShdw blurRad="38100" dist="38100" dir="2700000" algn="tl">
                    <a:srgbClr val="000000">
                      <a:alpha val="43137"/>
                    </a:srgbClr>
                  </a:outerShdw>
                </a:effectLst>
              </a:rPr>
              <a:t> MG et al. Dose-dependent acute effects of passive smoking on left ventricular cardiac function in health volunteers. J </a:t>
            </a:r>
            <a:r>
              <a:rPr lang="en-US" sz="6400" dirty="0" err="1" smtClean="0">
                <a:solidFill>
                  <a:schemeClr val="bg1"/>
                </a:solidFill>
                <a:effectLst>
                  <a:outerShdw blurRad="38100" dist="38100" dir="2700000" algn="tl">
                    <a:srgbClr val="000000">
                      <a:alpha val="43137"/>
                    </a:srgbClr>
                  </a:outerShdw>
                </a:effectLst>
              </a:rPr>
              <a:t>Investig</a:t>
            </a:r>
            <a:r>
              <a:rPr lang="en-US" sz="6400" dirty="0" smtClean="0">
                <a:solidFill>
                  <a:schemeClr val="bg1"/>
                </a:solidFill>
                <a:effectLst>
                  <a:outerShdw blurRad="38100" dist="38100" dir="2700000" algn="tl">
                    <a:srgbClr val="000000">
                      <a:alpha val="43137"/>
                    </a:srgbClr>
                  </a:outerShdw>
                </a:effectLst>
              </a:rPr>
              <a:t> Med 2012 , Feb; 60 (2): 517-22)</a:t>
            </a:r>
            <a:endParaRPr lang="pt-BR" sz="6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434760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7504" y="274638"/>
            <a:ext cx="8784976" cy="1143000"/>
          </a:xfrm>
        </p:spPr>
        <p:txBody>
          <a:bodyPr>
            <a:normAutofit/>
          </a:bodyPr>
          <a:lstStyle/>
          <a:p>
            <a:r>
              <a:rPr lang="pt-BR" sz="3200" dirty="0" err="1" smtClean="0">
                <a:effectLst>
                  <a:outerShdw blurRad="38100" dist="38100" dir="2700000" algn="tl">
                    <a:srgbClr val="000000">
                      <a:alpha val="43137"/>
                    </a:srgbClr>
                  </a:outerShdw>
                </a:effectLst>
              </a:rPr>
              <a:t>Air</a:t>
            </a:r>
            <a:r>
              <a:rPr lang="pt-BR" sz="3200" dirty="0" smtClean="0">
                <a:effectLst>
                  <a:outerShdw blurRad="38100" dist="38100" dir="2700000" algn="tl">
                    <a:srgbClr val="000000">
                      <a:alpha val="43137"/>
                    </a:srgbClr>
                  </a:outerShdw>
                </a:effectLst>
              </a:rPr>
              <a:t> </a:t>
            </a:r>
            <a:r>
              <a:rPr lang="pt-BR" sz="3200" dirty="0" err="1" smtClean="0">
                <a:effectLst>
                  <a:outerShdw blurRad="38100" dist="38100" dir="2700000" algn="tl">
                    <a:srgbClr val="000000">
                      <a:alpha val="43137"/>
                    </a:srgbClr>
                  </a:outerShdw>
                </a:effectLst>
              </a:rPr>
              <a:t>Pollution</a:t>
            </a:r>
            <a:r>
              <a:rPr lang="pt-BR" sz="3200" dirty="0" smtClean="0">
                <a:effectLst>
                  <a:outerShdw blurRad="38100" dist="38100" dir="2700000" algn="tl">
                    <a:srgbClr val="000000">
                      <a:alpha val="43137"/>
                    </a:srgbClr>
                  </a:outerShdw>
                </a:effectLst>
              </a:rPr>
              <a:t/>
            </a:r>
            <a:br>
              <a:rPr lang="pt-BR"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141168"/>
          </a:xfrm>
        </p:spPr>
        <p:txBody>
          <a:bodyPr>
            <a:normAutofit fontScale="25000" lnSpcReduction="20000"/>
          </a:bodyPr>
          <a:lstStyle/>
          <a:p>
            <a:endParaRPr lang="pt-BR" sz="7200" dirty="0" smtClean="0">
              <a:effectLst>
                <a:outerShdw blurRad="38100" dist="38100" dir="2700000" algn="tl">
                  <a:srgbClr val="000000">
                    <a:alpha val="43137"/>
                  </a:srgbClr>
                </a:outerShdw>
              </a:effectLst>
            </a:endParaRPr>
          </a:p>
          <a:p>
            <a:endParaRPr lang="pt-BR" sz="7200" dirty="0" smtClean="0">
              <a:effectLst>
                <a:outerShdw blurRad="38100" dist="38100" dir="2700000" algn="tl">
                  <a:srgbClr val="000000">
                    <a:alpha val="43137"/>
                  </a:srgbClr>
                </a:outerShdw>
              </a:effectLst>
            </a:endParaRPr>
          </a:p>
          <a:p>
            <a:r>
              <a:rPr lang="pt-BR" sz="7200" dirty="0" smtClean="0">
                <a:effectLst>
                  <a:outerShdw blurRad="38100" dist="38100" dir="2700000" algn="tl">
                    <a:srgbClr val="000000">
                      <a:alpha val="43137"/>
                    </a:srgbClr>
                  </a:outerShdw>
                </a:effectLst>
              </a:rPr>
              <a:t>A </a:t>
            </a:r>
            <a:r>
              <a:rPr lang="pt-BR" sz="7200" dirty="0" err="1">
                <a:effectLst>
                  <a:outerShdw blurRad="38100" dist="38100" dir="2700000" algn="tl">
                    <a:srgbClr val="000000">
                      <a:alpha val="43137"/>
                    </a:srgbClr>
                  </a:outerShdw>
                </a:effectLst>
              </a:rPr>
              <a:t>recent</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study</a:t>
            </a:r>
            <a:r>
              <a:rPr lang="pt-BR" sz="7200" dirty="0">
                <a:effectLst>
                  <a:outerShdw blurRad="38100" dist="38100" dir="2700000" algn="tl">
                    <a:srgbClr val="000000">
                      <a:alpha val="43137"/>
                    </a:srgbClr>
                  </a:outerShdw>
                </a:effectLst>
              </a:rPr>
              <a:t> in </a:t>
            </a:r>
            <a:r>
              <a:rPr lang="pt-BR" sz="7200" dirty="0" err="1">
                <a:effectLst>
                  <a:outerShdw blurRad="38100" dist="38100" dir="2700000" algn="tl">
                    <a:srgbClr val="000000">
                      <a:alpha val="43137"/>
                    </a:srgbClr>
                  </a:outerShdw>
                </a:effectLst>
              </a:rPr>
              <a:t>humans</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have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confirmed</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the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association</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of</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the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exposure</a:t>
            </a:r>
            <a:r>
              <a:rPr lang="pt-BR" sz="7200" dirty="0">
                <a:effectLst>
                  <a:outerShdw blurRad="38100" dist="38100" dir="2700000" algn="tl">
                    <a:srgbClr val="000000">
                      <a:alpha val="43137"/>
                    </a:srgbClr>
                  </a:outerShdw>
                </a:effectLst>
              </a:rPr>
              <a:t> to </a:t>
            </a:r>
            <a:r>
              <a:rPr lang="pt-BR" sz="7200" dirty="0" err="1">
                <a:effectLst>
                  <a:outerShdw blurRad="38100" dist="38100" dir="2700000" algn="tl">
                    <a:srgbClr val="000000">
                      <a:alpha val="43137"/>
                    </a:srgbClr>
                  </a:outerShdw>
                </a:effectLst>
              </a:rPr>
              <a:t>ambient</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air</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pollution</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and</a:t>
            </a:r>
            <a:r>
              <a:rPr lang="pt-BR" sz="7200" dirty="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atherosclerosis</a:t>
            </a:r>
            <a:r>
              <a:rPr lang="pt-BR" sz="7200" dirty="0" smtClean="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through</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the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progression</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of</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carotid</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artery</a:t>
            </a:r>
            <a:r>
              <a:rPr lang="pt-BR" sz="7200" dirty="0">
                <a:effectLst>
                  <a:outerShdw blurRad="38100" dist="38100" dir="2700000" algn="tl">
                    <a:srgbClr val="000000">
                      <a:alpha val="43137"/>
                    </a:srgbClr>
                  </a:outerShdw>
                </a:effectLst>
              </a:rPr>
              <a:t> intima-media </a:t>
            </a:r>
            <a:r>
              <a:rPr lang="pt-BR" sz="7200" dirty="0" err="1">
                <a:effectLst>
                  <a:outerShdw blurRad="38100" dist="38100" dir="2700000" algn="tl">
                    <a:srgbClr val="000000">
                      <a:alpha val="43137"/>
                    </a:srgbClr>
                  </a:outerShdw>
                </a:effectLst>
              </a:rPr>
              <a:t>thickness</a:t>
            </a:r>
            <a:r>
              <a:rPr lang="pt-BR" sz="7200" dirty="0">
                <a:effectLst>
                  <a:outerShdw blurRad="38100" dist="38100" dir="2700000" algn="tl">
                    <a:srgbClr val="000000">
                      <a:alpha val="43137"/>
                    </a:srgbClr>
                  </a:outerShdw>
                </a:effectLst>
              </a:rPr>
              <a:t> </a:t>
            </a:r>
            <a:r>
              <a:rPr lang="pt-BR" sz="7200" dirty="0" smtClean="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Also</a:t>
            </a:r>
            <a:r>
              <a:rPr lang="pt-BR" sz="7200" dirty="0" smtClean="0">
                <a:effectLst>
                  <a:outerShdw blurRad="38100" dist="38100" dir="2700000" algn="tl">
                    <a:srgbClr val="000000">
                      <a:alpha val="43137"/>
                    </a:srgbClr>
                  </a:outerShdw>
                </a:effectLst>
              </a:rPr>
              <a:t>, some </a:t>
            </a:r>
            <a:r>
              <a:rPr lang="pt-BR" sz="7200" dirty="0" err="1" smtClean="0">
                <a:effectLst>
                  <a:outerShdw blurRad="38100" dist="38100" dir="2700000" algn="tl">
                    <a:srgbClr val="000000">
                      <a:alpha val="43137"/>
                    </a:srgbClr>
                  </a:outerShdw>
                </a:effectLst>
              </a:rPr>
              <a:t>investigators</a:t>
            </a:r>
            <a:r>
              <a:rPr lang="pt-BR" sz="7200" dirty="0" smtClean="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have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demonstrated</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that</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particulate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air</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pollutants</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continuous</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exposition</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decreases</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the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heart</a:t>
            </a:r>
            <a:r>
              <a:rPr lang="pt-BR" sz="7200" dirty="0">
                <a:effectLst>
                  <a:outerShdw blurRad="38100" dist="38100" dir="2700000" algn="tl">
                    <a:srgbClr val="000000">
                      <a:alpha val="43137"/>
                    </a:srgbClr>
                  </a:outerShdw>
                </a:effectLst>
              </a:rPr>
              <a:t> rate </a:t>
            </a:r>
            <a:r>
              <a:rPr lang="pt-BR" sz="7200" dirty="0" err="1">
                <a:effectLst>
                  <a:outerShdw blurRad="38100" dist="38100" dir="2700000" algn="tl">
                    <a:srgbClr val="000000">
                      <a:alpha val="43137"/>
                    </a:srgbClr>
                  </a:outerShdw>
                </a:effectLst>
              </a:rPr>
              <a:t>variability</a:t>
            </a:r>
            <a:r>
              <a:rPr lang="pt-BR" sz="7200" dirty="0">
                <a:effectLst>
                  <a:outerShdw blurRad="38100" dist="38100" dir="2700000" algn="tl">
                    <a:srgbClr val="000000">
                      <a:alpha val="43137"/>
                    </a:srgbClr>
                  </a:outerShdw>
                </a:effectLst>
              </a:rPr>
              <a:t> </a:t>
            </a:r>
            <a:r>
              <a:rPr lang="pt-BR" sz="7200" dirty="0" smtClean="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and</a:t>
            </a:r>
            <a:r>
              <a:rPr lang="pt-BR" sz="7200" dirty="0">
                <a:effectLst>
                  <a:outerShdw blurRad="38100" dist="38100" dir="2700000" algn="tl">
                    <a:srgbClr val="000000">
                      <a:alpha val="43137"/>
                    </a:srgbClr>
                  </a:outerShdw>
                </a:effectLst>
              </a:rPr>
              <a:t> may lead to </a:t>
            </a:r>
            <a:r>
              <a:rPr lang="pt-BR" sz="7200" dirty="0" err="1">
                <a:effectLst>
                  <a:outerShdw blurRad="38100" dist="38100" dir="2700000" algn="tl">
                    <a:srgbClr val="000000">
                      <a:alpha val="43137"/>
                    </a:srgbClr>
                  </a:outerShdw>
                </a:effectLst>
              </a:rPr>
              <a:t>an</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impaired</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autonomic</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control</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with</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potential</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acceleration</a:t>
            </a:r>
            <a:r>
              <a:rPr lang="pt-BR" sz="7200" dirty="0">
                <a:effectLst>
                  <a:outerShdw blurRad="38100" dist="38100" dir="2700000" algn="tl">
                    <a:srgbClr val="000000">
                      <a:alpha val="43137"/>
                    </a:srgbClr>
                  </a:outerShdw>
                </a:effectLst>
              </a:rPr>
              <a:t> in </a:t>
            </a:r>
            <a:r>
              <a:rPr lang="pt-BR" sz="7200" dirty="0" err="1">
                <a:effectLst>
                  <a:outerShdw blurRad="38100" dist="38100" dir="2700000" algn="tl">
                    <a:srgbClr val="000000">
                      <a:alpha val="43137"/>
                    </a:srgbClr>
                  </a:outerShdw>
                </a:effectLst>
              </a:rPr>
              <a:t>the</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progression</a:t>
            </a:r>
            <a:r>
              <a:rPr lang="pt-BR" sz="7200" dirty="0">
                <a:effectLst>
                  <a:outerShdw blurRad="38100" dist="38100" dir="2700000" algn="tl">
                    <a:srgbClr val="000000">
                      <a:alpha val="43137"/>
                    </a:srgbClr>
                  </a:outerShdw>
                </a:effectLst>
              </a:rPr>
              <a:t> </a:t>
            </a:r>
            <a:r>
              <a:rPr lang="pt-BR" sz="7200" dirty="0" err="1">
                <a:effectLst>
                  <a:outerShdw blurRad="38100" dist="38100" dir="2700000" algn="tl">
                    <a:srgbClr val="000000">
                      <a:alpha val="43137"/>
                    </a:srgbClr>
                  </a:outerShdw>
                </a:effectLst>
              </a:rPr>
              <a:t>of</a:t>
            </a:r>
            <a:r>
              <a:rPr lang="pt-BR" sz="7200" dirty="0">
                <a:effectLst>
                  <a:outerShdw blurRad="38100" dist="38100" dir="2700000" algn="tl">
                    <a:srgbClr val="000000">
                      <a:alpha val="43137"/>
                    </a:srgbClr>
                  </a:outerShdw>
                </a:effectLst>
              </a:rPr>
              <a:t> </a:t>
            </a:r>
            <a:r>
              <a:rPr lang="pt-BR" sz="7200" dirty="0" err="1" smtClean="0">
                <a:effectLst>
                  <a:outerShdw blurRad="38100" dist="38100" dir="2700000" algn="tl">
                    <a:srgbClr val="000000">
                      <a:alpha val="43137"/>
                    </a:srgbClr>
                  </a:outerShdw>
                </a:effectLst>
              </a:rPr>
              <a:t>atherosclerosis</a:t>
            </a:r>
            <a:r>
              <a:rPr lang="pt-BR" sz="7200" dirty="0" smtClean="0">
                <a:effectLst>
                  <a:outerShdw blurRad="38100" dist="38100" dir="2700000" algn="tl">
                    <a:srgbClr val="000000">
                      <a:alpha val="43137"/>
                    </a:srgbClr>
                  </a:outerShdw>
                </a:effectLst>
              </a:rPr>
              <a:t>.</a:t>
            </a:r>
          </a:p>
          <a:p>
            <a:endParaRPr lang="pt-BR" dirty="0"/>
          </a:p>
          <a:p>
            <a:endParaRPr lang="pt-BR" dirty="0" smtClean="0"/>
          </a:p>
          <a:p>
            <a:endParaRPr lang="pt-BR" dirty="0"/>
          </a:p>
          <a:p>
            <a:endParaRPr lang="pt-BR" dirty="0" smtClean="0"/>
          </a:p>
          <a:p>
            <a:endParaRPr lang="pt-BR" dirty="0"/>
          </a:p>
          <a:p>
            <a:endParaRPr lang="pt-BR" dirty="0" smtClean="0"/>
          </a:p>
          <a:p>
            <a:endParaRPr lang="pt-BR" dirty="0" smtClean="0"/>
          </a:p>
          <a:p>
            <a:endParaRPr lang="pt-BR" dirty="0"/>
          </a:p>
          <a:p>
            <a:r>
              <a:rPr lang="pt-BR" sz="6400" dirty="0" smtClean="0">
                <a:solidFill>
                  <a:schemeClr val="bg1"/>
                </a:solidFill>
                <a:effectLst>
                  <a:outerShdw blurRad="38100" dist="38100" dir="2700000" algn="tl">
                    <a:srgbClr val="000000">
                      <a:alpha val="43137"/>
                    </a:srgbClr>
                  </a:outerShdw>
                </a:effectLst>
              </a:rPr>
              <a:t>(Nino </a:t>
            </a:r>
            <a:r>
              <a:rPr lang="pt-BR" sz="6400" dirty="0" err="1" smtClean="0">
                <a:solidFill>
                  <a:schemeClr val="bg1"/>
                </a:solidFill>
                <a:effectLst>
                  <a:outerShdw blurRad="38100" dist="38100" dir="2700000" algn="tl">
                    <a:srgbClr val="000000">
                      <a:alpha val="43137"/>
                    </a:srgbClr>
                  </a:outerShdw>
                </a:effectLst>
              </a:rPr>
              <a:t>Kunzli</a:t>
            </a:r>
            <a:r>
              <a:rPr lang="pt-BR" sz="6400" dirty="0" smtClean="0">
                <a:solidFill>
                  <a:schemeClr val="bg1"/>
                </a:solidFill>
                <a:effectLst>
                  <a:outerShdw blurRad="38100" dist="38100" dir="2700000" algn="tl">
                    <a:srgbClr val="000000">
                      <a:alpha val="43137"/>
                    </a:srgbClr>
                  </a:outerShdw>
                </a:effectLst>
              </a:rPr>
              <a:t> et al. </a:t>
            </a:r>
            <a:r>
              <a:rPr lang="pt-BR" sz="6400" dirty="0">
                <a:solidFill>
                  <a:schemeClr val="bg1"/>
                </a:solidFill>
                <a:effectLst>
                  <a:outerShdw blurRad="38100" dist="38100" dir="2700000" algn="tl">
                    <a:srgbClr val="000000">
                      <a:alpha val="43137"/>
                    </a:srgbClr>
                  </a:outerShdw>
                </a:effectLst>
              </a:rPr>
              <a:t>"</a:t>
            </a:r>
            <a:r>
              <a:rPr lang="pt-BR" sz="6400" dirty="0" err="1">
                <a:solidFill>
                  <a:schemeClr val="bg1"/>
                </a:solidFill>
                <a:effectLst>
                  <a:outerShdw blurRad="38100" dist="38100" dir="2700000" algn="tl">
                    <a:srgbClr val="000000">
                      <a:alpha val="43137"/>
                    </a:srgbClr>
                  </a:outerShdw>
                </a:effectLst>
              </a:rPr>
              <a:t>Ambient</a:t>
            </a:r>
            <a:r>
              <a:rPr lang="pt-BR" sz="6400" dirty="0">
                <a:solidFill>
                  <a:schemeClr val="bg1"/>
                </a:solidFill>
                <a:effectLst>
                  <a:outerShdw blurRad="38100" dist="38100" dir="2700000" algn="tl">
                    <a:srgbClr val="000000">
                      <a:alpha val="43137"/>
                    </a:srgbClr>
                  </a:outerShdw>
                </a:effectLst>
              </a:rPr>
              <a:t> Air </a:t>
            </a:r>
            <a:r>
              <a:rPr lang="pt-BR" sz="6400" dirty="0" err="1">
                <a:solidFill>
                  <a:schemeClr val="bg1"/>
                </a:solidFill>
                <a:effectLst>
                  <a:outerShdw blurRad="38100" dist="38100" dir="2700000" algn="tl">
                    <a:srgbClr val="000000">
                      <a:alpha val="43137"/>
                    </a:srgbClr>
                  </a:outerShdw>
                </a:effectLst>
              </a:rPr>
              <a:t>Pollution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Progression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Adults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PloS</a:t>
            </a:r>
            <a:r>
              <a:rPr lang="pt-BR" sz="6400" dirty="0">
                <a:solidFill>
                  <a:schemeClr val="bg1"/>
                </a:solidFill>
                <a:effectLst>
                  <a:outerShdw blurRad="38100" dist="38100" dir="2700000" algn="tl">
                    <a:srgbClr val="000000">
                      <a:alpha val="43137"/>
                    </a:srgbClr>
                  </a:outerShdw>
                </a:effectLst>
              </a:rPr>
              <a:t> ONE 5(2): </a:t>
            </a:r>
            <a:r>
              <a:rPr lang="pt-BR" sz="6400" dirty="0" smtClean="0">
                <a:solidFill>
                  <a:schemeClr val="bg1"/>
                </a:solidFill>
                <a:effectLst>
                  <a:outerShdw blurRad="38100" dist="38100" dir="2700000" algn="tl">
                    <a:srgbClr val="000000">
                      <a:alpha val="43137"/>
                    </a:srgbClr>
                  </a:outerShdw>
                </a:effectLst>
              </a:rPr>
              <a:t>e9096, </a:t>
            </a:r>
            <a:r>
              <a:rPr lang="pt-BR" sz="6400" dirty="0" err="1">
                <a:solidFill>
                  <a:schemeClr val="bg1"/>
                </a:solidFill>
                <a:effectLst>
                  <a:outerShdw blurRad="38100" dist="38100" dir="2700000" algn="tl">
                    <a:srgbClr val="000000">
                      <a:alpha val="43137"/>
                    </a:srgbClr>
                  </a:outerShdw>
                </a:effectLst>
              </a:rPr>
              <a:t>February</a:t>
            </a:r>
            <a:r>
              <a:rPr lang="pt-BR" sz="6400" dirty="0">
                <a:solidFill>
                  <a:schemeClr val="bg1"/>
                </a:solidFill>
                <a:effectLst>
                  <a:outerShdw blurRad="38100" dist="38100" dir="2700000" algn="tl">
                    <a:srgbClr val="000000">
                      <a:alpha val="43137"/>
                    </a:srgbClr>
                  </a:outerShdw>
                </a:effectLst>
              </a:rPr>
              <a:t> 8, </a:t>
            </a:r>
            <a:r>
              <a:rPr lang="pt-BR" sz="6400" dirty="0" smtClean="0">
                <a:solidFill>
                  <a:schemeClr val="bg1"/>
                </a:solidFill>
                <a:effectLst>
                  <a:outerShdw blurRad="38100" dist="38100" dir="2700000" algn="tl">
                    <a:srgbClr val="000000">
                      <a:alpha val="43137"/>
                    </a:srgbClr>
                  </a:outerShdw>
                </a:effectLst>
              </a:rPr>
              <a:t>2010;  </a:t>
            </a:r>
            <a:r>
              <a:rPr lang="pt-BR" sz="6400" dirty="0" err="1" smtClean="0">
                <a:solidFill>
                  <a:schemeClr val="bg1"/>
                </a:solidFill>
                <a:effectLst>
                  <a:outerShdw blurRad="38100" dist="38100" dir="2700000" algn="tl">
                    <a:srgbClr val="000000">
                      <a:alpha val="43137"/>
                    </a:srgbClr>
                  </a:outerShdw>
                </a:effectLst>
              </a:rPr>
              <a:t>Duanping</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Liao</a:t>
            </a:r>
            <a:r>
              <a:rPr lang="pt-BR" sz="6400" dirty="0" smtClean="0">
                <a:solidFill>
                  <a:schemeClr val="bg1"/>
                </a:solidFill>
                <a:effectLst>
                  <a:outerShdw blurRad="38100" dist="38100" dir="2700000" algn="tl">
                    <a:srgbClr val="000000">
                      <a:alpha val="43137"/>
                    </a:srgbClr>
                  </a:outerShdw>
                </a:effectLst>
              </a:rPr>
              <a:t> et al. </a:t>
            </a:r>
            <a:r>
              <a:rPr lang="pt-BR" sz="6400" dirty="0" err="1">
                <a:solidFill>
                  <a:schemeClr val="bg1"/>
                </a:solidFill>
                <a:effectLst>
                  <a:outerShdw blurRad="38100" dist="38100" dir="2700000" algn="tl">
                    <a:srgbClr val="000000">
                      <a:alpha val="43137"/>
                    </a:srgbClr>
                  </a:outerShdw>
                </a:effectLst>
              </a:rPr>
              <a:t>Association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Higher</a:t>
            </a:r>
            <a:r>
              <a:rPr lang="pt-BR" sz="6400" dirty="0">
                <a:solidFill>
                  <a:schemeClr val="bg1"/>
                </a:solidFill>
                <a:effectLst>
                  <a:outerShdw blurRad="38100" dist="38100" dir="2700000" algn="tl">
                    <a:srgbClr val="000000">
                      <a:alpha val="43137"/>
                    </a:srgbClr>
                  </a:outerShdw>
                </a:effectLst>
              </a:rPr>
              <a:t> Levels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Ambient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Criteria</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Pollutants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with</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Impaired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Cardiac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Autonomic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Control</a:t>
            </a:r>
            <a:r>
              <a:rPr lang="pt-BR" sz="6400" dirty="0">
                <a:solidFill>
                  <a:schemeClr val="bg1"/>
                </a:solidFill>
                <a:effectLst>
                  <a:outerShdw blurRad="38100" dist="38100" dir="2700000" algn="tl">
                    <a:srgbClr val="000000">
                      <a:alpha val="43137"/>
                    </a:srgbClr>
                  </a:outerShdw>
                </a:effectLst>
              </a:rPr>
              <a:t>: A </a:t>
            </a:r>
            <a:r>
              <a:rPr lang="pt-BR" sz="6400" dirty="0" err="1">
                <a:solidFill>
                  <a:schemeClr val="bg1"/>
                </a:solidFill>
                <a:effectLst>
                  <a:outerShdw blurRad="38100" dist="38100" dir="2700000" algn="tl">
                    <a:srgbClr val="000000">
                      <a:alpha val="43137"/>
                    </a:srgbClr>
                  </a:outerShdw>
                </a:effectLst>
              </a:rPr>
              <a:t>Population-based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Study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Am</a:t>
            </a:r>
            <a:r>
              <a:rPr lang="pt-BR" sz="6400" dirty="0">
                <a:solidFill>
                  <a:schemeClr val="bg1"/>
                </a:solidFill>
                <a:effectLst>
                  <a:outerShdw blurRad="38100" dist="38100" dir="2700000" algn="tl">
                    <a:srgbClr val="000000">
                      <a:alpha val="43137"/>
                    </a:srgbClr>
                  </a:outerShdw>
                </a:effectLst>
              </a:rPr>
              <a:t> J </a:t>
            </a:r>
            <a:r>
              <a:rPr lang="pt-BR" sz="6400" dirty="0" err="1">
                <a:solidFill>
                  <a:schemeClr val="bg1"/>
                </a:solidFill>
                <a:effectLst>
                  <a:outerShdw blurRad="38100" dist="38100" dir="2700000" algn="tl">
                    <a:srgbClr val="000000">
                      <a:alpha val="43137"/>
                    </a:srgbClr>
                  </a:outerShdw>
                </a:effectLst>
              </a:rPr>
              <a:t>Epidemiol</a:t>
            </a:r>
            <a:r>
              <a:rPr lang="pt-BR" sz="6400" dirty="0">
                <a:solidFill>
                  <a:schemeClr val="bg1"/>
                </a:solidFill>
                <a:effectLst>
                  <a:outerShdw blurRad="38100" dist="38100" dir="2700000" algn="tl">
                    <a:srgbClr val="000000">
                      <a:alpha val="43137"/>
                    </a:srgbClr>
                  </a:outerShdw>
                </a:effectLst>
              </a:rPr>
              <a:t> </a:t>
            </a:r>
            <a:r>
              <a:rPr lang="pt-BR" sz="6400" dirty="0" smtClean="0">
                <a:solidFill>
                  <a:schemeClr val="bg1"/>
                </a:solidFill>
                <a:effectLst>
                  <a:outerShdw blurRad="38100" dist="38100" dir="2700000" algn="tl">
                    <a:srgbClr val="000000">
                      <a:alpha val="43137"/>
                    </a:srgbClr>
                  </a:outerShdw>
                </a:effectLst>
              </a:rPr>
              <a:t>2004;159:768–777;  </a:t>
            </a:r>
            <a:r>
              <a:rPr lang="pt-BR" sz="6400" dirty="0">
                <a:solidFill>
                  <a:schemeClr val="bg1"/>
                </a:solidFill>
                <a:effectLst>
                  <a:outerShdw blurRad="38100" dist="38100" dir="2700000" algn="tl">
                    <a:srgbClr val="000000">
                      <a:alpha val="43137"/>
                    </a:srgbClr>
                  </a:outerShdw>
                </a:effectLst>
              </a:rPr>
              <a:t>C. </a:t>
            </a:r>
            <a:r>
              <a:rPr lang="pt-BR" sz="6400" dirty="0" err="1">
                <a:solidFill>
                  <a:schemeClr val="bg1"/>
                </a:solidFill>
                <a:effectLst>
                  <a:outerShdw blurRad="38100" dist="38100" dir="2700000" algn="tl">
                    <a:srgbClr val="000000">
                      <a:alpha val="43137"/>
                    </a:srgbClr>
                  </a:outerShdw>
                </a:effectLst>
              </a:rPr>
              <a:t>Arden</a:t>
            </a:r>
            <a:r>
              <a:rPr lang="pt-BR" sz="6400" dirty="0">
                <a:solidFill>
                  <a:schemeClr val="bg1"/>
                </a:solidFill>
                <a:effectLst>
                  <a:outerShdw blurRad="38100" dist="38100" dir="2700000" algn="tl">
                    <a:srgbClr val="000000">
                      <a:alpha val="43137"/>
                    </a:srgbClr>
                  </a:outerShdw>
                </a:effectLst>
              </a:rPr>
              <a:t> Pope </a:t>
            </a:r>
            <a:r>
              <a:rPr lang="pt-BR" sz="6400" dirty="0" smtClean="0">
                <a:solidFill>
                  <a:schemeClr val="bg1"/>
                </a:solidFill>
                <a:effectLst>
                  <a:outerShdw blurRad="38100" dist="38100" dir="2700000" algn="tl">
                    <a:srgbClr val="000000">
                      <a:alpha val="43137"/>
                    </a:srgbClr>
                  </a:outerShdw>
                </a:effectLst>
              </a:rPr>
              <a:t>III et al. </a:t>
            </a:r>
            <a:r>
              <a:rPr lang="pt-BR" sz="6400" dirty="0" err="1">
                <a:solidFill>
                  <a:schemeClr val="bg1"/>
                </a:solidFill>
                <a:effectLst>
                  <a:outerShdw blurRad="38100" dist="38100" dir="2700000" algn="tl">
                    <a:srgbClr val="000000">
                      <a:alpha val="43137"/>
                    </a:srgbClr>
                  </a:outerShdw>
                </a:effectLst>
              </a:rPr>
              <a:t>Ambient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Particulate</a:t>
            </a:r>
            <a:r>
              <a:rPr lang="pt-BR" sz="6400" dirty="0">
                <a:solidFill>
                  <a:schemeClr val="bg1"/>
                </a:solidFill>
                <a:effectLst>
                  <a:outerShdw blurRad="38100" dist="38100" dir="2700000" algn="tl">
                    <a:srgbClr val="000000">
                      <a:alpha val="43137"/>
                    </a:srgbClr>
                  </a:outerShdw>
                </a:effectLst>
              </a:rPr>
              <a:t> Air </a:t>
            </a:r>
            <a:r>
              <a:rPr lang="pt-BR" sz="6400" dirty="0" err="1">
                <a:solidFill>
                  <a:schemeClr val="bg1"/>
                </a:solidFill>
                <a:effectLst>
                  <a:outerShdw blurRad="38100" dist="38100" dir="2700000" algn="tl">
                    <a:srgbClr val="000000">
                      <a:alpha val="43137"/>
                    </a:srgbClr>
                  </a:outerShdw>
                </a:effectLst>
              </a:rPr>
              <a:t>Pollution</a:t>
            </a:r>
            <a:r>
              <a:rPr lang="pt-BR" sz="6400" dirty="0">
                <a:solidFill>
                  <a:schemeClr val="bg1"/>
                </a:solidFill>
                <a:effectLst>
                  <a:outerShdw blurRad="38100" dist="38100" dir="2700000" algn="tl">
                    <a:srgbClr val="000000">
                      <a:alpha val="43137"/>
                    </a:srgbClr>
                  </a:outerShdw>
                </a:effectLst>
              </a:rPr>
              <a:t>, Heart Rate </a:t>
            </a:r>
            <a:r>
              <a:rPr lang="pt-BR" sz="6400" dirty="0" err="1">
                <a:solidFill>
                  <a:schemeClr val="bg1"/>
                </a:solidFill>
                <a:effectLst>
                  <a:outerShdw blurRad="38100" dist="38100" dir="2700000" algn="tl">
                    <a:srgbClr val="000000">
                      <a:alpha val="43137"/>
                    </a:srgbClr>
                  </a:outerShdw>
                </a:effectLst>
              </a:rPr>
              <a:t>Variability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Blood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Markers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Inflammation</a:t>
            </a:r>
            <a:r>
              <a:rPr lang="pt-BR" sz="6400" dirty="0">
                <a:solidFill>
                  <a:schemeClr val="bg1"/>
                </a:solidFill>
                <a:effectLst>
                  <a:outerShdw blurRad="38100" dist="38100" dir="2700000" algn="tl">
                    <a:srgbClr val="000000">
                      <a:alpha val="43137"/>
                    </a:srgbClr>
                  </a:outerShdw>
                </a:effectLst>
              </a:rPr>
              <a:t> in a </a:t>
            </a:r>
            <a:r>
              <a:rPr lang="pt-BR" sz="6400" dirty="0" err="1">
                <a:solidFill>
                  <a:schemeClr val="bg1"/>
                </a:solidFill>
                <a:effectLst>
                  <a:outerShdw blurRad="38100" dist="38100" dir="2700000" algn="tl">
                    <a:srgbClr val="000000">
                      <a:alpha val="43137"/>
                    </a:srgbClr>
                  </a:outerShdw>
                </a:effectLst>
              </a:rPr>
              <a:t>Panel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Elderly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Subjects</a:t>
            </a:r>
            <a:r>
              <a:rPr lang="pt-BR" sz="6400" dirty="0">
                <a:solidFill>
                  <a:schemeClr val="bg1"/>
                </a:solidFill>
                <a:effectLst>
                  <a:outerShdw blurRad="38100" dist="38100" dir="2700000" algn="tl">
                    <a:srgbClr val="000000">
                      <a:alpha val="43137"/>
                    </a:srgbClr>
                  </a:outerShdw>
                </a:effectLst>
              </a:rPr>
              <a:t>. Environmental Health Perspectives, V 112; N 3: </a:t>
            </a:r>
            <a:r>
              <a:rPr lang="pt-BR" sz="6400" dirty="0" err="1">
                <a:solidFill>
                  <a:schemeClr val="bg1"/>
                </a:solidFill>
                <a:effectLst>
                  <a:outerShdw blurRad="38100" dist="38100" dir="2700000" algn="tl">
                    <a:srgbClr val="000000">
                      <a:alpha val="43137"/>
                    </a:srgbClr>
                  </a:outerShdw>
                </a:effectLst>
              </a:rPr>
              <a:t>March</a:t>
            </a:r>
            <a:r>
              <a:rPr lang="pt-BR" sz="6400" dirty="0">
                <a:solidFill>
                  <a:schemeClr val="bg1"/>
                </a:solidFill>
                <a:effectLst>
                  <a:outerShdw blurRad="38100" dist="38100" dir="2700000" algn="tl">
                    <a:srgbClr val="000000">
                      <a:alpha val="43137"/>
                    </a:srgbClr>
                  </a:outerShdw>
                </a:effectLst>
              </a:rPr>
              <a:t> </a:t>
            </a:r>
            <a:r>
              <a:rPr lang="pt-BR" sz="6400" dirty="0" smtClean="0">
                <a:solidFill>
                  <a:schemeClr val="bg1"/>
                </a:solidFill>
                <a:effectLst>
                  <a:outerShdw blurRad="38100" dist="38100" dir="2700000" algn="tl">
                    <a:srgbClr val="000000">
                      <a:alpha val="43137"/>
                    </a:srgbClr>
                  </a:outerShdw>
                </a:effectLst>
              </a:rPr>
              <a:t>2004; </a:t>
            </a:r>
            <a:r>
              <a:rPr lang="pt-BR" sz="6400" dirty="0" err="1" smtClean="0">
                <a:solidFill>
                  <a:schemeClr val="bg1"/>
                </a:solidFill>
                <a:effectLst>
                  <a:outerShdw blurRad="38100" dist="38100" dir="2700000" algn="tl">
                    <a:srgbClr val="000000">
                      <a:alpha val="43137"/>
                    </a:srgbClr>
                  </a:outerShdw>
                </a:effectLst>
              </a:rPr>
              <a:t>Heikki</a:t>
            </a:r>
            <a:r>
              <a:rPr lang="pt-BR" sz="6400" dirty="0" smtClean="0">
                <a:solidFill>
                  <a:schemeClr val="bg1"/>
                </a:solidFill>
                <a:effectLst>
                  <a:outerShdw blurRad="38100" dist="38100" dir="2700000" algn="tl">
                    <a:srgbClr val="000000">
                      <a:alpha val="43137"/>
                    </a:srgbClr>
                  </a:outerShdw>
                </a:effectLst>
              </a:rPr>
              <a:t> V et al. </a:t>
            </a:r>
            <a:r>
              <a:rPr lang="pt-BR" sz="6400" dirty="0">
                <a:solidFill>
                  <a:schemeClr val="bg1"/>
                </a:solidFill>
                <a:effectLst>
                  <a:outerShdw blurRad="38100" dist="38100" dir="2700000" algn="tl">
                    <a:srgbClr val="000000">
                      <a:alpha val="43137"/>
                    </a:srgbClr>
                  </a:outerShdw>
                </a:effectLst>
              </a:rPr>
              <a:t>Heart Rate </a:t>
            </a:r>
            <a:r>
              <a:rPr lang="pt-BR" sz="6400" dirty="0" err="1">
                <a:solidFill>
                  <a:schemeClr val="bg1"/>
                </a:solidFill>
                <a:effectLst>
                  <a:outerShdw blurRad="38100" dist="38100" dir="2700000" algn="tl">
                    <a:srgbClr val="000000">
                      <a:alpha val="43137"/>
                    </a:srgbClr>
                  </a:outerShdw>
                </a:effectLst>
              </a:rPr>
              <a:t>Variability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Progression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Coronary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Arteriosclerosis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Thrombosis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Vascular </a:t>
            </a:r>
            <a:r>
              <a:rPr lang="pt-BR" sz="6400" dirty="0" err="1">
                <a:solidFill>
                  <a:schemeClr val="bg1"/>
                </a:solidFill>
                <a:effectLst>
                  <a:outerShdw blurRad="38100" dist="38100" dir="2700000" algn="tl">
                    <a:srgbClr val="000000">
                      <a:alpha val="43137"/>
                    </a:srgbClr>
                  </a:outerShdw>
                </a:effectLst>
              </a:rPr>
              <a:t>Biology</a:t>
            </a:r>
            <a:r>
              <a:rPr lang="pt-BR" sz="6400" dirty="0">
                <a:solidFill>
                  <a:schemeClr val="bg1"/>
                </a:solidFill>
                <a:effectLst>
                  <a:outerShdw blurRad="38100" dist="38100" dir="2700000" algn="tl">
                    <a:srgbClr val="000000">
                      <a:alpha val="43137"/>
                    </a:srgbClr>
                  </a:outerShdw>
                </a:effectLst>
              </a:rPr>
              <a:t>. </a:t>
            </a:r>
            <a:r>
              <a:rPr lang="pt-BR" sz="6400" dirty="0" smtClean="0">
                <a:solidFill>
                  <a:schemeClr val="bg1"/>
                </a:solidFill>
                <a:effectLst>
                  <a:outerShdw blurRad="38100" dist="38100" dir="2700000" algn="tl">
                    <a:srgbClr val="000000">
                      <a:alpha val="43137"/>
                    </a:srgbClr>
                  </a:outerShdw>
                </a:effectLst>
              </a:rPr>
              <a:t>1999;19:1979-1985)</a:t>
            </a:r>
            <a:endParaRPr lang="pt-BR" sz="64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 xmlns:p14="http://schemas.microsoft.com/office/powerpoint/2010/main" val="14504566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err="1" smtClean="0"/>
              <a:t>Noise</a:t>
            </a:r>
            <a:endParaRPr lang="pt-BR" sz="3200" dirty="0"/>
          </a:p>
        </p:txBody>
      </p:sp>
      <p:sp>
        <p:nvSpPr>
          <p:cNvPr id="3" name="Espaço Reservado para Conteúdo 2"/>
          <p:cNvSpPr>
            <a:spLocks noGrp="1"/>
          </p:cNvSpPr>
          <p:nvPr>
            <p:ph idx="1"/>
          </p:nvPr>
        </p:nvSpPr>
        <p:spPr/>
        <p:txBody>
          <a:bodyPr>
            <a:normAutofit/>
          </a:bodyPr>
          <a:lstStyle/>
          <a:p>
            <a:r>
              <a:rPr lang="en-US" sz="1800" dirty="0" smtClean="0">
                <a:effectLst>
                  <a:outerShdw blurRad="38100" dist="38100" dir="2700000" algn="tl">
                    <a:srgbClr val="000000">
                      <a:alpha val="43137"/>
                    </a:srgbClr>
                  </a:outerShdw>
                </a:effectLst>
              </a:rPr>
              <a:t>Road traffic and aircraft noise near airports causes stress reactions similar to other stressors in the occupational and ambient environment. In these situations of sympathetic and endocrine arousal, concentrations of stress hormones in the blood are increased. Laboratory and epidemiological studies have demonstrated a link between noise and cardiovascular disease.</a:t>
            </a:r>
            <a:endParaRPr lang="pt-BR" sz="1800" dirty="0" smtClean="0">
              <a:effectLst>
                <a:outerShdw blurRad="38100" dist="38100" dir="2700000" algn="tl">
                  <a:srgbClr val="000000">
                    <a:alpha val="43137"/>
                  </a:srgbClr>
                </a:outerShdw>
              </a:effectLst>
            </a:endParaRPr>
          </a:p>
          <a:p>
            <a:endParaRPr lang="pt-BR" dirty="0" smtClean="0"/>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Babisch</a:t>
            </a:r>
            <a:r>
              <a:rPr lang="en-US" sz="1600" dirty="0" smtClean="0">
                <a:solidFill>
                  <a:schemeClr val="bg1"/>
                </a:solidFill>
                <a:effectLst>
                  <a:outerShdw blurRad="38100" dist="38100" dir="2700000" algn="tl">
                    <a:srgbClr val="000000">
                      <a:alpha val="43137"/>
                    </a:srgbClr>
                  </a:outerShdw>
                </a:effectLst>
              </a:rPr>
              <a:t> W. Stress hormones in the research on cardiovascular effects of noise. Noise Health 2003;5:1-11;  </a:t>
            </a:r>
            <a:r>
              <a:rPr lang="en-US" sz="1600" dirty="0" err="1" smtClean="0">
                <a:solidFill>
                  <a:schemeClr val="bg1"/>
                </a:solidFill>
                <a:effectLst>
                  <a:outerShdw blurRad="38100" dist="38100" dir="2700000" algn="tl">
                    <a:srgbClr val="000000">
                      <a:alpha val="43137"/>
                    </a:srgbClr>
                  </a:outerShdw>
                </a:effectLst>
              </a:rPr>
              <a:t>Babisch</a:t>
            </a:r>
            <a:r>
              <a:rPr lang="en-US" sz="1600" dirty="0" smtClean="0">
                <a:solidFill>
                  <a:schemeClr val="bg1"/>
                </a:solidFill>
                <a:effectLst>
                  <a:outerShdw blurRad="38100" dist="38100" dir="2700000" algn="tl">
                    <a:srgbClr val="000000">
                      <a:alpha val="43137"/>
                    </a:srgbClr>
                  </a:outerShdw>
                </a:effectLst>
              </a:rPr>
              <a:t> W. Transportation noise and cardiovascular risk: updated review and synthesis of epidemiological studies indicate that the evidence has increased. Noise Health 2006;8:1–29; Eriksson C, </a:t>
            </a:r>
            <a:r>
              <a:rPr lang="en-US" sz="1600" dirty="0" err="1" smtClean="0">
                <a:solidFill>
                  <a:schemeClr val="bg1"/>
                </a:solidFill>
                <a:effectLst>
                  <a:outerShdw blurRad="38100" dist="38100" dir="2700000" algn="tl">
                    <a:srgbClr val="000000">
                      <a:alpha val="43137"/>
                    </a:srgbClr>
                  </a:outerShdw>
                </a:effectLst>
              </a:rPr>
              <a:t>Rosenlund</a:t>
            </a:r>
            <a:r>
              <a:rPr lang="en-US" sz="1600" dirty="0" smtClean="0">
                <a:solidFill>
                  <a:schemeClr val="bg1"/>
                </a:solidFill>
                <a:effectLst>
                  <a:outerShdw blurRad="38100" dist="38100" dir="2700000" algn="tl">
                    <a:srgbClr val="000000">
                      <a:alpha val="43137"/>
                    </a:srgbClr>
                  </a:outerShdw>
                </a:effectLst>
              </a:rPr>
              <a:t> M, </a:t>
            </a:r>
            <a:r>
              <a:rPr lang="en-US" sz="1600" dirty="0" err="1" smtClean="0">
                <a:solidFill>
                  <a:schemeClr val="bg1"/>
                </a:solidFill>
                <a:effectLst>
                  <a:outerShdw blurRad="38100" dist="38100" dir="2700000" algn="tl">
                    <a:srgbClr val="000000">
                      <a:alpha val="43137"/>
                    </a:srgbClr>
                  </a:outerShdw>
                </a:effectLst>
              </a:rPr>
              <a:t>Pershagen</a:t>
            </a:r>
            <a:r>
              <a:rPr lang="en-US" sz="1600" dirty="0" smtClean="0">
                <a:solidFill>
                  <a:schemeClr val="bg1"/>
                </a:solidFill>
                <a:effectLst>
                  <a:outerShdw blurRad="38100" dist="38100" dir="2700000" algn="tl">
                    <a:srgbClr val="000000">
                      <a:alpha val="43137"/>
                    </a:srgbClr>
                  </a:outerShdw>
                </a:effectLst>
              </a:rPr>
              <a:t> G, </a:t>
            </a:r>
            <a:r>
              <a:rPr lang="en-US" sz="1600" dirty="0" err="1" smtClean="0">
                <a:solidFill>
                  <a:schemeClr val="bg1"/>
                </a:solidFill>
                <a:effectLst>
                  <a:outerShdw blurRad="38100" dist="38100" dir="2700000" algn="tl">
                    <a:srgbClr val="000000">
                      <a:alpha val="43137"/>
                    </a:srgbClr>
                  </a:outerShdw>
                </a:effectLst>
              </a:rPr>
              <a:t>Hilding</a:t>
            </a:r>
            <a:r>
              <a:rPr lang="en-US" sz="1600" dirty="0" smtClean="0">
                <a:solidFill>
                  <a:schemeClr val="bg1"/>
                </a:solidFill>
                <a:effectLst>
                  <a:outerShdw blurRad="38100" dist="38100" dir="2700000" algn="tl">
                    <a:srgbClr val="000000">
                      <a:alpha val="43137"/>
                    </a:srgbClr>
                  </a:outerShdw>
                </a:effectLst>
              </a:rPr>
              <a:t> A, </a:t>
            </a:r>
            <a:r>
              <a:rPr lang="en-US" sz="1600" dirty="0" err="1" smtClean="0">
                <a:solidFill>
                  <a:schemeClr val="bg1"/>
                </a:solidFill>
                <a:effectLst>
                  <a:outerShdw blurRad="38100" dist="38100" dir="2700000" algn="tl">
                    <a:srgbClr val="000000">
                      <a:alpha val="43137"/>
                    </a:srgbClr>
                  </a:outerShdw>
                </a:effectLst>
              </a:rPr>
              <a:t>Ostenson</a:t>
            </a:r>
            <a:r>
              <a:rPr lang="en-US" sz="1600" dirty="0" smtClean="0">
                <a:solidFill>
                  <a:schemeClr val="bg1"/>
                </a:solidFill>
                <a:effectLst>
                  <a:outerShdw blurRad="38100" dist="38100" dir="2700000" algn="tl">
                    <a:srgbClr val="000000">
                      <a:alpha val="43137"/>
                    </a:srgbClr>
                  </a:outerShdw>
                </a:effectLst>
              </a:rPr>
              <a:t> C, </a:t>
            </a:r>
            <a:r>
              <a:rPr lang="en-US" sz="1600" dirty="0" err="1" smtClean="0">
                <a:solidFill>
                  <a:schemeClr val="bg1"/>
                </a:solidFill>
                <a:effectLst>
                  <a:outerShdw blurRad="38100" dist="38100" dir="2700000" algn="tl">
                    <a:srgbClr val="000000">
                      <a:alpha val="43137"/>
                    </a:srgbClr>
                  </a:outerShdw>
                </a:effectLst>
              </a:rPr>
              <a:t>Bluhm</a:t>
            </a:r>
            <a:r>
              <a:rPr lang="en-US" sz="1600" dirty="0" smtClean="0">
                <a:solidFill>
                  <a:schemeClr val="bg1"/>
                </a:solidFill>
                <a:effectLst>
                  <a:outerShdw blurRad="38100" dist="38100" dir="2700000" algn="tl">
                    <a:srgbClr val="000000">
                      <a:alpha val="43137"/>
                    </a:srgbClr>
                  </a:outerShdw>
                </a:effectLst>
              </a:rPr>
              <a:t> G. Aircraft noise and incidence of hypertension. Epidemiology 2007;18:716–721; </a:t>
            </a:r>
            <a:r>
              <a:rPr lang="en-US" sz="1600" dirty="0" err="1" smtClean="0">
                <a:solidFill>
                  <a:schemeClr val="bg1"/>
                </a:solidFill>
                <a:effectLst>
                  <a:outerShdw blurRad="38100" dist="38100" dir="2700000" algn="tl">
                    <a:srgbClr val="000000">
                      <a:alpha val="43137"/>
                    </a:srgbClr>
                  </a:outerShdw>
                </a:effectLst>
              </a:rPr>
              <a:t>Jarup</a:t>
            </a:r>
            <a:r>
              <a:rPr lang="en-US" sz="1600" dirty="0" smtClean="0">
                <a:solidFill>
                  <a:schemeClr val="bg1"/>
                </a:solidFill>
                <a:effectLst>
                  <a:outerShdw blurRad="38100" dist="38100" dir="2700000" algn="tl">
                    <a:srgbClr val="000000">
                      <a:alpha val="43137"/>
                    </a:srgbClr>
                  </a:outerShdw>
                </a:effectLst>
              </a:rPr>
              <a:t> L, </a:t>
            </a:r>
            <a:r>
              <a:rPr lang="en-US" sz="1600" dirty="0" err="1" smtClean="0">
                <a:solidFill>
                  <a:schemeClr val="bg1"/>
                </a:solidFill>
                <a:effectLst>
                  <a:outerShdw blurRad="38100" dist="38100" dir="2700000" algn="tl">
                    <a:srgbClr val="000000">
                      <a:alpha val="43137"/>
                    </a:srgbClr>
                  </a:outerShdw>
                </a:effectLst>
              </a:rPr>
              <a:t>Babisch</a:t>
            </a:r>
            <a:r>
              <a:rPr lang="en-US" sz="1600" dirty="0" smtClean="0">
                <a:solidFill>
                  <a:schemeClr val="bg1"/>
                </a:solidFill>
                <a:effectLst>
                  <a:outerShdw blurRad="38100" dist="38100" dir="2700000" algn="tl">
                    <a:srgbClr val="000000">
                      <a:alpha val="43137"/>
                    </a:srgbClr>
                  </a:outerShdw>
                </a:effectLst>
              </a:rPr>
              <a:t> W, </a:t>
            </a:r>
            <a:r>
              <a:rPr lang="en-US" sz="1600" dirty="0" err="1" smtClean="0">
                <a:solidFill>
                  <a:schemeClr val="bg1"/>
                </a:solidFill>
                <a:effectLst>
                  <a:outerShdw blurRad="38100" dist="38100" dir="2700000" algn="tl">
                    <a:srgbClr val="000000">
                      <a:alpha val="43137"/>
                    </a:srgbClr>
                  </a:outerShdw>
                </a:effectLst>
              </a:rPr>
              <a:t>Houthuijs</a:t>
            </a:r>
            <a:r>
              <a:rPr lang="en-US" sz="1600" dirty="0" smtClean="0">
                <a:solidFill>
                  <a:schemeClr val="bg1"/>
                </a:solidFill>
                <a:effectLst>
                  <a:outerShdw blurRad="38100" dist="38100" dir="2700000" algn="tl">
                    <a:srgbClr val="000000">
                      <a:alpha val="43137"/>
                    </a:srgbClr>
                  </a:outerShdw>
                </a:effectLst>
              </a:rPr>
              <a:t> D, </a:t>
            </a:r>
            <a:r>
              <a:rPr lang="en-US" sz="1600" dirty="0" err="1" smtClean="0">
                <a:solidFill>
                  <a:schemeClr val="bg1"/>
                </a:solidFill>
                <a:effectLst>
                  <a:outerShdw blurRad="38100" dist="38100" dir="2700000" algn="tl">
                    <a:srgbClr val="000000">
                      <a:alpha val="43137"/>
                    </a:srgbClr>
                  </a:outerShdw>
                </a:effectLst>
              </a:rPr>
              <a:t>Pershagen</a:t>
            </a:r>
            <a:r>
              <a:rPr lang="en-US" sz="1600" dirty="0" smtClean="0">
                <a:solidFill>
                  <a:schemeClr val="bg1"/>
                </a:solidFill>
                <a:effectLst>
                  <a:outerShdw blurRad="38100" dist="38100" dir="2700000" algn="tl">
                    <a:srgbClr val="000000">
                      <a:alpha val="43137"/>
                    </a:srgbClr>
                  </a:outerShdw>
                </a:effectLst>
              </a:rPr>
              <a:t> G, </a:t>
            </a:r>
            <a:r>
              <a:rPr lang="en-US" sz="1600" dirty="0" err="1" smtClean="0">
                <a:solidFill>
                  <a:schemeClr val="bg1"/>
                </a:solidFill>
                <a:effectLst>
                  <a:outerShdw blurRad="38100" dist="38100" dir="2700000" algn="tl">
                    <a:srgbClr val="000000">
                      <a:alpha val="43137"/>
                    </a:srgbClr>
                  </a:outerShdw>
                </a:effectLst>
              </a:rPr>
              <a:t>Katsouyanni</a:t>
            </a:r>
            <a:r>
              <a:rPr lang="en-US" sz="1600" dirty="0" smtClean="0">
                <a:solidFill>
                  <a:schemeClr val="bg1"/>
                </a:solidFill>
                <a:effectLst>
                  <a:outerShdw blurRad="38100" dist="38100" dir="2700000" algn="tl">
                    <a:srgbClr val="000000">
                      <a:alpha val="43137"/>
                    </a:srgbClr>
                  </a:outerShdw>
                </a:effectLst>
              </a:rPr>
              <a:t> K, </a:t>
            </a:r>
            <a:r>
              <a:rPr lang="en-US" sz="1600" dirty="0" err="1" smtClean="0">
                <a:solidFill>
                  <a:schemeClr val="bg1"/>
                </a:solidFill>
                <a:effectLst>
                  <a:outerShdw blurRad="38100" dist="38100" dir="2700000" algn="tl">
                    <a:srgbClr val="000000">
                      <a:alpha val="43137"/>
                    </a:srgbClr>
                  </a:outerShdw>
                </a:effectLst>
              </a:rPr>
              <a:t>Cadum</a:t>
            </a:r>
            <a:r>
              <a:rPr lang="en-US" sz="1600" dirty="0" smtClean="0">
                <a:solidFill>
                  <a:schemeClr val="bg1"/>
                </a:solidFill>
                <a:effectLst>
                  <a:outerShdw blurRad="38100" dist="38100" dir="2700000" algn="tl">
                    <a:srgbClr val="000000">
                      <a:alpha val="43137"/>
                    </a:srgbClr>
                  </a:outerShdw>
                </a:effectLst>
              </a:rPr>
              <a:t> E, Dudley M, </a:t>
            </a:r>
            <a:r>
              <a:rPr lang="en-US" sz="1600" dirty="0" err="1" smtClean="0">
                <a:solidFill>
                  <a:schemeClr val="bg1"/>
                </a:solidFill>
                <a:effectLst>
                  <a:outerShdw blurRad="38100" dist="38100" dir="2700000" algn="tl">
                    <a:srgbClr val="000000">
                      <a:alpha val="43137"/>
                    </a:srgbClr>
                  </a:outerShdw>
                </a:effectLst>
              </a:rPr>
              <a:t>Savigny</a:t>
            </a:r>
            <a:r>
              <a:rPr lang="en-US" sz="1600" dirty="0" smtClean="0">
                <a:solidFill>
                  <a:schemeClr val="bg1"/>
                </a:solidFill>
                <a:effectLst>
                  <a:outerShdw blurRad="38100" dist="38100" dir="2700000" algn="tl">
                    <a:srgbClr val="000000">
                      <a:alpha val="43137"/>
                    </a:srgbClr>
                  </a:outerShdw>
                </a:effectLst>
              </a:rPr>
              <a:t> P, </a:t>
            </a:r>
            <a:r>
              <a:rPr lang="en-US" sz="1600" dirty="0" err="1" smtClean="0">
                <a:solidFill>
                  <a:schemeClr val="bg1"/>
                </a:solidFill>
                <a:effectLst>
                  <a:outerShdw blurRad="38100" dist="38100" dir="2700000" algn="tl">
                    <a:srgbClr val="000000">
                      <a:alpha val="43137"/>
                    </a:srgbClr>
                  </a:outerShdw>
                </a:effectLst>
              </a:rPr>
              <a:t>Seiffert</a:t>
            </a:r>
            <a:r>
              <a:rPr lang="en-US" sz="1600" dirty="0" smtClean="0">
                <a:solidFill>
                  <a:schemeClr val="bg1"/>
                </a:solidFill>
                <a:effectLst>
                  <a:outerShdw blurRad="38100" dist="38100" dir="2700000" algn="tl">
                    <a:srgbClr val="000000">
                      <a:alpha val="43137"/>
                    </a:srgbClr>
                  </a:outerShdw>
                </a:effectLst>
              </a:rPr>
              <a:t> I, Swart W, </a:t>
            </a:r>
            <a:r>
              <a:rPr lang="en-US" sz="1600" i="1" dirty="0" smtClean="0">
                <a:solidFill>
                  <a:schemeClr val="bg1"/>
                </a:solidFill>
                <a:effectLst>
                  <a:outerShdw blurRad="38100" dist="38100" dir="2700000" algn="tl">
                    <a:srgbClr val="000000">
                      <a:alpha val="43137"/>
                    </a:srgbClr>
                  </a:outerShdw>
                </a:effectLst>
              </a:rPr>
              <a:t>et al.</a:t>
            </a:r>
            <a:r>
              <a:rPr lang="en-US" sz="1600" dirty="0" smtClean="0">
                <a:solidFill>
                  <a:schemeClr val="bg1"/>
                </a:solidFill>
                <a:effectLst>
                  <a:outerShdw blurRad="38100" dist="38100" dir="2700000" algn="tl">
                    <a:srgbClr val="000000">
                      <a:alpha val="43137"/>
                    </a:srgbClr>
                  </a:outerShdw>
                </a:effectLst>
              </a:rPr>
              <a:t> Hypertension and exposure to noise near airports: the HYENA Study. Environ Health </a:t>
            </a:r>
            <a:r>
              <a:rPr lang="en-US" sz="1600" dirty="0" err="1" smtClean="0">
                <a:solidFill>
                  <a:schemeClr val="bg1"/>
                </a:solidFill>
                <a:effectLst>
                  <a:outerShdw blurRad="38100" dist="38100" dir="2700000" algn="tl">
                    <a:srgbClr val="000000">
                      <a:alpha val="43137"/>
                    </a:srgbClr>
                  </a:outerShdw>
                </a:effectLst>
              </a:rPr>
              <a:t>Perspect</a:t>
            </a:r>
            <a:r>
              <a:rPr lang="en-US" sz="1600" dirty="0" smtClean="0">
                <a:solidFill>
                  <a:schemeClr val="bg1"/>
                </a:solidFill>
                <a:effectLst>
                  <a:outerShdw blurRad="38100" dist="38100" dir="2700000" algn="tl">
                    <a:srgbClr val="000000">
                      <a:alpha val="43137"/>
                    </a:srgbClr>
                  </a:outerShdw>
                </a:effectLst>
              </a:rPr>
              <a:t> 2008;116:329–333)</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112" y="249238"/>
            <a:ext cx="8712968" cy="1143000"/>
          </a:xfrm>
        </p:spPr>
        <p:txBody>
          <a:bodyPr>
            <a:normAutofit/>
          </a:bodyPr>
          <a:lstStyle/>
          <a:p>
            <a:r>
              <a:rPr lang="en-US" sz="3200" dirty="0" smtClean="0">
                <a:effectLst>
                  <a:outerShdw blurRad="38100" dist="38100" dir="2700000" algn="tl">
                    <a:srgbClr val="000000">
                      <a:alpha val="43137"/>
                    </a:srgbClr>
                  </a:outerShdw>
                </a:effectLst>
              </a:rPr>
              <a:t>High Carbohydrate Diets</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67544" y="1484784"/>
            <a:ext cx="8229600" cy="5373216"/>
          </a:xfrm>
        </p:spPr>
        <p:txBody>
          <a:bodyPr>
            <a:normAutofit fontScale="25000" lnSpcReduction="20000"/>
          </a:bodyPr>
          <a:lstStyle/>
          <a:p>
            <a:endParaRPr lang="en-US" sz="7200" dirty="0" smtClean="0">
              <a:effectLst>
                <a:outerShdw blurRad="38100" dist="38100" dir="2700000" algn="tl">
                  <a:srgbClr val="000000">
                    <a:alpha val="43137"/>
                  </a:srgbClr>
                </a:outerShdw>
              </a:effectLst>
            </a:endParaRPr>
          </a:p>
          <a:p>
            <a:endParaRPr lang="en-US" sz="7200" dirty="0" smtClean="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It </a:t>
            </a:r>
            <a:r>
              <a:rPr lang="en-US" sz="7200" dirty="0">
                <a:effectLst>
                  <a:outerShdw blurRad="38100" dist="38100" dir="2700000" algn="tl">
                    <a:srgbClr val="000000">
                      <a:alpha val="43137"/>
                    </a:srgbClr>
                  </a:outerShdw>
                </a:effectLst>
              </a:rPr>
              <a:t>is well established that the </a:t>
            </a:r>
            <a:r>
              <a:rPr lang="en-US" sz="7200" dirty="0" smtClean="0">
                <a:effectLst>
                  <a:outerShdw blurRad="38100" dist="38100" dir="2700000" algn="tl">
                    <a:srgbClr val="000000">
                      <a:alpha val="43137"/>
                    </a:srgbClr>
                  </a:outerShdw>
                </a:effectLst>
              </a:rPr>
              <a:t>sympathetic nervous system </a:t>
            </a:r>
            <a:r>
              <a:rPr lang="en-US" sz="7200" dirty="0">
                <a:effectLst>
                  <a:outerShdw blurRad="38100" dist="38100" dir="2700000" algn="tl">
                    <a:srgbClr val="000000">
                      <a:alpha val="43137"/>
                    </a:srgbClr>
                  </a:outerShdw>
                </a:effectLst>
              </a:rPr>
              <a:t>activity is also influenced by food ingestion, and that diet composition plays an important role. </a:t>
            </a:r>
            <a:r>
              <a:rPr lang="en-US" sz="7200" dirty="0" smtClean="0">
                <a:effectLst>
                  <a:outerShdw blurRad="38100" dist="38100" dir="2700000" algn="tl">
                    <a:srgbClr val="000000">
                      <a:alpha val="43137"/>
                    </a:srgbClr>
                  </a:outerShdw>
                </a:effectLst>
              </a:rPr>
              <a:t>High </a:t>
            </a:r>
            <a:r>
              <a:rPr lang="en-US" sz="7200" dirty="0">
                <a:effectLst>
                  <a:outerShdw blurRad="38100" dist="38100" dir="2700000" algn="tl">
                    <a:srgbClr val="000000">
                      <a:alpha val="43137"/>
                    </a:srgbClr>
                  </a:outerShdw>
                </a:effectLst>
              </a:rPr>
              <a:t>carbohydrate diets, particularly in the form of high-glycemic </a:t>
            </a:r>
            <a:r>
              <a:rPr lang="en-US" sz="7200" dirty="0" smtClean="0">
                <a:effectLst>
                  <a:outerShdw blurRad="38100" dist="38100" dir="2700000" algn="tl">
                    <a:srgbClr val="000000">
                      <a:alpha val="43137"/>
                    </a:srgbClr>
                  </a:outerShdw>
                </a:effectLst>
              </a:rPr>
              <a:t>carbohydrate</a:t>
            </a:r>
            <a:r>
              <a:rPr lang="en-US" sz="7200" dirty="0">
                <a:effectLst>
                  <a:outerShdw blurRad="38100" dist="38100" dir="2700000" algn="tl">
                    <a:srgbClr val="000000">
                      <a:alpha val="43137"/>
                    </a:srgbClr>
                  </a:outerShdw>
                </a:effectLst>
              </a:rPr>
              <a:t>, have the ability to directly induce endothelial dysfunction, vascular inflammation and subsequent development of atherosclerosis. </a:t>
            </a:r>
            <a:r>
              <a:rPr lang="en-US" sz="7200" dirty="0" smtClean="0">
                <a:effectLst>
                  <a:outerShdw blurRad="38100" dist="38100" dir="2700000" algn="tl">
                    <a:srgbClr val="000000">
                      <a:alpha val="43137"/>
                    </a:srgbClr>
                  </a:outerShdw>
                </a:effectLst>
              </a:rPr>
              <a:t>A study from 2009 defends </a:t>
            </a:r>
            <a:r>
              <a:rPr lang="en-US" sz="7200" dirty="0">
                <a:effectLst>
                  <a:outerShdw blurRad="38100" dist="38100" dir="2700000" algn="tl">
                    <a:srgbClr val="000000">
                      <a:alpha val="43137"/>
                    </a:srgbClr>
                  </a:outerShdw>
                </a:effectLst>
              </a:rPr>
              <a:t>that the </a:t>
            </a:r>
            <a:r>
              <a:rPr lang="en-US" sz="7200" smtClean="0">
                <a:effectLst>
                  <a:outerShdw blurRad="38100" dist="38100" dir="2700000" algn="tl">
                    <a:srgbClr val="000000">
                      <a:alpha val="43137"/>
                    </a:srgbClr>
                  </a:outerShdw>
                </a:effectLst>
              </a:rPr>
              <a:t>widespread use of </a:t>
            </a:r>
            <a:r>
              <a:rPr lang="en-US" sz="7200" dirty="0">
                <a:effectLst>
                  <a:outerShdw blurRad="38100" dist="38100" dir="2700000" algn="tl">
                    <a:srgbClr val="000000">
                      <a:alpha val="43137"/>
                    </a:srgbClr>
                  </a:outerShdw>
                </a:effectLst>
              </a:rPr>
              <a:t>starchy food and sugars has brought about a new metabolic problem: a </a:t>
            </a:r>
            <a:r>
              <a:rPr lang="en-US" sz="7200" dirty="0" smtClean="0">
                <a:effectLst>
                  <a:outerShdw blurRad="38100" dist="38100" dir="2700000" algn="tl">
                    <a:srgbClr val="000000">
                      <a:alpha val="43137"/>
                    </a:srgbClr>
                  </a:outerShdw>
                </a:effectLst>
              </a:rPr>
              <a:t>chronically </a:t>
            </a:r>
            <a:r>
              <a:rPr lang="en-US" sz="7200" dirty="0">
                <a:effectLst>
                  <a:outerShdw blurRad="38100" dist="38100" dir="2700000" algn="tl">
                    <a:srgbClr val="000000">
                      <a:alpha val="43137"/>
                    </a:srgbClr>
                  </a:outerShdw>
                </a:effectLst>
              </a:rPr>
              <a:t>increased </a:t>
            </a:r>
            <a:r>
              <a:rPr lang="en-US" sz="7200" dirty="0" smtClean="0">
                <a:effectLst>
                  <a:outerShdw blurRad="38100" dist="38100" dir="2700000" algn="tl">
                    <a:srgbClr val="000000">
                      <a:alpha val="43137"/>
                    </a:srgbClr>
                  </a:outerShdw>
                </a:effectLst>
              </a:rPr>
              <a:t>sympathetic nervous system activity, </a:t>
            </a:r>
            <a:r>
              <a:rPr lang="en-US" sz="7200" dirty="0">
                <a:effectLst>
                  <a:outerShdw blurRad="38100" dist="38100" dir="2700000" algn="tl">
                    <a:srgbClr val="000000">
                      <a:alpha val="43137"/>
                    </a:srgbClr>
                  </a:outerShdw>
                </a:effectLst>
              </a:rPr>
              <a:t>where the high-glycemic index nutrition has been suggested to play a key role in the pathogenesis of hypertension and </a:t>
            </a:r>
            <a:r>
              <a:rPr lang="en-US" sz="7200" dirty="0" smtClean="0">
                <a:effectLst>
                  <a:outerShdw blurRad="38100" dist="38100" dir="2700000" algn="tl">
                    <a:srgbClr val="000000">
                      <a:alpha val="43137"/>
                    </a:srgbClr>
                  </a:outerShdw>
                </a:effectLst>
              </a:rPr>
              <a:t>atherosclerosis. On </a:t>
            </a:r>
            <a:r>
              <a:rPr lang="en-US" sz="7200" dirty="0">
                <a:effectLst>
                  <a:outerShdw blurRad="38100" dist="38100" dir="2700000" algn="tl">
                    <a:srgbClr val="000000">
                      <a:alpha val="43137"/>
                    </a:srgbClr>
                  </a:outerShdw>
                </a:effectLst>
              </a:rPr>
              <a:t>the other side protein or fat ingestion have no significant </a:t>
            </a:r>
            <a:r>
              <a:rPr lang="en-US" sz="7200" dirty="0" err="1" smtClean="0">
                <a:effectLst>
                  <a:outerShdw blurRad="38100" dist="38100" dir="2700000" algn="tl">
                    <a:srgbClr val="000000">
                      <a:alpha val="43137"/>
                    </a:srgbClr>
                  </a:outerShdw>
                </a:effectLst>
              </a:rPr>
              <a:t>sympathoexcitatory</a:t>
            </a:r>
            <a:r>
              <a:rPr lang="en-US" sz="7200" dirty="0" smtClean="0">
                <a:effectLst>
                  <a:outerShdw blurRad="38100" dist="38100" dir="2700000" algn="tl">
                    <a:srgbClr val="000000">
                      <a:alpha val="43137"/>
                    </a:srgbClr>
                  </a:outerShdw>
                </a:effectLst>
              </a:rPr>
              <a:t> effect. </a:t>
            </a:r>
          </a:p>
          <a:p>
            <a:endParaRPr lang="en-US" dirty="0"/>
          </a:p>
          <a:p>
            <a:endParaRPr lang="en-US" dirty="0" smtClean="0">
              <a:effectLst>
                <a:outerShdw blurRad="38100" dist="38100" dir="2700000" algn="tl">
                  <a:srgbClr val="000000">
                    <a:alpha val="43137"/>
                  </a:srgbClr>
                </a:outerShdw>
              </a:effectLst>
            </a:endParaRPr>
          </a:p>
          <a:p>
            <a:pPr marL="137160" indent="0">
              <a:buNone/>
            </a:pPr>
            <a:endParaRPr lang="en-US" sz="6400" dirty="0" smtClean="0">
              <a:solidFill>
                <a:schemeClr val="bg1"/>
              </a:solidFill>
              <a:effectLst>
                <a:outerShdw blurRad="38100" dist="38100" dir="2700000" algn="tl">
                  <a:srgbClr val="000000">
                    <a:alpha val="43137"/>
                  </a:srgbClr>
                </a:outerShdw>
              </a:effectLst>
            </a:endParaRPr>
          </a:p>
          <a:p>
            <a:pPr marL="137160" indent="0">
              <a:buNone/>
            </a:pPr>
            <a:r>
              <a:rPr lang="en-US" sz="6400" dirty="0" smtClean="0">
                <a:solidFill>
                  <a:schemeClr val="bg1"/>
                </a:solidFill>
                <a:effectLst>
                  <a:outerShdw blurRad="38100" dist="38100" dir="2700000" algn="tl">
                    <a:srgbClr val="000000">
                      <a:alpha val="43137"/>
                    </a:srgbClr>
                  </a:outerShdw>
                </a:effectLst>
              </a:rPr>
              <a:t>(Koop </a:t>
            </a:r>
            <a:r>
              <a:rPr lang="en-US" sz="6400" dirty="0">
                <a:solidFill>
                  <a:schemeClr val="bg1"/>
                </a:solidFill>
                <a:effectLst>
                  <a:outerShdw blurRad="38100" dist="38100" dir="2700000" algn="tl">
                    <a:srgbClr val="000000">
                      <a:alpha val="43137"/>
                    </a:srgbClr>
                  </a:outerShdw>
                </a:effectLst>
              </a:rPr>
              <a:t>W. The </a:t>
            </a:r>
            <a:r>
              <a:rPr lang="en-US" sz="6400" dirty="0" err="1">
                <a:solidFill>
                  <a:schemeClr val="bg1"/>
                </a:solidFill>
                <a:effectLst>
                  <a:outerShdw blurRad="38100" dist="38100" dir="2700000" algn="tl">
                    <a:srgbClr val="000000">
                      <a:alpha val="43137"/>
                    </a:srgbClr>
                  </a:outerShdw>
                </a:effectLst>
              </a:rPr>
              <a:t>atherogenic</a:t>
            </a:r>
            <a:r>
              <a:rPr lang="en-US" sz="6400" dirty="0">
                <a:solidFill>
                  <a:schemeClr val="bg1"/>
                </a:solidFill>
                <a:effectLst>
                  <a:outerShdw blurRad="38100" dist="38100" dir="2700000" algn="tl">
                    <a:srgbClr val="000000">
                      <a:alpha val="43137"/>
                    </a:srgbClr>
                  </a:outerShdw>
                </a:effectLst>
              </a:rPr>
              <a:t> potential of dietary carbohydrate. Preventive Medicine 42 (2006): </a:t>
            </a:r>
            <a:r>
              <a:rPr lang="en-US" sz="6400" dirty="0" smtClean="0">
                <a:solidFill>
                  <a:schemeClr val="bg1"/>
                </a:solidFill>
                <a:effectLst>
                  <a:outerShdw blurRad="38100" dist="38100" dir="2700000" algn="tl">
                    <a:srgbClr val="000000">
                      <a:alpha val="43137"/>
                    </a:srgbClr>
                  </a:outerShdw>
                </a:effectLst>
              </a:rPr>
              <a:t>336-342; Koop </a:t>
            </a:r>
            <a:r>
              <a:rPr lang="en-US" sz="6400" dirty="0">
                <a:solidFill>
                  <a:schemeClr val="bg1"/>
                </a:solidFill>
                <a:effectLst>
                  <a:outerShdw blurRad="38100" dist="38100" dir="2700000" algn="tl">
                    <a:srgbClr val="000000">
                      <a:alpha val="43137"/>
                    </a:srgbClr>
                  </a:outerShdw>
                </a:effectLst>
              </a:rPr>
              <a:t>W. Chronically increased activity of the sympathetic nervous system: our diet-related “evolutionary” inheritance. The Journal of Nutrition, Health &amp; Aging Volume 13, Number 1, </a:t>
            </a:r>
            <a:r>
              <a:rPr lang="en-US" sz="6400" dirty="0" smtClean="0">
                <a:solidFill>
                  <a:schemeClr val="bg1"/>
                </a:solidFill>
                <a:effectLst>
                  <a:outerShdw blurRad="38100" dist="38100" dir="2700000" algn="tl">
                    <a:srgbClr val="000000">
                      <a:alpha val="43137"/>
                    </a:srgbClr>
                  </a:outerShdw>
                </a:effectLst>
              </a:rPr>
              <a:t>2009; </a:t>
            </a:r>
            <a:r>
              <a:rPr lang="en-US" sz="6400" dirty="0" err="1" smtClean="0">
                <a:solidFill>
                  <a:schemeClr val="bg1"/>
                </a:solidFill>
                <a:effectLst>
                  <a:outerShdw blurRad="38100" dist="38100" dir="2700000" algn="tl">
                    <a:srgbClr val="000000">
                      <a:alpha val="43137"/>
                    </a:srgbClr>
                  </a:outerShdw>
                </a:effectLst>
              </a:rPr>
              <a:t>Welle</a:t>
            </a:r>
            <a:r>
              <a:rPr lang="en-US" sz="6400" dirty="0" smtClean="0">
                <a:solidFill>
                  <a:schemeClr val="bg1"/>
                </a:solidFill>
                <a:effectLst>
                  <a:outerShdw blurRad="38100" dist="38100" dir="2700000" algn="tl">
                    <a:srgbClr val="000000">
                      <a:alpha val="43137"/>
                    </a:srgbClr>
                  </a:outerShdw>
                </a:effectLst>
              </a:rPr>
              <a:t> </a:t>
            </a:r>
            <a:r>
              <a:rPr lang="en-US" sz="6400" dirty="0">
                <a:solidFill>
                  <a:schemeClr val="bg1"/>
                </a:solidFill>
                <a:effectLst>
                  <a:outerShdw blurRad="38100" dist="38100" dir="2700000" algn="tl">
                    <a:srgbClr val="000000">
                      <a:alpha val="43137"/>
                    </a:srgbClr>
                  </a:outerShdw>
                </a:effectLst>
              </a:rPr>
              <a:t>S</a:t>
            </a:r>
            <a:r>
              <a:rPr lang="en-US" sz="6400" dirty="0" smtClean="0">
                <a:solidFill>
                  <a:schemeClr val="bg1"/>
                </a:solidFill>
                <a:effectLst>
                  <a:outerShdw blurRad="38100" dist="38100" dir="2700000" algn="tl">
                    <a:srgbClr val="000000">
                      <a:alpha val="43137"/>
                    </a:srgbClr>
                  </a:outerShdw>
                </a:effectLst>
              </a:rPr>
              <a:t>, et al </a:t>
            </a:r>
            <a:r>
              <a:rPr lang="en-US" sz="6400" dirty="0">
                <a:solidFill>
                  <a:schemeClr val="bg1"/>
                </a:solidFill>
                <a:effectLst>
                  <a:outerShdw blurRad="38100" dist="38100" dir="2700000" algn="tl">
                    <a:srgbClr val="000000">
                      <a:alpha val="43137"/>
                    </a:srgbClr>
                  </a:outerShdw>
                </a:effectLst>
              </a:rPr>
              <a:t>Thermic effect of feeding in men: Increased plasma norepinephrine levels following glucose but not protein or fat consumption. Metabolism 1981; 30: </a:t>
            </a:r>
            <a:r>
              <a:rPr lang="en-US" sz="6400" dirty="0" smtClean="0">
                <a:solidFill>
                  <a:schemeClr val="bg1"/>
                </a:solidFill>
                <a:effectLst>
                  <a:outerShdw blurRad="38100" dist="38100" dir="2700000" algn="tl">
                    <a:srgbClr val="000000">
                      <a:alpha val="43137"/>
                    </a:srgbClr>
                  </a:outerShdw>
                </a:effectLst>
              </a:rPr>
              <a:t>953-958;  </a:t>
            </a:r>
            <a:r>
              <a:rPr lang="en-US" sz="6400" dirty="0" err="1" smtClean="0">
                <a:solidFill>
                  <a:schemeClr val="bg1"/>
                </a:solidFill>
                <a:effectLst>
                  <a:outerShdw blurRad="38100" dist="38100" dir="2700000" algn="tl">
                    <a:srgbClr val="000000">
                      <a:alpha val="43137"/>
                    </a:srgbClr>
                  </a:outerShdw>
                </a:effectLst>
              </a:rPr>
              <a:t>Tentolouris</a:t>
            </a:r>
            <a:r>
              <a:rPr lang="en-US" sz="6400" dirty="0" smtClean="0">
                <a:solidFill>
                  <a:schemeClr val="bg1"/>
                </a:solidFill>
                <a:effectLst>
                  <a:outerShdw blurRad="38100" dist="38100" dir="2700000" algn="tl">
                    <a:srgbClr val="000000">
                      <a:alpha val="43137"/>
                    </a:srgbClr>
                  </a:outerShdw>
                </a:effectLst>
              </a:rPr>
              <a:t> </a:t>
            </a:r>
            <a:r>
              <a:rPr lang="en-US" sz="6400" dirty="0">
                <a:solidFill>
                  <a:schemeClr val="bg1"/>
                </a:solidFill>
                <a:effectLst>
                  <a:outerShdw blurRad="38100" dist="38100" dir="2700000" algn="tl">
                    <a:srgbClr val="000000">
                      <a:alpha val="43137"/>
                    </a:srgbClr>
                  </a:outerShdw>
                </a:effectLst>
              </a:rPr>
              <a:t>et al. Differential effect of high-fat and high carbohydrate </a:t>
            </a:r>
            <a:r>
              <a:rPr lang="en-US" sz="6400" dirty="0" err="1">
                <a:solidFill>
                  <a:schemeClr val="bg1"/>
                </a:solidFill>
                <a:effectLst>
                  <a:outerShdw blurRad="38100" dist="38100" dir="2700000" algn="tl">
                    <a:srgbClr val="000000">
                      <a:alpha val="43137"/>
                    </a:srgbClr>
                  </a:outerShdw>
                </a:effectLst>
              </a:rPr>
              <a:t>isoenergetic</a:t>
            </a:r>
            <a:r>
              <a:rPr lang="en-US" sz="6400" dirty="0">
                <a:solidFill>
                  <a:schemeClr val="bg1"/>
                </a:solidFill>
                <a:effectLst>
                  <a:outerShdw blurRad="38100" dist="38100" dir="2700000" algn="tl">
                    <a:srgbClr val="000000">
                      <a:alpha val="43137"/>
                    </a:srgbClr>
                  </a:outerShdw>
                </a:effectLst>
              </a:rPr>
              <a:t> meals on cardiac autonomic nervous system activity </a:t>
            </a:r>
            <a:r>
              <a:rPr lang="en-US" sz="6400" dirty="0" smtClean="0">
                <a:solidFill>
                  <a:schemeClr val="bg1"/>
                </a:solidFill>
                <a:effectLst>
                  <a:outerShdw blurRad="38100" dist="38100" dir="2700000" algn="tl">
                    <a:srgbClr val="000000">
                      <a:alpha val="43137"/>
                    </a:srgbClr>
                  </a:outerShdw>
                </a:effectLst>
              </a:rPr>
              <a:t>in lean </a:t>
            </a:r>
            <a:r>
              <a:rPr lang="en-US" sz="6400" dirty="0">
                <a:solidFill>
                  <a:schemeClr val="bg1"/>
                </a:solidFill>
                <a:effectLst>
                  <a:outerShdw blurRad="38100" dist="38100" dir="2700000" algn="tl">
                    <a:srgbClr val="000000">
                      <a:alpha val="43137"/>
                    </a:srgbClr>
                  </a:outerShdw>
                </a:effectLst>
              </a:rPr>
              <a:t>and obese women. Metabolism 2003; 52: </a:t>
            </a:r>
            <a:r>
              <a:rPr lang="en-US" sz="6400" dirty="0" smtClean="0">
                <a:solidFill>
                  <a:schemeClr val="bg1"/>
                </a:solidFill>
                <a:effectLst>
                  <a:outerShdw blurRad="38100" dist="38100" dir="2700000" algn="tl">
                    <a:srgbClr val="000000">
                      <a:alpha val="43137"/>
                    </a:srgbClr>
                  </a:outerShdw>
                </a:effectLst>
              </a:rPr>
              <a:t>1426-32)</a:t>
            </a:r>
            <a:endParaRPr lang="en-US" sz="64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 xmlns:p14="http://schemas.microsoft.com/office/powerpoint/2010/main" val="2783241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640960" cy="274042"/>
          </a:xfrm>
        </p:spPr>
        <p:txBody>
          <a:bodyPr>
            <a:noAutofit/>
          </a:bodyPr>
          <a:lstStyle/>
          <a:p>
            <a:r>
              <a:rPr lang="pt-BR" sz="3200" dirty="0" smtClean="0"/>
              <a:t>In </a:t>
            </a:r>
            <a:r>
              <a:rPr lang="pt-BR" sz="3200" dirty="0" err="1" smtClean="0"/>
              <a:t>Recognition</a:t>
            </a:r>
            <a:endParaRPr lang="pt-BR" sz="3200" dirty="0"/>
          </a:p>
        </p:txBody>
      </p:sp>
      <p:sp>
        <p:nvSpPr>
          <p:cNvPr id="3" name="Espaço Reservado para Conteúdo 2"/>
          <p:cNvSpPr>
            <a:spLocks noGrp="1"/>
          </p:cNvSpPr>
          <p:nvPr>
            <p:ph idx="1"/>
          </p:nvPr>
        </p:nvSpPr>
        <p:spPr>
          <a:xfrm>
            <a:off x="457200" y="764704"/>
            <a:ext cx="8229600" cy="5904656"/>
          </a:xfrm>
        </p:spPr>
        <p:txBody>
          <a:bodyPr>
            <a:normAutofit/>
          </a:bodyPr>
          <a:lstStyle/>
          <a:p>
            <a:endParaRPr lang="en-US" sz="1600" dirty="0" smtClean="0"/>
          </a:p>
          <a:p>
            <a:r>
              <a:rPr lang="en-US" sz="1800" dirty="0" smtClean="0">
                <a:effectLst>
                  <a:outerShdw blurRad="38100" dist="38100" dir="2700000" algn="tl">
                    <a:srgbClr val="000000">
                      <a:alpha val="43137"/>
                    </a:srgbClr>
                  </a:outerShdw>
                </a:effectLst>
              </a:rPr>
              <a:t>In July 29, 2006, during a discussion in the internal forum at internet of the International Network of Cholesterol Skeptics (THINCS) , about the role of mechanical forces in atherosclerosis, Melchior Meijer, a journalist specialized in medical area, noticed about the demonstration by scientists from California that normal stretching/relaxing of an artery does not produce atherosclerosis, while stretching/relaxing in different directions simultaneously on every heart beat does.</a:t>
            </a:r>
          </a:p>
          <a:p>
            <a:r>
              <a:rPr lang="en-US" sz="1800" dirty="0" smtClean="0">
                <a:effectLst>
                  <a:outerShdw blurRad="38100" dist="38100" dir="2700000" algn="tl">
                    <a:srgbClr val="000000">
                      <a:alpha val="43137"/>
                    </a:srgbClr>
                  </a:outerShdw>
                </a:effectLst>
              </a:rPr>
              <a:t>Dr. Paul </a:t>
            </a:r>
            <a:r>
              <a:rPr lang="en-US" sz="1800" dirty="0" err="1" smtClean="0">
                <a:effectLst>
                  <a:outerShdw blurRad="38100" dist="38100" dir="2700000" algn="tl">
                    <a:srgbClr val="000000">
                      <a:alpha val="43137"/>
                    </a:srgbClr>
                  </a:outerShdw>
                </a:effectLst>
              </a:rPr>
              <a:t>Rosch</a:t>
            </a:r>
            <a:r>
              <a:rPr lang="en-US" sz="1800" dirty="0" smtClean="0">
                <a:effectLst>
                  <a:outerShdw blurRad="38100" dist="38100" dir="2700000" algn="tl">
                    <a:srgbClr val="000000">
                      <a:alpha val="43137"/>
                    </a:srgbClr>
                  </a:outerShdw>
                </a:effectLst>
              </a:rPr>
              <a:t>, participating in the discussion about these findings, told that in relation of the contribution of psychological stress his friend Meyer </a:t>
            </a:r>
            <a:r>
              <a:rPr lang="en-US" sz="1800" dirty="0" err="1" smtClean="0">
                <a:effectLst>
                  <a:outerShdw blurRad="38100" dist="38100" dir="2700000" algn="tl">
                    <a:srgbClr val="000000">
                      <a:alpha val="43137"/>
                    </a:srgbClr>
                  </a:outerShdw>
                </a:effectLst>
              </a:rPr>
              <a:t>Texon</a:t>
            </a:r>
            <a:r>
              <a:rPr lang="en-US" sz="1800" dirty="0" smtClean="0">
                <a:effectLst>
                  <a:outerShdw blurRad="38100" dist="38100" dir="2700000" algn="tl">
                    <a:srgbClr val="000000">
                      <a:alpha val="43137"/>
                    </a:srgbClr>
                  </a:outerShdw>
                </a:effectLst>
              </a:rPr>
              <a:t>, the </a:t>
            </a:r>
            <a:r>
              <a:rPr lang="en-US" sz="1800" dirty="0">
                <a:effectLst>
                  <a:outerShdw blurRad="38100" dist="38100" dir="2700000" algn="tl">
                    <a:srgbClr val="000000">
                      <a:alpha val="43137"/>
                    </a:srgbClr>
                  </a:outerShdw>
                </a:effectLst>
              </a:rPr>
              <a:t>developer of the hemodynamic theory of </a:t>
            </a:r>
            <a:r>
              <a:rPr lang="en-US" sz="1800" dirty="0" smtClean="0">
                <a:effectLst>
                  <a:outerShdw blurRad="38100" dist="38100" dir="2700000" algn="tl">
                    <a:srgbClr val="000000">
                      <a:alpha val="43137"/>
                    </a:srgbClr>
                  </a:outerShdw>
                </a:effectLst>
              </a:rPr>
              <a:t>atherosclerosis, </a:t>
            </a:r>
            <a:r>
              <a:rPr lang="en-US" sz="1800" dirty="0">
                <a:effectLst>
                  <a:outerShdw blurRad="38100" dist="38100" dir="2700000" algn="tl">
                    <a:srgbClr val="000000">
                      <a:alpha val="43137"/>
                    </a:srgbClr>
                  </a:outerShdw>
                </a:effectLst>
              </a:rPr>
              <a:t>conceded </a:t>
            </a:r>
            <a:r>
              <a:rPr lang="en-US" sz="1800" dirty="0" smtClean="0">
                <a:effectLst>
                  <a:outerShdw blurRad="38100" dist="38100" dir="2700000" algn="tl">
                    <a:srgbClr val="000000">
                      <a:alpha val="43137"/>
                    </a:srgbClr>
                  </a:outerShdw>
                </a:effectLst>
              </a:rPr>
              <a:t>to him in </a:t>
            </a:r>
            <a:r>
              <a:rPr lang="en-US" sz="1800" dirty="0">
                <a:effectLst>
                  <a:outerShdw blurRad="38100" dist="38100" dir="2700000" algn="tl">
                    <a:srgbClr val="000000">
                      <a:alpha val="43137"/>
                    </a:srgbClr>
                  </a:outerShdw>
                </a:effectLst>
              </a:rPr>
              <a:t>a </a:t>
            </a:r>
            <a:r>
              <a:rPr lang="en-US" sz="1800" dirty="0" smtClean="0">
                <a:effectLst>
                  <a:outerShdw blurRad="38100" dist="38100" dir="2700000" algn="tl">
                    <a:srgbClr val="000000">
                      <a:alpha val="43137"/>
                    </a:srgbClr>
                  </a:outerShdw>
                </a:effectLst>
              </a:rPr>
              <a:t>conversation that stress might </a:t>
            </a:r>
            <a:r>
              <a:rPr lang="en-US" sz="1800" dirty="0">
                <a:effectLst>
                  <a:outerShdw blurRad="38100" dist="38100" dir="2700000" algn="tl">
                    <a:srgbClr val="000000">
                      <a:alpha val="43137"/>
                    </a:srgbClr>
                  </a:outerShdw>
                </a:effectLst>
              </a:rPr>
              <a:t>accelerate the development of atherosclerotic lesions by aggravating the basic mechanism </a:t>
            </a:r>
            <a:r>
              <a:rPr lang="en-US" sz="1800" dirty="0" smtClean="0">
                <a:effectLst>
                  <a:outerShdw blurRad="38100" dist="38100" dir="2700000" algn="tl">
                    <a:srgbClr val="000000">
                      <a:alpha val="43137"/>
                    </a:srgbClr>
                  </a:outerShdw>
                </a:effectLst>
              </a:rPr>
              <a:t>of shear stress, that </a:t>
            </a:r>
            <a:r>
              <a:rPr lang="en-US" sz="1800" dirty="0">
                <a:effectLst>
                  <a:outerShdw blurRad="38100" dist="38100" dir="2700000" algn="tl">
                    <a:srgbClr val="000000">
                      <a:alpha val="43137"/>
                    </a:srgbClr>
                  </a:outerShdw>
                </a:effectLst>
              </a:rPr>
              <a:t>he felt was responsible. </a:t>
            </a:r>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Few </a:t>
            </a:r>
            <a:r>
              <a:rPr lang="en-US" sz="1800" dirty="0">
                <a:effectLst>
                  <a:outerShdw blurRad="38100" dist="38100" dir="2700000" algn="tl">
                    <a:srgbClr val="000000">
                      <a:alpha val="43137"/>
                    </a:srgbClr>
                  </a:outerShdw>
                </a:effectLst>
              </a:rPr>
              <a:t>days after, inspired by </a:t>
            </a:r>
            <a:r>
              <a:rPr lang="en-US" sz="1800" dirty="0" smtClean="0">
                <a:effectLst>
                  <a:outerShdw blurRad="38100" dist="38100" dir="2700000" algn="tl">
                    <a:srgbClr val="000000">
                      <a:alpha val="43137"/>
                    </a:srgbClr>
                  </a:outerShdw>
                </a:effectLst>
              </a:rPr>
              <a:t>the findings from the researchers in California and by the </a:t>
            </a:r>
            <a:r>
              <a:rPr lang="en-US" sz="1800" dirty="0">
                <a:effectLst>
                  <a:outerShdw blurRad="38100" dist="38100" dir="2700000" algn="tl">
                    <a:srgbClr val="000000">
                      <a:alpha val="43137"/>
                    </a:srgbClr>
                  </a:outerShdw>
                </a:effectLst>
              </a:rPr>
              <a:t>information brought by </a:t>
            </a:r>
            <a:r>
              <a:rPr lang="en-US" sz="1800" dirty="0" smtClean="0">
                <a:effectLst>
                  <a:outerShdw blurRad="38100" dist="38100" dir="2700000" algn="tl">
                    <a:srgbClr val="000000">
                      <a:alpha val="43137"/>
                    </a:srgbClr>
                  </a:outerShdw>
                </a:effectLst>
              </a:rPr>
              <a:t>Dr. Paul </a:t>
            </a:r>
            <a:r>
              <a:rPr lang="en-US" sz="1800" dirty="0" err="1" smtClean="0">
                <a:effectLst>
                  <a:outerShdw blurRad="38100" dist="38100" dir="2700000" algn="tl">
                    <a:srgbClr val="000000">
                      <a:alpha val="43137"/>
                    </a:srgbClr>
                  </a:outerShdw>
                </a:effectLst>
              </a:rPr>
              <a:t>Rosch</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I </a:t>
            </a:r>
            <a:r>
              <a:rPr lang="en-US" sz="1800" dirty="0" smtClean="0">
                <a:effectLst>
                  <a:outerShdw blurRad="38100" dist="38100" dir="2700000" algn="tl">
                    <a:srgbClr val="000000">
                      <a:alpha val="43137"/>
                    </a:srgbClr>
                  </a:outerShdw>
                </a:effectLst>
              </a:rPr>
              <a:t>came to </a:t>
            </a:r>
            <a:r>
              <a:rPr lang="en-US" sz="1800" dirty="0">
                <a:effectLst>
                  <a:outerShdw blurRad="38100" dist="38100" dir="2700000" algn="tl">
                    <a:srgbClr val="000000">
                      <a:alpha val="43137"/>
                    </a:srgbClr>
                  </a:outerShdw>
                </a:effectLst>
              </a:rPr>
              <a:t>the draft about the acidity theory of atherosclerosis</a:t>
            </a:r>
            <a:r>
              <a:rPr lang="en-US" sz="1800" dirty="0" smtClean="0">
                <a:effectLst>
                  <a:outerShdw blurRad="38100" dist="38100" dir="2700000" algn="tl">
                    <a:srgbClr val="000000">
                      <a:alpha val="43137"/>
                    </a:srgbClr>
                  </a:outerShdw>
                </a:effectLst>
              </a:rPr>
              <a:t>.</a:t>
            </a:r>
          </a:p>
          <a:p>
            <a:endParaRPr lang="en-US" sz="2000" dirty="0"/>
          </a:p>
          <a:p>
            <a:endParaRPr lang="en-US" sz="1600" dirty="0"/>
          </a:p>
        </p:txBody>
      </p:sp>
    </p:spTree>
    <p:extLst>
      <p:ext uri="{BB962C8B-B14F-4D97-AF65-F5344CB8AC3E}">
        <p14:creationId xmlns="" xmlns:p14="http://schemas.microsoft.com/office/powerpoint/2010/main" val="1420613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Obstructive sleep apnea</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141168"/>
          </a:xfrm>
        </p:spPr>
        <p:txBody>
          <a:bodyPr>
            <a:normAutofit/>
          </a:bodyPr>
          <a:lstStyle/>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The </a:t>
            </a:r>
            <a:r>
              <a:rPr lang="en-US" sz="1800" dirty="0">
                <a:effectLst>
                  <a:outerShdw blurRad="38100" dist="38100" dir="2700000" algn="tl">
                    <a:srgbClr val="000000">
                      <a:alpha val="43137"/>
                    </a:srgbClr>
                  </a:outerShdw>
                </a:effectLst>
              </a:rPr>
              <a:t>prevalence of coronary artery </a:t>
            </a:r>
            <a:r>
              <a:rPr lang="en-US" sz="1800" dirty="0" smtClean="0">
                <a:effectLst>
                  <a:outerShdw blurRad="38100" dist="38100" dir="2700000" algn="tl">
                    <a:srgbClr val="000000">
                      <a:alpha val="43137"/>
                    </a:srgbClr>
                  </a:outerShdw>
                </a:effectLst>
              </a:rPr>
              <a:t>disease </a:t>
            </a:r>
            <a:r>
              <a:rPr lang="en-US" sz="1800" dirty="0">
                <a:effectLst>
                  <a:outerShdw blurRad="38100" dist="38100" dir="2700000" algn="tl">
                    <a:srgbClr val="000000">
                      <a:alpha val="43137"/>
                    </a:srgbClr>
                  </a:outerShdw>
                </a:effectLst>
              </a:rPr>
              <a:t>is 3 to 5 times higher in patients with </a:t>
            </a:r>
            <a:r>
              <a:rPr lang="en-US" sz="1800" dirty="0" smtClean="0">
                <a:effectLst>
                  <a:outerShdw blurRad="38100" dist="38100" dir="2700000" algn="tl">
                    <a:srgbClr val="000000">
                      <a:alpha val="43137"/>
                    </a:srgbClr>
                  </a:outerShdw>
                </a:effectLst>
              </a:rPr>
              <a:t>obstructive seep apnea (OSA) </a:t>
            </a:r>
            <a:r>
              <a:rPr lang="en-US" sz="1800" dirty="0">
                <a:effectLst>
                  <a:outerShdw blurRad="38100" dist="38100" dir="2700000" algn="tl">
                    <a:srgbClr val="000000">
                      <a:alpha val="43137"/>
                    </a:srgbClr>
                  </a:outerShdw>
                </a:effectLst>
              </a:rPr>
              <a:t>compared with control </a:t>
            </a:r>
            <a:r>
              <a:rPr lang="en-US" sz="1800" dirty="0" smtClean="0">
                <a:effectLst>
                  <a:outerShdw blurRad="38100" dist="38100" dir="2700000" algn="tl">
                    <a:srgbClr val="000000">
                      <a:alpha val="43137"/>
                    </a:srgbClr>
                  </a:outerShdw>
                </a:effectLst>
              </a:rPr>
              <a:t>populations. </a:t>
            </a:r>
            <a:r>
              <a:rPr lang="en-US" sz="1800" dirty="0">
                <a:effectLst>
                  <a:outerShdw blurRad="38100" dist="38100" dir="2700000" algn="tl">
                    <a:srgbClr val="000000">
                      <a:alpha val="43137"/>
                    </a:srgbClr>
                  </a:outerShdw>
                </a:effectLst>
              </a:rPr>
              <a:t>Increased carotid intima-media </a:t>
            </a:r>
            <a:r>
              <a:rPr lang="en-US" sz="1800" dirty="0" smtClean="0">
                <a:effectLst>
                  <a:outerShdw blurRad="38100" dist="38100" dir="2700000" algn="tl">
                    <a:srgbClr val="000000">
                      <a:alpha val="43137"/>
                    </a:srgbClr>
                  </a:outerShdw>
                </a:effectLst>
              </a:rPr>
              <a:t>thickness </a:t>
            </a:r>
            <a:r>
              <a:rPr lang="en-US" sz="1800" dirty="0">
                <a:effectLst>
                  <a:outerShdw blurRad="38100" dist="38100" dir="2700000" algn="tl">
                    <a:srgbClr val="000000">
                      <a:alpha val="43137"/>
                    </a:srgbClr>
                  </a:outerShdw>
                </a:effectLst>
              </a:rPr>
              <a:t>and plaque occurrence was reported in OSA patients without any other significant co-morbidity compared to matched </a:t>
            </a:r>
            <a:r>
              <a:rPr lang="en-US" sz="1800" dirty="0" smtClean="0">
                <a:effectLst>
                  <a:outerShdw blurRad="38100" dist="38100" dir="2700000" algn="tl">
                    <a:srgbClr val="000000">
                      <a:alpha val="43137"/>
                    </a:srgbClr>
                  </a:outerShdw>
                </a:effectLst>
              </a:rPr>
              <a:t>controls. </a:t>
            </a:r>
            <a:r>
              <a:rPr lang="en-US" sz="1800" dirty="0">
                <a:effectLst>
                  <a:outerShdw blurRad="38100" dist="38100" dir="2700000" algn="tl">
                    <a:srgbClr val="000000">
                      <a:alpha val="43137"/>
                    </a:srgbClr>
                  </a:outerShdw>
                </a:effectLst>
              </a:rPr>
              <a:t>OSA patients experience intermittent </a:t>
            </a:r>
            <a:r>
              <a:rPr lang="en-US" sz="1800" dirty="0" err="1">
                <a:effectLst>
                  <a:outerShdw blurRad="38100" dist="38100" dir="2700000" algn="tl">
                    <a:srgbClr val="000000">
                      <a:alpha val="43137"/>
                    </a:srgbClr>
                  </a:outerShdw>
                </a:effectLst>
              </a:rPr>
              <a:t>hypoxaemia</a:t>
            </a:r>
            <a:r>
              <a:rPr lang="en-US" sz="1800" dirty="0">
                <a:effectLst>
                  <a:outerShdw blurRad="38100" dist="38100" dir="2700000" algn="tl">
                    <a:srgbClr val="000000">
                      <a:alpha val="43137"/>
                    </a:srgbClr>
                  </a:outerShdw>
                </a:effectLst>
              </a:rPr>
              <a:t> and CO2 retention that modify the autonomic and </a:t>
            </a:r>
            <a:r>
              <a:rPr lang="en-US" sz="1800" dirty="0" err="1">
                <a:effectLst>
                  <a:outerShdw blurRad="38100" dist="38100" dir="2700000" algn="tl">
                    <a:srgbClr val="000000">
                      <a:alpha val="43137"/>
                    </a:srgbClr>
                  </a:outerShdw>
                </a:effectLst>
              </a:rPr>
              <a:t>haemodynamic</a:t>
            </a:r>
            <a:r>
              <a:rPr lang="en-US" sz="1800" dirty="0">
                <a:effectLst>
                  <a:outerShdw blurRad="38100" dist="38100" dir="2700000" algn="tl">
                    <a:srgbClr val="000000">
                      <a:alpha val="43137"/>
                    </a:srgbClr>
                  </a:outerShdw>
                </a:effectLst>
              </a:rPr>
              <a:t> responses to </a:t>
            </a:r>
            <a:r>
              <a:rPr lang="en-US" sz="1800" dirty="0" smtClean="0">
                <a:effectLst>
                  <a:outerShdw blurRad="38100" dist="38100" dir="2700000" algn="tl">
                    <a:srgbClr val="000000">
                      <a:alpha val="43137"/>
                    </a:srgbClr>
                  </a:outerShdw>
                </a:effectLst>
              </a:rPr>
              <a:t>sleep. </a:t>
            </a:r>
            <a:r>
              <a:rPr lang="en-US" sz="1800" dirty="0">
                <a:effectLst>
                  <a:outerShdw blurRad="38100" dist="38100" dir="2700000" algn="tl">
                    <a:srgbClr val="000000">
                      <a:alpha val="43137"/>
                    </a:srgbClr>
                  </a:outerShdw>
                </a:effectLst>
              </a:rPr>
              <a:t>Chronic intermittent hypoxia may lead to sympathetic </a:t>
            </a:r>
            <a:r>
              <a:rPr lang="en-US" sz="1800" dirty="0" err="1" smtClean="0">
                <a:effectLst>
                  <a:outerShdw blurRad="38100" dist="38100" dir="2700000" algn="tl">
                    <a:srgbClr val="000000">
                      <a:alpha val="43137"/>
                    </a:srgbClr>
                  </a:outerShdw>
                </a:effectLst>
              </a:rPr>
              <a:t>overactivity</a:t>
            </a:r>
            <a:r>
              <a:rPr lang="en-US" sz="1800" dirty="0" smtClean="0">
                <a:effectLst>
                  <a:outerShdw blurRad="38100" dist="38100" dir="2700000" algn="tl">
                    <a:srgbClr val="000000">
                      <a:alpha val="43137"/>
                    </a:srgbClr>
                  </a:outerShdw>
                </a:effectLst>
              </a:rPr>
              <a:t>.</a:t>
            </a:r>
          </a:p>
          <a:p>
            <a:endParaRPr lang="en-US" sz="1800" dirty="0"/>
          </a:p>
          <a:p>
            <a:r>
              <a:rPr lang="pt-BR" sz="1600" dirty="0" smtClean="0">
                <a:solidFill>
                  <a:schemeClr val="bg1"/>
                </a:solidFill>
                <a:effectLst>
                  <a:outerShdw blurRad="38100" dist="38100" dir="2700000" algn="tl">
                    <a:srgbClr val="000000">
                      <a:alpha val="43137"/>
                    </a:srgbClr>
                  </a:outerShdw>
                </a:effectLst>
              </a:rPr>
              <a:t>(Marin </a:t>
            </a:r>
            <a:r>
              <a:rPr lang="pt-BR" sz="1600" dirty="0">
                <a:solidFill>
                  <a:schemeClr val="bg1"/>
                </a:solidFill>
                <a:effectLst>
                  <a:outerShdw blurRad="38100" dist="38100" dir="2700000" algn="tl">
                    <a:srgbClr val="000000">
                      <a:alpha val="43137"/>
                    </a:srgbClr>
                  </a:outerShdw>
                </a:effectLst>
              </a:rPr>
              <a:t>JM, </a:t>
            </a:r>
            <a:r>
              <a:rPr lang="pt-BR" sz="1600" dirty="0" err="1">
                <a:solidFill>
                  <a:schemeClr val="bg1"/>
                </a:solidFill>
                <a:effectLst>
                  <a:outerShdw blurRad="38100" dist="38100" dir="2700000" algn="tl">
                    <a:srgbClr val="000000">
                      <a:alpha val="43137"/>
                    </a:srgbClr>
                  </a:outerShdw>
                </a:effectLst>
              </a:rPr>
              <a:t>Carrizo</a:t>
            </a:r>
            <a:r>
              <a:rPr lang="pt-BR" sz="1600" dirty="0">
                <a:solidFill>
                  <a:schemeClr val="bg1"/>
                </a:solidFill>
                <a:effectLst>
                  <a:outerShdw blurRad="38100" dist="38100" dir="2700000" algn="tl">
                    <a:srgbClr val="000000">
                      <a:alpha val="43137"/>
                    </a:srgbClr>
                  </a:outerShdw>
                </a:effectLst>
              </a:rPr>
              <a:t> SJ, Vicente E, </a:t>
            </a:r>
            <a:r>
              <a:rPr lang="pt-BR" sz="1600" dirty="0" err="1">
                <a:solidFill>
                  <a:schemeClr val="bg1"/>
                </a:solidFill>
                <a:effectLst>
                  <a:outerShdw blurRad="38100" dist="38100" dir="2700000" algn="tl">
                    <a:srgbClr val="000000">
                      <a:alpha val="43137"/>
                    </a:srgbClr>
                  </a:outerShdw>
                </a:effectLst>
              </a:rPr>
              <a:t>Agusti</a:t>
            </a:r>
            <a:r>
              <a:rPr lang="pt-BR" sz="1600" dirty="0">
                <a:solidFill>
                  <a:schemeClr val="bg1"/>
                </a:solidFill>
                <a:effectLst>
                  <a:outerShdw blurRad="38100" dist="38100" dir="2700000" algn="tl">
                    <a:srgbClr val="000000">
                      <a:alpha val="43137"/>
                    </a:srgbClr>
                  </a:outerShdw>
                </a:effectLst>
              </a:rPr>
              <a:t> AG. </a:t>
            </a:r>
            <a:r>
              <a:rPr lang="pt-BR" sz="1600" dirty="0" err="1">
                <a:solidFill>
                  <a:schemeClr val="bg1"/>
                </a:solidFill>
                <a:effectLst>
                  <a:outerShdw blurRad="38100" dist="38100" dir="2700000" algn="tl">
                    <a:srgbClr val="000000">
                      <a:alpha val="43137"/>
                    </a:srgbClr>
                  </a:outerShdw>
                </a:effectLst>
              </a:rPr>
              <a:t>Long-term</a:t>
            </a:r>
            <a:r>
              <a:rPr lang="pt-BR" sz="1600" dirty="0">
                <a:solidFill>
                  <a:schemeClr val="bg1"/>
                </a:solidFill>
                <a:effectLst>
                  <a:outerShdw blurRad="38100" dist="38100" dir="2700000" algn="tl">
                    <a:srgbClr val="000000">
                      <a:alpha val="43137"/>
                    </a:srgbClr>
                  </a:outerShdw>
                </a:effectLst>
              </a:rPr>
              <a:t> cardiovascular </a:t>
            </a:r>
            <a:r>
              <a:rPr lang="pt-BR" sz="1600" dirty="0" err="1">
                <a:solidFill>
                  <a:schemeClr val="bg1"/>
                </a:solidFill>
                <a:effectLst>
                  <a:outerShdw blurRad="38100" dist="38100" dir="2700000" algn="tl">
                    <a:srgbClr val="000000">
                      <a:alpha val="43137"/>
                    </a:srgbClr>
                  </a:outerShdw>
                </a:effectLst>
              </a:rPr>
              <a:t>outcomes</a:t>
            </a:r>
            <a:r>
              <a:rPr lang="pt-BR" sz="1600" dirty="0">
                <a:solidFill>
                  <a:schemeClr val="bg1"/>
                </a:solidFill>
                <a:effectLst>
                  <a:outerShdw blurRad="38100" dist="38100" dir="2700000" algn="tl">
                    <a:srgbClr val="000000">
                      <a:alpha val="43137"/>
                    </a:srgbClr>
                  </a:outerShdw>
                </a:effectLst>
              </a:rPr>
              <a:t> in </a:t>
            </a:r>
            <a:r>
              <a:rPr lang="pt-BR" sz="1600" dirty="0" err="1">
                <a:solidFill>
                  <a:schemeClr val="bg1"/>
                </a:solidFill>
                <a:effectLst>
                  <a:outerShdw blurRad="38100" dist="38100" dir="2700000" algn="tl">
                    <a:srgbClr val="000000">
                      <a:alpha val="43137"/>
                    </a:srgbClr>
                  </a:outerShdw>
                </a:effectLst>
              </a:rPr>
              <a:t>men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obstructive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sleep</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apnoea</a:t>
            </a:r>
            <a:r>
              <a:rPr lang="pt-BR" sz="1600" dirty="0">
                <a:solidFill>
                  <a:schemeClr val="bg1"/>
                </a:solidFill>
                <a:effectLst>
                  <a:outerShdw blurRad="38100" dist="38100" dir="2700000" algn="tl">
                    <a:srgbClr val="000000">
                      <a:alpha val="43137"/>
                    </a:srgbClr>
                  </a:outerShdw>
                </a:effectLst>
              </a:rPr>
              <a:t>–</a:t>
            </a:r>
            <a:r>
              <a:rPr lang="pt-BR" sz="1600" dirty="0" err="1">
                <a:solidFill>
                  <a:schemeClr val="bg1"/>
                </a:solidFill>
                <a:effectLst>
                  <a:outerShdw blurRad="38100" dist="38100" dir="2700000" algn="tl">
                    <a:srgbClr val="000000">
                      <a:alpha val="43137"/>
                    </a:srgbClr>
                  </a:outerShdw>
                </a:effectLst>
              </a:rPr>
              <a:t>hypopnoea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or</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without</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treatment</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with</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continuous</a:t>
            </a:r>
            <a:r>
              <a:rPr lang="pt-BR" sz="1600" dirty="0">
                <a:solidFill>
                  <a:schemeClr val="bg1"/>
                </a:solidFill>
                <a:effectLst>
                  <a:outerShdw blurRad="38100" dist="38100" dir="2700000" algn="tl">
                    <a:srgbClr val="000000">
                      <a:alpha val="43137"/>
                    </a:srgbClr>
                  </a:outerShdw>
                </a:effectLst>
              </a:rPr>
              <a:t> positive </a:t>
            </a:r>
            <a:r>
              <a:rPr lang="pt-BR" sz="1600" dirty="0" err="1">
                <a:solidFill>
                  <a:schemeClr val="bg1"/>
                </a:solidFill>
                <a:effectLst>
                  <a:outerShdw blurRad="38100" dist="38100" dir="2700000" algn="tl">
                    <a:srgbClr val="000000">
                      <a:alpha val="43137"/>
                    </a:srgbClr>
                  </a:outerShdw>
                </a:effectLst>
              </a:rPr>
              <a:t>airway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pressure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an</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observational</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study</a:t>
            </a:r>
            <a:r>
              <a:rPr lang="pt-BR" sz="1600" dirty="0">
                <a:solidFill>
                  <a:schemeClr val="bg1"/>
                </a:solidFill>
                <a:effectLst>
                  <a:outerShdw blurRad="38100" dist="38100" dir="2700000" algn="tl">
                    <a:srgbClr val="000000">
                      <a:alpha val="43137"/>
                    </a:srgbClr>
                  </a:outerShdw>
                </a:effectLst>
              </a:rPr>
              <a:t>. Lancet 2005; 365: </a:t>
            </a:r>
            <a:r>
              <a:rPr lang="pt-BR" sz="1600" dirty="0" smtClean="0">
                <a:solidFill>
                  <a:schemeClr val="bg1"/>
                </a:solidFill>
                <a:effectLst>
                  <a:outerShdw blurRad="38100" dist="38100" dir="2700000" algn="tl">
                    <a:srgbClr val="000000">
                      <a:alpha val="43137"/>
                    </a:srgbClr>
                  </a:outerShdw>
                </a:effectLst>
              </a:rPr>
              <a:t>1046–1053; </a:t>
            </a:r>
            <a:r>
              <a:rPr lang="pt-BR" sz="1600" dirty="0" err="1">
                <a:solidFill>
                  <a:schemeClr val="bg1"/>
                </a:solidFill>
                <a:effectLst>
                  <a:outerShdw blurRad="38100" dist="38100" dir="2700000" algn="tl">
                    <a:srgbClr val="000000">
                      <a:alpha val="43137"/>
                    </a:srgbClr>
                  </a:outerShdw>
                </a:effectLst>
              </a:rPr>
              <a:t>Somers</a:t>
            </a:r>
            <a:r>
              <a:rPr lang="pt-BR" sz="1600" dirty="0">
                <a:solidFill>
                  <a:schemeClr val="bg1"/>
                </a:solidFill>
                <a:effectLst>
                  <a:outerShdw blurRad="38100" dist="38100" dir="2700000" algn="tl">
                    <a:srgbClr val="000000">
                      <a:alpha val="43137"/>
                    </a:srgbClr>
                  </a:outerShdw>
                </a:effectLst>
              </a:rPr>
              <a:t> VK, </a:t>
            </a:r>
            <a:r>
              <a:rPr lang="pt-BR" sz="1600" dirty="0" err="1">
                <a:solidFill>
                  <a:schemeClr val="bg1"/>
                </a:solidFill>
                <a:effectLst>
                  <a:outerShdw blurRad="38100" dist="38100" dir="2700000" algn="tl">
                    <a:srgbClr val="000000">
                      <a:alpha val="43137"/>
                    </a:srgbClr>
                  </a:outerShdw>
                </a:effectLst>
              </a:rPr>
              <a:t>Dyken</a:t>
            </a:r>
            <a:r>
              <a:rPr lang="pt-BR" sz="1600" dirty="0">
                <a:solidFill>
                  <a:schemeClr val="bg1"/>
                </a:solidFill>
                <a:effectLst>
                  <a:outerShdw blurRad="38100" dist="38100" dir="2700000" algn="tl">
                    <a:srgbClr val="000000">
                      <a:alpha val="43137"/>
                    </a:srgbClr>
                  </a:outerShdw>
                </a:effectLst>
              </a:rPr>
              <a:t> ME, Mark AL, </a:t>
            </a:r>
            <a:r>
              <a:rPr lang="pt-BR" sz="1600" dirty="0" err="1">
                <a:solidFill>
                  <a:schemeClr val="bg1"/>
                </a:solidFill>
                <a:effectLst>
                  <a:outerShdw blurRad="38100" dist="38100" dir="2700000" algn="tl">
                    <a:srgbClr val="000000">
                      <a:alpha val="43137"/>
                    </a:srgbClr>
                  </a:outerShdw>
                </a:effectLst>
              </a:rPr>
              <a:t>Abboud</a:t>
            </a:r>
            <a:r>
              <a:rPr lang="pt-BR" sz="1600" dirty="0">
                <a:solidFill>
                  <a:schemeClr val="bg1"/>
                </a:solidFill>
                <a:effectLst>
                  <a:outerShdw blurRad="38100" dist="38100" dir="2700000" algn="tl">
                    <a:srgbClr val="000000">
                      <a:alpha val="43137"/>
                    </a:srgbClr>
                  </a:outerShdw>
                </a:effectLst>
              </a:rPr>
              <a:t> FM. </a:t>
            </a:r>
            <a:r>
              <a:rPr lang="pt-BR" sz="1600" dirty="0" err="1">
                <a:solidFill>
                  <a:schemeClr val="bg1"/>
                </a:solidFill>
                <a:effectLst>
                  <a:outerShdw blurRad="38100" dist="38100" dir="2700000" algn="tl">
                    <a:srgbClr val="000000">
                      <a:alpha val="43137"/>
                    </a:srgbClr>
                  </a:outerShdw>
                </a:effectLst>
              </a:rPr>
              <a:t>Sympathetic</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nerve</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activity</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during</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sleep</a:t>
            </a:r>
            <a:r>
              <a:rPr lang="pt-BR" sz="1600" dirty="0">
                <a:solidFill>
                  <a:schemeClr val="bg1"/>
                </a:solidFill>
                <a:effectLst>
                  <a:outerShdw blurRad="38100" dist="38100" dir="2700000" algn="tl">
                    <a:srgbClr val="000000">
                      <a:alpha val="43137"/>
                    </a:srgbClr>
                  </a:outerShdw>
                </a:effectLst>
              </a:rPr>
              <a:t> in normal </a:t>
            </a:r>
            <a:r>
              <a:rPr lang="pt-BR" sz="1600" dirty="0" err="1">
                <a:solidFill>
                  <a:schemeClr val="bg1"/>
                </a:solidFill>
                <a:effectLst>
                  <a:outerShdw blurRad="38100" dist="38100" dir="2700000" algn="tl">
                    <a:srgbClr val="000000">
                      <a:alpha val="43137"/>
                    </a:srgbClr>
                  </a:outerShdw>
                </a:effectLst>
              </a:rPr>
              <a:t>subjects</a:t>
            </a:r>
            <a:r>
              <a:rPr lang="pt-BR" sz="1600" dirty="0">
                <a:solidFill>
                  <a:schemeClr val="bg1"/>
                </a:solidFill>
                <a:effectLst>
                  <a:outerShdw blurRad="38100" dist="38100" dir="2700000" algn="tl">
                    <a:srgbClr val="000000">
                      <a:alpha val="43137"/>
                    </a:srgbClr>
                  </a:outerShdw>
                </a:effectLst>
              </a:rPr>
              <a:t>. N </a:t>
            </a:r>
            <a:r>
              <a:rPr lang="pt-BR" sz="1600" dirty="0" err="1">
                <a:solidFill>
                  <a:schemeClr val="bg1"/>
                </a:solidFill>
                <a:effectLst>
                  <a:outerShdw blurRad="38100" dist="38100" dir="2700000" algn="tl">
                    <a:srgbClr val="000000">
                      <a:alpha val="43137"/>
                    </a:srgbClr>
                  </a:outerShdw>
                </a:effectLst>
              </a:rPr>
              <a:t>Engl</a:t>
            </a:r>
            <a:r>
              <a:rPr lang="pt-BR" sz="1600" dirty="0">
                <a:solidFill>
                  <a:schemeClr val="bg1"/>
                </a:solidFill>
                <a:effectLst>
                  <a:outerShdw blurRad="38100" dist="38100" dir="2700000" algn="tl">
                    <a:srgbClr val="000000">
                      <a:alpha val="43137"/>
                    </a:srgbClr>
                  </a:outerShdw>
                </a:effectLst>
              </a:rPr>
              <a:t> J </a:t>
            </a:r>
            <a:r>
              <a:rPr lang="pt-BR" sz="1600" dirty="0" err="1">
                <a:solidFill>
                  <a:schemeClr val="bg1"/>
                </a:solidFill>
                <a:effectLst>
                  <a:outerShdw blurRad="38100" dist="38100" dir="2700000" algn="tl">
                    <a:srgbClr val="000000">
                      <a:alpha val="43137"/>
                    </a:srgbClr>
                  </a:outerShdw>
                </a:effectLst>
              </a:rPr>
              <a:t>Med</a:t>
            </a:r>
            <a:r>
              <a:rPr lang="pt-BR" sz="1600" dirty="0">
                <a:solidFill>
                  <a:schemeClr val="bg1"/>
                </a:solidFill>
                <a:effectLst>
                  <a:outerShdw blurRad="38100" dist="38100" dir="2700000" algn="tl">
                    <a:srgbClr val="000000">
                      <a:alpha val="43137"/>
                    </a:srgbClr>
                  </a:outerShdw>
                </a:effectLst>
              </a:rPr>
              <a:t> 1993; 328 : </a:t>
            </a:r>
            <a:r>
              <a:rPr lang="pt-BR" sz="1600" dirty="0" smtClean="0">
                <a:solidFill>
                  <a:schemeClr val="bg1"/>
                </a:solidFill>
                <a:effectLst>
                  <a:outerShdw blurRad="38100" dist="38100" dir="2700000" algn="tl">
                    <a:srgbClr val="000000">
                      <a:alpha val="43137"/>
                    </a:srgbClr>
                  </a:outerShdw>
                </a:effectLst>
              </a:rPr>
              <a:t>303-7; </a:t>
            </a:r>
            <a:r>
              <a:rPr lang="pt-BR" sz="1600" dirty="0">
                <a:solidFill>
                  <a:schemeClr val="bg1"/>
                </a:solidFill>
                <a:effectLst>
                  <a:outerShdw blurRad="38100" dist="38100" dir="2700000" algn="tl">
                    <a:srgbClr val="000000">
                      <a:alpha val="43137"/>
                    </a:srgbClr>
                  </a:outerShdw>
                </a:effectLst>
              </a:rPr>
              <a:t>Johnson, T. 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all</a:t>
            </a:r>
            <a:r>
              <a:rPr lang="pt-BR" sz="1600" dirty="0" smtClean="0">
                <a:solidFill>
                  <a:schemeClr val="bg1"/>
                </a:solidFill>
                <a:effectLst>
                  <a:outerShdw blurRad="38100" dist="38100" dir="2700000" algn="tl">
                    <a:srgbClr val="000000">
                      <a:alpha val="43137"/>
                    </a:srgbClr>
                  </a:outerShdw>
                </a:effectLst>
              </a:rPr>
              <a:t>.  </a:t>
            </a:r>
            <a:r>
              <a:rPr lang="pt-BR" sz="1600" dirty="0">
                <a:solidFill>
                  <a:schemeClr val="bg1"/>
                </a:solidFill>
                <a:effectLst>
                  <a:outerShdw blurRad="38100" dist="38100" dir="2700000" algn="tl">
                    <a:srgbClr val="000000">
                      <a:alpha val="43137"/>
                    </a:srgbClr>
                  </a:outerShdw>
                </a:effectLst>
              </a:rPr>
              <a:t>Greenberg HE,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all</a:t>
            </a:r>
            <a:r>
              <a:rPr lang="pt-BR" sz="1600" dirty="0" smtClean="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Chronic</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intermittent</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hypoxia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increases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sympathetic</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responsiveness</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to</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hypoxia</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and</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hypercapnia</a:t>
            </a:r>
            <a:r>
              <a:rPr lang="pt-BR" sz="1600" dirty="0">
                <a:solidFill>
                  <a:schemeClr val="bg1"/>
                </a:solidFill>
                <a:effectLst>
                  <a:outerShdw blurRad="38100" dist="38100" dir="2700000" algn="tl">
                    <a:srgbClr val="000000">
                      <a:alpha val="43137"/>
                    </a:srgbClr>
                  </a:outerShdw>
                </a:effectLst>
              </a:rPr>
              <a:t>. J </a:t>
            </a:r>
            <a:r>
              <a:rPr lang="pt-BR" sz="1600" dirty="0" err="1">
                <a:solidFill>
                  <a:schemeClr val="bg1"/>
                </a:solidFill>
                <a:effectLst>
                  <a:outerShdw blurRad="38100" dist="38100" dir="2700000" algn="tl">
                    <a:srgbClr val="000000">
                      <a:alpha val="43137"/>
                    </a:srgbClr>
                  </a:outerShdw>
                </a:effectLst>
              </a:rPr>
              <a:t>Appl</a:t>
            </a:r>
            <a:r>
              <a:rPr lang="pt-BR" sz="1600" dirty="0">
                <a:solidFill>
                  <a:schemeClr val="bg1"/>
                </a:solidFill>
                <a:effectLst>
                  <a:outerShdw blurRad="38100" dist="38100" dir="2700000" algn="tl">
                    <a:srgbClr val="000000">
                      <a:alpha val="43137"/>
                    </a:srgbClr>
                  </a:outerShdw>
                </a:effectLst>
              </a:rPr>
              <a:t> </a:t>
            </a:r>
            <a:r>
              <a:rPr lang="pt-BR" sz="1600" dirty="0" err="1">
                <a:solidFill>
                  <a:schemeClr val="bg1"/>
                </a:solidFill>
                <a:effectLst>
                  <a:outerShdw blurRad="38100" dist="38100" dir="2700000" algn="tl">
                    <a:srgbClr val="000000">
                      <a:alpha val="43137"/>
                    </a:srgbClr>
                  </a:outerShdw>
                </a:effectLst>
              </a:rPr>
              <a:t>Physiol</a:t>
            </a:r>
            <a:r>
              <a:rPr lang="pt-BR" sz="1600" dirty="0">
                <a:solidFill>
                  <a:schemeClr val="bg1"/>
                </a:solidFill>
                <a:effectLst>
                  <a:outerShdw blurRad="38100" dist="38100" dir="2700000" algn="tl">
                    <a:srgbClr val="000000">
                      <a:alpha val="43137"/>
                    </a:srgbClr>
                  </a:outerShdw>
                </a:effectLst>
              </a:rPr>
              <a:t> 1999; 86: </a:t>
            </a:r>
            <a:r>
              <a:rPr lang="pt-BR" sz="1600" dirty="0" smtClean="0">
                <a:solidFill>
                  <a:schemeClr val="bg1"/>
                </a:solidFill>
                <a:effectLst>
                  <a:outerShdw blurRad="38100" dist="38100" dir="2700000" algn="tl">
                    <a:srgbClr val="000000">
                      <a:alpha val="43137"/>
                    </a:srgbClr>
                  </a:outerShdw>
                </a:effectLst>
              </a:rPr>
              <a:t>298–305)</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524753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Erectile dysfunction</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257800"/>
          </a:xfrm>
        </p:spPr>
        <p:txBody>
          <a:bodyPr>
            <a:normAutofit lnSpcReduction="10000"/>
          </a:bodyPr>
          <a:lstStyle/>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Some </a:t>
            </a:r>
            <a:r>
              <a:rPr lang="en-US" sz="1800" dirty="0">
                <a:effectLst>
                  <a:outerShdw blurRad="38100" dist="38100" dir="2700000" algn="tl">
                    <a:srgbClr val="000000">
                      <a:alpha val="43137"/>
                    </a:srgbClr>
                  </a:outerShdw>
                </a:effectLst>
              </a:rPr>
              <a:t>recent studies have demonstrated that coronary atherosclerosis is more severe in patients with vascular </a:t>
            </a:r>
            <a:r>
              <a:rPr lang="en-US" sz="1800" dirty="0" smtClean="0">
                <a:effectLst>
                  <a:outerShdw blurRad="38100" dist="38100" dir="2700000" algn="tl">
                    <a:srgbClr val="000000">
                      <a:alpha val="43137"/>
                    </a:srgbClr>
                  </a:outerShdw>
                </a:effectLst>
              </a:rPr>
              <a:t>erectile dysfunction (ED), </a:t>
            </a:r>
            <a:r>
              <a:rPr lang="en-US" sz="1800" dirty="0">
                <a:effectLst>
                  <a:outerShdw blurRad="38100" dist="38100" dir="2700000" algn="tl">
                    <a:srgbClr val="000000">
                      <a:alpha val="43137"/>
                    </a:srgbClr>
                  </a:outerShdw>
                </a:effectLst>
              </a:rPr>
              <a:t>with </a:t>
            </a:r>
            <a:r>
              <a:rPr lang="en-US" sz="1800" dirty="0" smtClean="0">
                <a:effectLst>
                  <a:outerShdw blurRad="38100" dist="38100" dir="2700000" algn="tl">
                    <a:srgbClr val="000000">
                      <a:alpha val="43137"/>
                    </a:srgbClr>
                  </a:outerShdw>
                </a:effectLst>
              </a:rPr>
              <a:t>indications </a:t>
            </a:r>
            <a:r>
              <a:rPr lang="en-US" sz="1800" dirty="0">
                <a:effectLst>
                  <a:outerShdw blurRad="38100" dist="38100" dir="2700000" algn="tl">
                    <a:srgbClr val="000000">
                      <a:alpha val="43137"/>
                    </a:srgbClr>
                  </a:outerShdw>
                </a:effectLst>
              </a:rPr>
              <a:t>that ED may be an additional, early warning sign of coronary </a:t>
            </a:r>
            <a:r>
              <a:rPr lang="en-US" sz="1800" dirty="0" smtClean="0">
                <a:effectLst>
                  <a:outerShdw blurRad="38100" dist="38100" dir="2700000" algn="tl">
                    <a:srgbClr val="000000">
                      <a:alpha val="43137"/>
                    </a:srgbClr>
                  </a:outerShdw>
                </a:effectLst>
              </a:rPr>
              <a:t>atherosclerosis. One of these </a:t>
            </a:r>
            <a:r>
              <a:rPr lang="en-US" sz="1800" dirty="0">
                <a:effectLst>
                  <a:outerShdw blurRad="38100" dist="38100" dir="2700000" algn="tl">
                    <a:srgbClr val="000000">
                      <a:alpha val="43137"/>
                    </a:srgbClr>
                  </a:outerShdw>
                </a:effectLst>
              </a:rPr>
              <a:t>has shown that men with idiopathic ED have evidence of endothelial dysfunction in forearm resistance vessels, increased pulse pressure and impaired heart rate variability. T</a:t>
            </a:r>
            <a:r>
              <a:rPr lang="en-US" sz="1800" dirty="0" smtClean="0">
                <a:effectLst>
                  <a:outerShdw blurRad="38100" dist="38100" dir="2700000" algn="tl">
                    <a:srgbClr val="000000">
                      <a:alpha val="43137"/>
                    </a:srgbClr>
                  </a:outerShdw>
                </a:effectLst>
              </a:rPr>
              <a:t>he </a:t>
            </a:r>
            <a:r>
              <a:rPr lang="en-US" sz="1800" dirty="0">
                <a:effectLst>
                  <a:outerShdw blurRad="38100" dist="38100" dir="2700000" algn="tl">
                    <a:srgbClr val="000000">
                      <a:alpha val="43137"/>
                    </a:srgbClr>
                  </a:outerShdw>
                </a:effectLst>
              </a:rPr>
              <a:t>authors </a:t>
            </a:r>
            <a:r>
              <a:rPr lang="en-US" sz="1800" dirty="0" smtClean="0">
                <a:effectLst>
                  <a:outerShdw blurRad="38100" dist="38100" dir="2700000" algn="tl">
                    <a:srgbClr val="000000">
                      <a:alpha val="43137"/>
                    </a:srgbClr>
                  </a:outerShdw>
                </a:effectLst>
              </a:rPr>
              <a:t>say this </a:t>
            </a:r>
            <a:r>
              <a:rPr lang="en-US" sz="1800" dirty="0">
                <a:effectLst>
                  <a:outerShdw blurRad="38100" dist="38100" dir="2700000" algn="tl">
                    <a:srgbClr val="000000">
                      <a:alpha val="43137"/>
                    </a:srgbClr>
                  </a:outerShdw>
                </a:effectLst>
              </a:rPr>
              <a:t>support the concept that erectile dysfunction is a predictor of cardiovascular dysfunction and a precursor of clinical cardiovascular </a:t>
            </a:r>
            <a:r>
              <a:rPr lang="en-US" sz="1800" dirty="0" smtClean="0">
                <a:effectLst>
                  <a:outerShdw blurRad="38100" dist="38100" dir="2700000" algn="tl">
                    <a:srgbClr val="000000">
                      <a:alpha val="43137"/>
                    </a:srgbClr>
                  </a:outerShdw>
                </a:effectLst>
              </a:rPr>
              <a:t>disease. </a:t>
            </a:r>
            <a:r>
              <a:rPr lang="en-US" sz="1800" dirty="0">
                <a:effectLst>
                  <a:outerShdw blurRad="38100" dist="38100" dir="2700000" algn="tl">
                    <a:srgbClr val="000000">
                      <a:alpha val="43137"/>
                    </a:srgbClr>
                  </a:outerShdw>
                </a:effectLst>
              </a:rPr>
              <a:t>A very recent study has demonstrated that patients with ED exhibited different heart rate variability compared with normal controls, confirming the results of other studies showing that patients with ED may have excessive sympathetic </a:t>
            </a:r>
            <a:r>
              <a:rPr lang="en-US" sz="1800" dirty="0" smtClean="0">
                <a:effectLst>
                  <a:outerShdw blurRad="38100" dist="38100" dir="2700000" algn="tl">
                    <a:srgbClr val="000000">
                      <a:alpha val="43137"/>
                    </a:srgbClr>
                  </a:outerShdw>
                </a:effectLst>
              </a:rPr>
              <a:t>activity.</a:t>
            </a:r>
            <a:endParaRPr lang="en-US" sz="1800" dirty="0">
              <a:effectLst>
                <a:outerShdw blurRad="38100" dist="38100" dir="2700000" algn="tl">
                  <a:srgbClr val="000000">
                    <a:alpha val="43137"/>
                  </a:srgbClr>
                </a:outerShdw>
              </a:effectLst>
            </a:endParaRPr>
          </a:p>
          <a:p>
            <a:endParaRPr lang="pt-BR" dirty="0" smtClean="0"/>
          </a:p>
          <a:p>
            <a:r>
              <a:rPr lang="en-US" sz="1600" dirty="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Chiurlia</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E et al. Subclinical coronary artery atherosclerosis in patients with erectile dysfunction. J Am </a:t>
            </a:r>
            <a:r>
              <a:rPr lang="en-US" sz="1600" dirty="0" err="1">
                <a:solidFill>
                  <a:schemeClr val="bg1"/>
                </a:solidFill>
                <a:effectLst>
                  <a:outerShdw blurRad="38100" dist="38100" dir="2700000" algn="tl">
                    <a:srgbClr val="000000">
                      <a:alpha val="43137"/>
                    </a:srgbClr>
                  </a:outerShdw>
                </a:effectLst>
              </a:rPr>
              <a:t>Coll</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Cardiol</a:t>
            </a:r>
            <a:r>
              <a:rPr lang="en-US" sz="1600" dirty="0">
                <a:solidFill>
                  <a:schemeClr val="bg1"/>
                </a:solidFill>
                <a:effectLst>
                  <a:outerShdw blurRad="38100" dist="38100" dir="2700000" algn="tl">
                    <a:srgbClr val="000000">
                      <a:alpha val="43137"/>
                    </a:srgbClr>
                  </a:outerShdw>
                </a:effectLst>
              </a:rPr>
              <a:t>, 2005; </a:t>
            </a:r>
            <a:r>
              <a:rPr lang="en-US" sz="1600" dirty="0" smtClean="0">
                <a:solidFill>
                  <a:schemeClr val="bg1"/>
                </a:solidFill>
                <a:effectLst>
                  <a:outerShdw blurRad="38100" dist="38100" dir="2700000" algn="tl">
                    <a:srgbClr val="000000">
                      <a:alpha val="43137"/>
                    </a:srgbClr>
                  </a:outerShdw>
                </a:effectLst>
              </a:rPr>
              <a:t>46:1503-63; Stuckey </a:t>
            </a:r>
            <a:r>
              <a:rPr lang="en-US" sz="1600" dirty="0">
                <a:solidFill>
                  <a:schemeClr val="bg1"/>
                </a:solidFill>
                <a:effectLst>
                  <a:outerShdw blurRad="38100" dist="38100" dir="2700000" algn="tl">
                    <a:srgbClr val="000000">
                      <a:alpha val="43137"/>
                    </a:srgbClr>
                  </a:outerShdw>
                </a:effectLst>
              </a:rPr>
              <a:t>BG, Walsh JP </a:t>
            </a:r>
            <a:r>
              <a:rPr lang="en-US" sz="1600" dirty="0" smtClean="0">
                <a:solidFill>
                  <a:schemeClr val="bg1"/>
                </a:solidFill>
                <a:effectLst>
                  <a:outerShdw blurRad="38100" dist="38100" dir="2700000" algn="tl">
                    <a:srgbClr val="000000">
                      <a:alpha val="43137"/>
                    </a:srgbClr>
                  </a:outerShdw>
                </a:effectLst>
              </a:rPr>
              <a:t>et al. </a:t>
            </a:r>
            <a:r>
              <a:rPr lang="en-US" sz="1600" dirty="0">
                <a:solidFill>
                  <a:schemeClr val="bg1"/>
                </a:solidFill>
                <a:effectLst>
                  <a:outerShdw blurRad="38100" dist="38100" dir="2700000" algn="tl">
                    <a:srgbClr val="000000">
                      <a:alpha val="43137"/>
                    </a:srgbClr>
                  </a:outerShdw>
                </a:effectLst>
              </a:rPr>
              <a:t>Erectile dysfunction predicts </a:t>
            </a:r>
            <a:r>
              <a:rPr lang="en-US" sz="1600" dirty="0" err="1">
                <a:solidFill>
                  <a:schemeClr val="bg1"/>
                </a:solidFill>
                <a:effectLst>
                  <a:outerShdw blurRad="38100" dist="38100" dir="2700000" algn="tl">
                    <a:srgbClr val="000000">
                      <a:alpha val="43137"/>
                    </a:srgbClr>
                  </a:outerShdw>
                </a:effectLst>
              </a:rPr>
              <a:t>generalised</a:t>
            </a:r>
            <a:r>
              <a:rPr lang="en-US" sz="1600" dirty="0">
                <a:solidFill>
                  <a:schemeClr val="bg1"/>
                </a:solidFill>
                <a:effectLst>
                  <a:outerShdw blurRad="38100" dist="38100" dir="2700000" algn="tl">
                    <a:srgbClr val="000000">
                      <a:alpha val="43137"/>
                    </a:srgbClr>
                  </a:outerShdw>
                </a:effectLst>
              </a:rPr>
              <a:t> cardiovascular disease. Evidence from a case control study. Atherosclerosis 2007, 194(2):</a:t>
            </a:r>
            <a:r>
              <a:rPr lang="en-US" sz="1600" dirty="0" smtClean="0">
                <a:solidFill>
                  <a:schemeClr val="bg1"/>
                </a:solidFill>
                <a:effectLst>
                  <a:outerShdw blurRad="38100" dist="38100" dir="2700000" algn="tl">
                    <a:srgbClr val="000000">
                      <a:alpha val="43137"/>
                    </a:srgbClr>
                  </a:outerShdw>
                </a:effectLst>
              </a:rPr>
              <a:t>458-64; Lee </a:t>
            </a:r>
            <a:r>
              <a:rPr lang="en-US" sz="1600" dirty="0">
                <a:solidFill>
                  <a:schemeClr val="bg1"/>
                </a:solidFill>
                <a:effectLst>
                  <a:outerShdw blurRad="38100" dist="38100" dir="2700000" algn="tl">
                    <a:srgbClr val="000000">
                      <a:alpha val="43137"/>
                    </a:srgbClr>
                  </a:outerShdw>
                </a:effectLst>
              </a:rPr>
              <a:t>JY </a:t>
            </a:r>
            <a:r>
              <a:rPr lang="en-US" sz="1600" dirty="0" smtClean="0">
                <a:solidFill>
                  <a:schemeClr val="bg1"/>
                </a:solidFill>
                <a:effectLst>
                  <a:outerShdw blurRad="38100" dist="38100" dir="2700000" algn="tl">
                    <a:srgbClr val="000000">
                      <a:alpha val="43137"/>
                    </a:srgbClr>
                  </a:outerShdw>
                </a:effectLst>
              </a:rPr>
              <a:t>et </a:t>
            </a:r>
            <a:r>
              <a:rPr lang="en-US" sz="1600" dirty="0">
                <a:solidFill>
                  <a:schemeClr val="bg1"/>
                </a:solidFill>
                <a:effectLst>
                  <a:outerShdw blurRad="38100" dist="38100" dir="2700000" algn="tl">
                    <a:srgbClr val="000000">
                      <a:alpha val="43137"/>
                    </a:srgbClr>
                  </a:outerShdw>
                </a:effectLst>
              </a:rPr>
              <a:t>al. Heart rate variability in men with erectile dysfunction. </a:t>
            </a:r>
            <a:r>
              <a:rPr lang="en-US" sz="1600" dirty="0" err="1">
                <a:solidFill>
                  <a:schemeClr val="bg1"/>
                </a:solidFill>
                <a:effectLst>
                  <a:outerShdw blurRad="38100" dist="38100" dir="2700000" algn="tl">
                    <a:srgbClr val="000000">
                      <a:alpha val="43137"/>
                    </a:srgbClr>
                  </a:outerShdw>
                </a:effectLst>
              </a:rPr>
              <a:t>Int</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Neurourol</a:t>
            </a:r>
            <a:r>
              <a:rPr lang="en-US" sz="1600" dirty="0">
                <a:solidFill>
                  <a:schemeClr val="bg1"/>
                </a:solidFill>
                <a:effectLst>
                  <a:outerShdw blurRad="38100" dist="38100" dir="2700000" algn="tl">
                    <a:srgbClr val="000000">
                      <a:alpha val="43137"/>
                    </a:srgbClr>
                  </a:outerShdw>
                </a:effectLst>
              </a:rPr>
              <a:t> J </a:t>
            </a:r>
            <a:r>
              <a:rPr lang="en-US" sz="1600" dirty="0" smtClean="0">
                <a:solidFill>
                  <a:schemeClr val="bg1"/>
                </a:solidFill>
                <a:effectLst>
                  <a:outerShdw blurRad="38100" dist="38100" dir="2700000" algn="tl">
                    <a:srgbClr val="000000">
                      <a:alpha val="43137"/>
                    </a:srgbClr>
                  </a:outerShdw>
                </a:effectLst>
              </a:rPr>
              <a:t>2011;15:87-91)</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178877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Metabolic Syndrome</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141168"/>
          </a:xfrm>
        </p:spPr>
        <p:txBody>
          <a:bodyPr>
            <a:normAutofit fontScale="92500" lnSpcReduction="10000"/>
          </a:bodyPr>
          <a:lstStyle/>
          <a:p>
            <a:endParaRPr lang="en-US" sz="1900" dirty="0" smtClean="0">
              <a:effectLst>
                <a:outerShdw blurRad="38100" dist="38100" dir="2700000" algn="tl">
                  <a:srgbClr val="000000">
                    <a:alpha val="43137"/>
                  </a:srgbClr>
                </a:outerShdw>
              </a:effectLst>
            </a:endParaRPr>
          </a:p>
          <a:p>
            <a:r>
              <a:rPr lang="en-US" sz="1900" dirty="0" smtClean="0">
                <a:effectLst>
                  <a:outerShdw blurRad="38100" dist="38100" dir="2700000" algn="tl">
                    <a:srgbClr val="000000">
                      <a:alpha val="43137"/>
                    </a:srgbClr>
                  </a:outerShdw>
                </a:effectLst>
              </a:rPr>
              <a:t>The </a:t>
            </a:r>
            <a:r>
              <a:rPr lang="en-US" sz="1900" dirty="0">
                <a:effectLst>
                  <a:outerShdw blurRad="38100" dist="38100" dir="2700000" algn="tl">
                    <a:srgbClr val="000000">
                      <a:alpha val="43137"/>
                    </a:srgbClr>
                  </a:outerShdw>
                </a:effectLst>
              </a:rPr>
              <a:t>metabolic syndrome is associated with increased risk for development of both cardiovascular disease and type-2 diabetes in humans. Central obesity and insulin resistance are thought to represent common underlying factors of the syndrome, which features a chronic low-grade inflammatory state </a:t>
            </a:r>
            <a:r>
              <a:rPr lang="en-US" sz="1900" dirty="0" smtClean="0">
                <a:effectLst>
                  <a:outerShdw blurRad="38100" dist="38100" dir="2700000" algn="tl">
                    <a:srgbClr val="000000">
                      <a:alpha val="43137"/>
                    </a:srgbClr>
                  </a:outerShdw>
                </a:effectLst>
              </a:rPr>
              <a:t>. </a:t>
            </a:r>
            <a:r>
              <a:rPr lang="en-US" sz="1900" dirty="0">
                <a:effectLst>
                  <a:outerShdw blurRad="38100" dist="38100" dir="2700000" algn="tl">
                    <a:srgbClr val="000000">
                      <a:alpha val="43137"/>
                    </a:srgbClr>
                  </a:outerShdw>
                </a:effectLst>
              </a:rPr>
              <a:t>Several markers of adrenergic drive, such as plasma norepinephrine, norepinephrine spillover from adrenergic nerve terminals, heart rate and others, with sympathetic activation, have all shown an increase in the different conditions clustering in metabolic syndrome like obesity, hypertension and insulin resistance </a:t>
            </a:r>
            <a:r>
              <a:rPr lang="en-US" sz="1900" dirty="0" smtClean="0">
                <a:effectLst>
                  <a:outerShdw blurRad="38100" dist="38100" dir="2700000" algn="tl">
                    <a:srgbClr val="000000">
                      <a:alpha val="43137"/>
                    </a:srgbClr>
                  </a:outerShdw>
                </a:effectLst>
              </a:rPr>
              <a:t>state.</a:t>
            </a:r>
            <a:endParaRPr lang="en-US" sz="1900" dirty="0">
              <a:effectLst>
                <a:outerShdw blurRad="38100" dist="38100" dir="2700000" algn="tl">
                  <a:srgbClr val="000000">
                    <a:alpha val="43137"/>
                  </a:srgbClr>
                </a:outerShdw>
              </a:effectLst>
            </a:endParaRPr>
          </a:p>
          <a:p>
            <a:endParaRPr lang="pt-BR" dirty="0" smtClean="0"/>
          </a:p>
          <a:p>
            <a:endParaRPr lang="pt-BR" sz="2100" dirty="0" smtClean="0">
              <a:solidFill>
                <a:schemeClr val="bg1"/>
              </a:solidFill>
            </a:endParaRPr>
          </a:p>
          <a:p>
            <a:endParaRPr lang="pt-BR" sz="2100" dirty="0" smtClean="0">
              <a:solidFill>
                <a:schemeClr val="bg1"/>
              </a:solidFill>
            </a:endParaRPr>
          </a:p>
          <a:p>
            <a:r>
              <a:rPr lang="pt-BR" sz="1700" dirty="0" smtClean="0">
                <a:solidFill>
                  <a:schemeClr val="bg1"/>
                </a:solidFill>
                <a:effectLst>
                  <a:outerShdw blurRad="38100" dist="38100" dir="2700000" algn="tl">
                    <a:srgbClr val="000000">
                      <a:alpha val="43137"/>
                    </a:srgbClr>
                  </a:outerShdw>
                </a:effectLst>
              </a:rPr>
              <a:t>(</a:t>
            </a:r>
            <a:r>
              <a:rPr lang="pt-BR" sz="1700" dirty="0" err="1" smtClean="0">
                <a:solidFill>
                  <a:schemeClr val="bg1"/>
                </a:solidFill>
                <a:effectLst>
                  <a:outerShdw blurRad="38100" dist="38100" dir="2700000" algn="tl">
                    <a:srgbClr val="000000">
                      <a:alpha val="43137"/>
                    </a:srgbClr>
                  </a:outerShdw>
                </a:effectLst>
              </a:rPr>
              <a:t>Paoletti</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R, </a:t>
            </a:r>
            <a:r>
              <a:rPr lang="pt-BR" sz="1700" dirty="0" err="1">
                <a:solidFill>
                  <a:schemeClr val="bg1"/>
                </a:solidFill>
                <a:effectLst>
                  <a:outerShdw blurRad="38100" dist="38100" dir="2700000" algn="tl">
                    <a:srgbClr val="000000">
                      <a:alpha val="43137"/>
                    </a:srgbClr>
                  </a:outerShdw>
                </a:effectLst>
              </a:rPr>
              <a:t>Bolego</a:t>
            </a:r>
            <a:r>
              <a:rPr lang="pt-BR" sz="1700" dirty="0">
                <a:solidFill>
                  <a:schemeClr val="bg1"/>
                </a:solidFill>
                <a:effectLst>
                  <a:outerShdw blurRad="38100" dist="38100" dir="2700000" algn="tl">
                    <a:srgbClr val="000000">
                      <a:alpha val="43137"/>
                    </a:srgbClr>
                  </a:outerShdw>
                </a:effectLst>
              </a:rPr>
              <a:t> C, Poli A,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Cignarella</a:t>
            </a:r>
            <a:r>
              <a:rPr lang="pt-BR" sz="1700" dirty="0">
                <a:solidFill>
                  <a:schemeClr val="bg1"/>
                </a:solidFill>
                <a:effectLst>
                  <a:outerShdw blurRad="38100" dist="38100" dir="2700000" algn="tl">
                    <a:srgbClr val="000000">
                      <a:alpha val="43137"/>
                    </a:srgbClr>
                  </a:outerShdw>
                </a:effectLst>
              </a:rPr>
              <a:t> A. </a:t>
            </a:r>
            <a:r>
              <a:rPr lang="pt-BR" sz="1700" dirty="0" err="1">
                <a:solidFill>
                  <a:schemeClr val="bg1"/>
                </a:solidFill>
                <a:effectLst>
                  <a:outerShdw blurRad="38100" dist="38100" dir="2700000" algn="tl">
                    <a:srgbClr val="000000">
                      <a:alpha val="43137"/>
                    </a:srgbClr>
                  </a:outerShdw>
                </a:effectLst>
              </a:rPr>
              <a:t>Metabolic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Syndrome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Inflammation</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Atherosclerosis</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Vasc</a:t>
            </a:r>
            <a:r>
              <a:rPr lang="pt-BR" sz="1700" dirty="0">
                <a:solidFill>
                  <a:schemeClr val="bg1"/>
                </a:solidFill>
                <a:effectLst>
                  <a:outerShdw blurRad="38100" dist="38100" dir="2700000" algn="tl">
                    <a:srgbClr val="000000">
                      <a:alpha val="43137"/>
                    </a:srgbClr>
                  </a:outerShdw>
                </a:effectLst>
              </a:rPr>
              <a:t> Health </a:t>
            </a:r>
            <a:r>
              <a:rPr lang="pt-BR" sz="1700" dirty="0" err="1">
                <a:solidFill>
                  <a:schemeClr val="bg1"/>
                </a:solidFill>
                <a:effectLst>
                  <a:outerShdw blurRad="38100" dist="38100" dir="2700000" algn="tl">
                    <a:srgbClr val="000000">
                      <a:alpha val="43137"/>
                    </a:srgbClr>
                  </a:outerShdw>
                </a:effectLst>
              </a:rPr>
              <a:t>Risk</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Manag</a:t>
            </a:r>
            <a:r>
              <a:rPr lang="pt-BR" sz="1700" dirty="0">
                <a:solidFill>
                  <a:schemeClr val="bg1"/>
                </a:solidFill>
                <a:effectLst>
                  <a:outerShdw blurRad="38100" dist="38100" dir="2700000" algn="tl">
                    <a:srgbClr val="000000">
                      <a:alpha val="43137"/>
                    </a:srgbClr>
                  </a:outerShdw>
                </a:effectLst>
              </a:rPr>
              <a:t>. 2006 </a:t>
            </a:r>
            <a:r>
              <a:rPr lang="pt-BR" sz="1700" dirty="0" err="1">
                <a:solidFill>
                  <a:schemeClr val="bg1"/>
                </a:solidFill>
                <a:effectLst>
                  <a:outerShdw blurRad="38100" dist="38100" dir="2700000" algn="tl">
                    <a:srgbClr val="000000">
                      <a:alpha val="43137"/>
                    </a:srgbClr>
                  </a:outerShdw>
                </a:effectLst>
              </a:rPr>
              <a:t>June</a:t>
            </a:r>
            <a:r>
              <a:rPr lang="pt-BR" sz="1700" dirty="0">
                <a:solidFill>
                  <a:schemeClr val="bg1"/>
                </a:solidFill>
                <a:effectLst>
                  <a:outerShdw blurRad="38100" dist="38100" dir="2700000" algn="tl">
                    <a:srgbClr val="000000">
                      <a:alpha val="43137"/>
                    </a:srgbClr>
                  </a:outerShdw>
                </a:effectLst>
              </a:rPr>
              <a:t>; 2(2): </a:t>
            </a:r>
            <a:r>
              <a:rPr lang="pt-BR" sz="1700" dirty="0" smtClean="0">
                <a:solidFill>
                  <a:schemeClr val="bg1"/>
                </a:solidFill>
                <a:effectLst>
                  <a:outerShdw blurRad="38100" dist="38100" dir="2700000" algn="tl">
                    <a:srgbClr val="000000">
                      <a:alpha val="43137"/>
                    </a:srgbClr>
                  </a:outerShdw>
                </a:effectLst>
              </a:rPr>
              <a:t>145–152;</a:t>
            </a:r>
            <a:r>
              <a:rPr lang="pt-BR" sz="1700" dirty="0">
                <a:solidFill>
                  <a:schemeClr val="bg1"/>
                </a:solidFill>
                <a:effectLst>
                  <a:outerShdw blurRad="38100" dist="38100" dir="2700000" algn="tl">
                    <a:srgbClr val="000000">
                      <a:alpha val="43137"/>
                    </a:srgbClr>
                  </a:outerShdw>
                </a:effectLst>
              </a:rPr>
              <a:t> </a:t>
            </a:r>
            <a:r>
              <a:rPr lang="pt-BR" sz="1700" dirty="0" err="1" smtClean="0">
                <a:solidFill>
                  <a:schemeClr val="bg1"/>
                </a:solidFill>
                <a:effectLst>
                  <a:outerShdw blurRad="38100" dist="38100" dir="2700000" algn="tl">
                    <a:srgbClr val="000000">
                      <a:alpha val="43137"/>
                    </a:srgbClr>
                  </a:outerShdw>
                </a:effectLst>
              </a:rPr>
              <a:t>Mancia</a:t>
            </a:r>
            <a:r>
              <a:rPr lang="pt-BR" sz="1700" dirty="0" smtClean="0">
                <a:solidFill>
                  <a:schemeClr val="bg1"/>
                </a:solidFill>
                <a:effectLst>
                  <a:outerShdw blurRad="38100" dist="38100" dir="2700000" algn="tl">
                    <a:srgbClr val="000000">
                      <a:alpha val="43137"/>
                    </a:srgbClr>
                  </a:outerShdw>
                </a:effectLst>
              </a:rPr>
              <a:t> </a:t>
            </a:r>
            <a:r>
              <a:rPr lang="pt-BR" sz="1700" dirty="0">
                <a:solidFill>
                  <a:schemeClr val="bg1"/>
                </a:solidFill>
                <a:effectLst>
                  <a:outerShdw blurRad="38100" dist="38100" dir="2700000" algn="tl">
                    <a:srgbClr val="000000">
                      <a:alpha val="43137"/>
                    </a:srgbClr>
                  </a:outerShdw>
                </a:effectLst>
              </a:rPr>
              <a:t>G, </a:t>
            </a:r>
            <a:r>
              <a:rPr lang="pt-BR" sz="1700" dirty="0" err="1">
                <a:solidFill>
                  <a:schemeClr val="bg1"/>
                </a:solidFill>
                <a:effectLst>
                  <a:outerShdw blurRad="38100" dist="38100" dir="2700000" algn="tl">
                    <a:srgbClr val="000000">
                      <a:alpha val="43137"/>
                    </a:srgbClr>
                  </a:outerShdw>
                </a:effectLst>
              </a:rPr>
              <a:t>Bousquet</a:t>
            </a:r>
            <a:r>
              <a:rPr lang="pt-BR" sz="1700" dirty="0">
                <a:solidFill>
                  <a:schemeClr val="bg1"/>
                </a:solidFill>
                <a:effectLst>
                  <a:outerShdw blurRad="38100" dist="38100" dir="2700000" algn="tl">
                    <a:srgbClr val="000000">
                      <a:alpha val="43137"/>
                    </a:srgbClr>
                  </a:outerShdw>
                </a:effectLst>
              </a:rPr>
              <a:t> P et al. The </a:t>
            </a:r>
            <a:r>
              <a:rPr lang="pt-BR" sz="1700" dirty="0" err="1">
                <a:solidFill>
                  <a:schemeClr val="bg1"/>
                </a:solidFill>
                <a:effectLst>
                  <a:outerShdw blurRad="38100" dist="38100" dir="2700000" algn="tl">
                    <a:srgbClr val="000000">
                      <a:alpha val="43137"/>
                    </a:srgbClr>
                  </a:outerShdw>
                </a:effectLst>
              </a:rPr>
              <a:t>sympathetic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nervous</a:t>
            </a:r>
            <a:r>
              <a:rPr lang="pt-BR" sz="1700" dirty="0">
                <a:solidFill>
                  <a:schemeClr val="bg1"/>
                </a:solidFill>
                <a:effectLst>
                  <a:outerShdw blurRad="38100" dist="38100" dir="2700000" algn="tl">
                    <a:srgbClr val="000000">
                      <a:alpha val="43137"/>
                    </a:srgbClr>
                  </a:outerShdw>
                </a:effectLst>
              </a:rPr>
              <a:t> system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the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metabolic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syndrome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Journal</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of</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Hypertension</a:t>
            </a:r>
            <a:r>
              <a:rPr lang="pt-BR" sz="1700" dirty="0">
                <a:solidFill>
                  <a:schemeClr val="bg1"/>
                </a:solidFill>
                <a:effectLst>
                  <a:outerShdw blurRad="38100" dist="38100" dir="2700000" algn="tl">
                    <a:srgbClr val="000000">
                      <a:alpha val="43137"/>
                    </a:srgbClr>
                  </a:outerShdw>
                </a:effectLst>
              </a:rPr>
              <a:t> 2007, 25 (5):</a:t>
            </a:r>
            <a:r>
              <a:rPr lang="pt-BR" sz="1700" dirty="0" smtClean="0">
                <a:solidFill>
                  <a:schemeClr val="bg1"/>
                </a:solidFill>
                <a:effectLst>
                  <a:outerShdw blurRad="38100" dist="38100" dir="2700000" algn="tl">
                    <a:srgbClr val="000000">
                      <a:alpha val="43137"/>
                    </a:srgbClr>
                  </a:outerShdw>
                </a:effectLst>
              </a:rPr>
              <a:t>909-920; Grassi </a:t>
            </a:r>
            <a:r>
              <a:rPr lang="pt-BR" sz="1700" dirty="0">
                <a:solidFill>
                  <a:schemeClr val="bg1"/>
                </a:solidFill>
                <a:effectLst>
                  <a:outerShdw blurRad="38100" dist="38100" dir="2700000" algn="tl">
                    <a:srgbClr val="000000">
                      <a:alpha val="43137"/>
                    </a:srgbClr>
                  </a:outerShdw>
                </a:effectLst>
              </a:rPr>
              <a:t>G, </a:t>
            </a:r>
            <a:r>
              <a:rPr lang="pt-BR" sz="1700" dirty="0" err="1">
                <a:solidFill>
                  <a:schemeClr val="bg1"/>
                </a:solidFill>
                <a:effectLst>
                  <a:outerShdw blurRad="38100" dist="38100" dir="2700000" algn="tl">
                    <a:srgbClr val="000000">
                      <a:alpha val="43137"/>
                    </a:srgbClr>
                  </a:outerShdw>
                </a:effectLst>
              </a:rPr>
              <a:t>Quarti-Trevano</a:t>
            </a:r>
            <a:r>
              <a:rPr lang="pt-BR" sz="1700" dirty="0">
                <a:solidFill>
                  <a:schemeClr val="bg1"/>
                </a:solidFill>
                <a:effectLst>
                  <a:outerShdw blurRad="38100" dist="38100" dir="2700000" algn="tl">
                    <a:srgbClr val="000000">
                      <a:alpha val="43137"/>
                    </a:srgbClr>
                  </a:outerShdw>
                </a:effectLst>
              </a:rPr>
              <a:t> F et al. Cardiovascular </a:t>
            </a:r>
            <a:r>
              <a:rPr lang="pt-BR" sz="1700" dirty="0" err="1">
                <a:solidFill>
                  <a:schemeClr val="bg1"/>
                </a:solidFill>
                <a:effectLst>
                  <a:outerShdw blurRad="38100" dist="38100" dir="2700000" algn="tl">
                    <a:srgbClr val="000000">
                      <a:alpha val="43137"/>
                    </a:srgbClr>
                  </a:outerShdw>
                </a:effectLst>
              </a:rPr>
              <a:t>risk</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and</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adrenergic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overdrive</a:t>
            </a:r>
            <a:r>
              <a:rPr lang="pt-BR" sz="1700" dirty="0">
                <a:solidFill>
                  <a:schemeClr val="bg1"/>
                </a:solidFill>
                <a:effectLst>
                  <a:outerShdw blurRad="38100" dist="38100" dir="2700000" algn="tl">
                    <a:srgbClr val="000000">
                      <a:alpha val="43137"/>
                    </a:srgbClr>
                  </a:outerShdw>
                </a:effectLst>
              </a:rPr>
              <a:t> in </a:t>
            </a:r>
            <a:r>
              <a:rPr lang="pt-BR" sz="1700" dirty="0" err="1">
                <a:solidFill>
                  <a:schemeClr val="bg1"/>
                </a:solidFill>
                <a:effectLst>
                  <a:outerShdw blurRad="38100" dist="38100" dir="2700000" algn="tl">
                    <a:srgbClr val="000000">
                      <a:alpha val="43137"/>
                    </a:srgbClr>
                  </a:outerShdw>
                </a:effectLst>
              </a:rPr>
              <a:t>metabolic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syndrome</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Nutr</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Metab</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Cardiovasc</a:t>
            </a:r>
            <a:r>
              <a:rPr lang="pt-BR" sz="1700" dirty="0">
                <a:solidFill>
                  <a:schemeClr val="bg1"/>
                </a:solidFill>
                <a:effectLst>
                  <a:outerShdw blurRad="38100" dist="38100" dir="2700000" algn="tl">
                    <a:srgbClr val="000000">
                      <a:alpha val="43137"/>
                    </a:srgbClr>
                  </a:outerShdw>
                </a:effectLst>
              </a:rPr>
              <a:t> </a:t>
            </a:r>
            <a:r>
              <a:rPr lang="pt-BR" sz="1700" dirty="0" err="1">
                <a:solidFill>
                  <a:schemeClr val="bg1"/>
                </a:solidFill>
                <a:effectLst>
                  <a:outerShdw blurRad="38100" dist="38100" dir="2700000" algn="tl">
                    <a:srgbClr val="000000">
                      <a:alpha val="43137"/>
                    </a:srgbClr>
                  </a:outerShdw>
                </a:effectLst>
              </a:rPr>
              <a:t>Dis</a:t>
            </a:r>
            <a:r>
              <a:rPr lang="pt-BR" sz="1700" dirty="0">
                <a:solidFill>
                  <a:schemeClr val="bg1"/>
                </a:solidFill>
                <a:effectLst>
                  <a:outerShdw blurRad="38100" dist="38100" dir="2700000" algn="tl">
                    <a:srgbClr val="000000">
                      <a:alpha val="43137"/>
                    </a:srgbClr>
                  </a:outerShdw>
                </a:effectLst>
              </a:rPr>
              <a:t> 2007, 17(6): </a:t>
            </a:r>
            <a:r>
              <a:rPr lang="pt-BR" sz="1700" dirty="0" smtClean="0">
                <a:solidFill>
                  <a:schemeClr val="bg1"/>
                </a:solidFill>
                <a:effectLst>
                  <a:outerShdw blurRad="38100" dist="38100" dir="2700000" algn="tl">
                    <a:srgbClr val="000000">
                      <a:alpha val="43137"/>
                    </a:srgbClr>
                  </a:outerShdw>
                </a:effectLst>
              </a:rPr>
              <a:t>473-81)</a:t>
            </a:r>
            <a:endParaRPr lang="pt-BR" sz="17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 xmlns:p14="http://schemas.microsoft.com/office/powerpoint/2010/main" val="383881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effectLst>
                  <a:outerShdw blurRad="38100" dist="38100" dir="2700000" algn="tl">
                    <a:srgbClr val="000000">
                      <a:alpha val="43137"/>
                    </a:srgbClr>
                  </a:outerShdw>
                </a:effectLst>
              </a:rPr>
              <a:t>Infection through </a:t>
            </a:r>
            <a:r>
              <a:rPr lang="en-US" sz="3200" dirty="0" err="1" smtClean="0">
                <a:effectLst>
                  <a:outerShdw blurRad="38100" dist="38100" dir="2700000" algn="tl">
                    <a:srgbClr val="000000">
                      <a:alpha val="43137"/>
                    </a:srgbClr>
                  </a:outerShdw>
                </a:effectLst>
              </a:rPr>
              <a:t>bacteremia</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endParaRPr lang="pt-BR" sz="3200" dirty="0"/>
          </a:p>
        </p:txBody>
      </p:sp>
      <p:sp>
        <p:nvSpPr>
          <p:cNvPr id="3" name="Espaço Reservado para Conteúdo 2"/>
          <p:cNvSpPr>
            <a:spLocks noGrp="1"/>
          </p:cNvSpPr>
          <p:nvPr>
            <p:ph idx="1"/>
          </p:nvPr>
        </p:nvSpPr>
        <p:spPr>
          <a:xfrm>
            <a:off x="457200" y="1600200"/>
            <a:ext cx="8229600" cy="5257800"/>
          </a:xfrm>
        </p:spPr>
        <p:txBody>
          <a:bodyPr>
            <a:normAutofit fontScale="25000" lnSpcReduction="20000"/>
          </a:bodyPr>
          <a:lstStyle/>
          <a:p>
            <a:pPr algn="ctr"/>
            <a:endParaRPr lang="en-US" b="1" dirty="0" smtClean="0">
              <a:effectLst>
                <a:outerShdw blurRad="38100" dist="38100" dir="2700000" algn="tl">
                  <a:srgbClr val="000000">
                    <a:alpha val="43137"/>
                  </a:srgbClr>
                </a:outerShdw>
              </a:effectLst>
            </a:endParaRPr>
          </a:p>
          <a:p>
            <a:pPr algn="ctr"/>
            <a:endParaRPr lang="en-US" b="1" dirty="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Periodontal </a:t>
            </a:r>
            <a:r>
              <a:rPr lang="en-US" sz="7200" dirty="0">
                <a:effectLst>
                  <a:outerShdw blurRad="38100" dist="38100" dir="2700000" algn="tl">
                    <a:srgbClr val="000000">
                      <a:alpha val="43137"/>
                    </a:srgbClr>
                  </a:outerShdw>
                </a:effectLst>
              </a:rPr>
              <a:t>disease, one the most common chronic bacterial infection, may represent a favorable scenario to verify the connection of infection and atherosclerosis/cardiovascular </a:t>
            </a:r>
            <a:r>
              <a:rPr lang="en-US" sz="7200" dirty="0" smtClean="0">
                <a:effectLst>
                  <a:outerShdw blurRad="38100" dist="38100" dir="2700000" algn="tl">
                    <a:srgbClr val="000000">
                      <a:alpha val="43137"/>
                    </a:srgbClr>
                  </a:outerShdw>
                </a:effectLst>
              </a:rPr>
              <a:t>disease. Several </a:t>
            </a:r>
            <a:r>
              <a:rPr lang="en-US" sz="7200" dirty="0">
                <a:effectLst>
                  <a:outerShdw blurRad="38100" dist="38100" dir="2700000" algn="tl">
                    <a:srgbClr val="000000">
                      <a:alpha val="43137"/>
                    </a:srgbClr>
                  </a:outerShdw>
                </a:effectLst>
              </a:rPr>
              <a:t>studies are suggesting an oral source for atherosclerotic plaque - associated bacteria with demonstration about the presence of viable periodontal pathogens in atherosclerotic </a:t>
            </a:r>
            <a:r>
              <a:rPr lang="en-US" sz="7200" dirty="0" smtClean="0">
                <a:effectLst>
                  <a:outerShdw blurRad="38100" dist="38100" dir="2700000" algn="tl">
                    <a:srgbClr val="000000">
                      <a:alpha val="43137"/>
                    </a:srgbClr>
                  </a:outerShdw>
                </a:effectLst>
              </a:rPr>
              <a:t>plaques. </a:t>
            </a:r>
            <a:r>
              <a:rPr lang="en-US" sz="7200" dirty="0">
                <a:effectLst>
                  <a:outerShdw blurRad="38100" dist="38100" dir="2700000" algn="tl">
                    <a:srgbClr val="000000">
                      <a:alpha val="43137"/>
                    </a:srgbClr>
                  </a:outerShdw>
                </a:effectLst>
              </a:rPr>
              <a:t>In this regard an interesting hypothesis was proposed in 2004 that periodontal infection may lead to brief episodes of bacteremia with inoculation of atherosclerotic plaque by periodontal </a:t>
            </a:r>
            <a:r>
              <a:rPr lang="en-US" sz="7200" dirty="0" smtClean="0">
                <a:effectLst>
                  <a:outerShdw blurRad="38100" dist="38100" dir="2700000" algn="tl">
                    <a:srgbClr val="000000">
                      <a:alpha val="43137"/>
                    </a:srgbClr>
                  </a:outerShdw>
                </a:effectLst>
              </a:rPr>
              <a:t>pathogens</a:t>
            </a:r>
            <a:r>
              <a:rPr lang="en-US" sz="7200" dirty="0">
                <a:effectLst>
                  <a:outerShdw blurRad="38100" dist="38100" dir="2700000" algn="tl">
                    <a:srgbClr val="000000">
                      <a:alpha val="43137"/>
                    </a:srgbClr>
                  </a:outerShdw>
                </a:effectLst>
              </a:rPr>
              <a:t>. However, important information is left aside by most investigators studying the connection between oral infection and </a:t>
            </a:r>
            <a:r>
              <a:rPr lang="en-US" sz="7200" dirty="0" smtClean="0">
                <a:effectLst>
                  <a:outerShdw blurRad="38100" dist="38100" dir="2700000" algn="tl">
                    <a:srgbClr val="000000">
                      <a:alpha val="43137"/>
                    </a:srgbClr>
                  </a:outerShdw>
                </a:effectLst>
              </a:rPr>
              <a:t>atherosclerosis/coronary myocardial </a:t>
            </a:r>
            <a:r>
              <a:rPr lang="en-US" sz="7200" dirty="0">
                <a:effectLst>
                  <a:outerShdw blurRad="38100" dist="38100" dir="2700000" algn="tl">
                    <a:srgbClr val="000000">
                      <a:alpha val="43137"/>
                    </a:srgbClr>
                  </a:outerShdw>
                </a:effectLst>
              </a:rPr>
              <a:t>disease. These investigators don’t take in consideration that the sympathetic nervous system is intensely activated during bacteremia. </a:t>
            </a:r>
            <a:endParaRPr lang="en-US" sz="7200" dirty="0" smtClean="0">
              <a:effectLst>
                <a:outerShdw blurRad="38100" dist="38100" dir="2700000" algn="tl">
                  <a:srgbClr val="000000">
                    <a:alpha val="43137"/>
                  </a:srgbClr>
                </a:outerShdw>
              </a:effectLst>
            </a:endParaRPr>
          </a:p>
          <a:p>
            <a:endParaRPr lang="en-US" sz="1800" dirty="0"/>
          </a:p>
          <a:p>
            <a:endParaRPr lang="pt-BR" sz="1900" dirty="0" smtClean="0"/>
          </a:p>
          <a:p>
            <a:endParaRPr lang="pt-BR" sz="1900" dirty="0"/>
          </a:p>
          <a:p>
            <a:endParaRPr lang="pt-BR" sz="1900" dirty="0" smtClean="0"/>
          </a:p>
          <a:p>
            <a:pPr marL="137160" indent="0">
              <a:buNone/>
            </a:pPr>
            <a:r>
              <a:rPr lang="pt-BR" sz="6400" dirty="0" smtClean="0">
                <a:solidFill>
                  <a:schemeClr val="bg1"/>
                </a:solidFill>
                <a:effectLst>
                  <a:outerShdw blurRad="38100" dist="38100" dir="2700000" algn="tl">
                    <a:srgbClr val="000000">
                      <a:alpha val="43137"/>
                    </a:srgbClr>
                  </a:outerShdw>
                </a:effectLst>
              </a:rPr>
              <a:t>(</a:t>
            </a:r>
            <a:r>
              <a:rPr lang="pt-BR" sz="6400" dirty="0" err="1" smtClean="0">
                <a:solidFill>
                  <a:schemeClr val="bg1"/>
                </a:solidFill>
                <a:effectLst>
                  <a:outerShdw blurRad="38100" dist="38100" dir="2700000" algn="tl">
                    <a:srgbClr val="000000">
                      <a:alpha val="43137"/>
                    </a:srgbClr>
                  </a:outerShdw>
                </a:effectLst>
              </a:rPr>
              <a:t>Gaetti</a:t>
            </a:r>
            <a:r>
              <a:rPr lang="pt-BR" sz="6400" dirty="0" smtClean="0">
                <a:solidFill>
                  <a:schemeClr val="bg1"/>
                </a:solidFill>
                <a:effectLst>
                  <a:outerShdw blurRad="38100" dist="38100" dir="2700000" algn="tl">
                    <a:srgbClr val="000000">
                      <a:alpha val="43137"/>
                    </a:srgbClr>
                  </a:outerShdw>
                </a:effectLst>
              </a:rPr>
              <a:t>-Jardim E et al. </a:t>
            </a:r>
            <a:r>
              <a:rPr lang="pt-BR" sz="6400" dirty="0" err="1">
                <a:solidFill>
                  <a:schemeClr val="bg1"/>
                </a:solidFill>
                <a:effectLst>
                  <a:outerShdw blurRad="38100" dist="38100" dir="2700000" algn="tl">
                    <a:srgbClr val="000000">
                      <a:alpha val="43137"/>
                    </a:srgbClr>
                  </a:outerShdw>
                </a:effectLst>
              </a:rPr>
              <a:t>Quantitative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detection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periodontopathic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bacteria</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atherosclerotic</a:t>
            </a:r>
            <a:r>
              <a:rPr lang="pt-BR" sz="6400" dirty="0">
                <a:solidFill>
                  <a:schemeClr val="bg1"/>
                </a:solidFill>
                <a:effectLst>
                  <a:outerShdw blurRad="38100" dist="38100" dir="2700000" algn="tl">
                    <a:srgbClr val="000000">
                      <a:alpha val="43137"/>
                    </a:srgbClr>
                  </a:outerShdw>
                </a:effectLst>
              </a:rPr>
              <a:t> plaques </a:t>
            </a:r>
            <a:r>
              <a:rPr lang="pt-BR" sz="6400" dirty="0" err="1">
                <a:solidFill>
                  <a:schemeClr val="bg1"/>
                </a:solidFill>
                <a:effectLst>
                  <a:outerShdw blurRad="38100" dist="38100" dir="2700000" algn="tl">
                    <a:srgbClr val="000000">
                      <a:alpha val="43137"/>
                    </a:srgbClr>
                  </a:outerShdw>
                </a:effectLst>
              </a:rPr>
              <a:t>from</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coronary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arteries</a:t>
            </a:r>
            <a:r>
              <a:rPr lang="pt-BR" sz="6400" dirty="0">
                <a:solidFill>
                  <a:schemeClr val="bg1"/>
                </a:solidFill>
                <a:effectLst>
                  <a:outerShdw blurRad="38100" dist="38100" dir="2700000" algn="tl">
                    <a:srgbClr val="000000">
                      <a:alpha val="43137"/>
                    </a:srgbClr>
                  </a:outerShdw>
                </a:effectLst>
              </a:rPr>
              <a:t>. J </a:t>
            </a:r>
            <a:r>
              <a:rPr lang="pt-BR" sz="6400" dirty="0" err="1">
                <a:solidFill>
                  <a:schemeClr val="bg1"/>
                </a:solidFill>
                <a:effectLst>
                  <a:outerShdw blurRad="38100" dist="38100" dir="2700000" algn="tl">
                    <a:srgbClr val="000000">
                      <a:alpha val="43137"/>
                    </a:srgbClr>
                  </a:outerShdw>
                </a:effectLst>
              </a:rPr>
              <a:t>Med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Microbiol</a:t>
            </a:r>
            <a:r>
              <a:rPr lang="pt-BR" sz="6400" dirty="0">
                <a:solidFill>
                  <a:schemeClr val="bg1"/>
                </a:solidFill>
                <a:effectLst>
                  <a:outerShdw blurRad="38100" dist="38100" dir="2700000" algn="tl">
                    <a:srgbClr val="000000">
                      <a:alpha val="43137"/>
                    </a:srgbClr>
                  </a:outerShdw>
                </a:effectLst>
              </a:rPr>
              <a:t> 58:1568–1575, 2009</a:t>
            </a:r>
            <a:r>
              <a:rPr lang="pt-BR" sz="6400" dirty="0" smtClean="0">
                <a:solidFill>
                  <a:schemeClr val="bg1"/>
                </a:solidFill>
                <a:effectLst>
                  <a:outerShdw blurRad="38100" dist="38100" dir="2700000" algn="tl">
                    <a:srgbClr val="000000">
                      <a:alpha val="43137"/>
                    </a:srgbClr>
                  </a:outerShdw>
                </a:effectLst>
              </a:rPr>
              <a:t>; </a:t>
            </a:r>
            <a:r>
              <a:rPr lang="pt-BR" sz="6400" dirty="0" err="1" smtClean="0">
                <a:solidFill>
                  <a:schemeClr val="bg1"/>
                </a:solidFill>
                <a:effectLst>
                  <a:outerShdw blurRad="38100" dist="38100" dir="2700000" algn="tl">
                    <a:srgbClr val="000000">
                      <a:alpha val="43137"/>
                    </a:srgbClr>
                  </a:outerShdw>
                </a:effectLst>
              </a:rPr>
              <a:t>Leinhardt</a:t>
            </a:r>
            <a:r>
              <a:rPr lang="pt-BR" sz="6400" dirty="0" smtClean="0">
                <a:solidFill>
                  <a:schemeClr val="bg1"/>
                </a:solidFill>
                <a:effectLst>
                  <a:outerShdw blurRad="38100" dist="38100" dir="2700000" algn="tl">
                    <a:srgbClr val="000000">
                      <a:alpha val="43137"/>
                    </a:srgbClr>
                  </a:outerShdw>
                </a:effectLst>
              </a:rPr>
              <a:t> DJ et al. </a:t>
            </a:r>
            <a:r>
              <a:rPr lang="pt-BR" sz="6400" dirty="0">
                <a:solidFill>
                  <a:schemeClr val="bg1"/>
                </a:solidFill>
                <a:effectLst>
                  <a:outerShdw blurRad="38100" dist="38100" dir="2700000" algn="tl">
                    <a:srgbClr val="000000">
                      <a:alpha val="43137"/>
                    </a:srgbClr>
                  </a:outerShdw>
                </a:effectLst>
              </a:rPr>
              <a:t>Plasma NE </a:t>
            </a:r>
            <a:r>
              <a:rPr lang="pt-BR" sz="6400" dirty="0" err="1">
                <a:solidFill>
                  <a:schemeClr val="bg1"/>
                </a:solidFill>
                <a:effectLst>
                  <a:outerShdw blurRad="38100" dist="38100" dir="2700000" algn="tl">
                    <a:srgbClr val="000000">
                      <a:alpha val="43137"/>
                    </a:srgbClr>
                  </a:outerShdw>
                </a:effectLst>
              </a:rPr>
              <a:t>concentrations</a:t>
            </a:r>
            <a:r>
              <a:rPr lang="pt-BR" sz="6400" dirty="0">
                <a:solidFill>
                  <a:schemeClr val="bg1"/>
                </a:solidFill>
                <a:effectLst>
                  <a:outerShdw blurRad="38100" dist="38100" dir="2700000" algn="tl">
                    <a:srgbClr val="000000">
                      <a:alpha val="43137"/>
                    </a:srgbClr>
                  </a:outerShdw>
                </a:effectLst>
              </a:rPr>
              <a:t> do </a:t>
            </a:r>
            <a:r>
              <a:rPr lang="pt-BR" sz="6400" dirty="0" err="1">
                <a:solidFill>
                  <a:schemeClr val="bg1"/>
                </a:solidFill>
                <a:effectLst>
                  <a:outerShdw blurRad="38100" dist="38100" dir="2700000" algn="tl">
                    <a:srgbClr val="000000">
                      <a:alpha val="43137"/>
                    </a:srgbClr>
                  </a:outerShdw>
                </a:effectLst>
              </a:rPr>
              <a:t>not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accurately</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reflect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sympathetic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nervous</a:t>
            </a:r>
            <a:r>
              <a:rPr lang="pt-BR" sz="6400" dirty="0">
                <a:solidFill>
                  <a:schemeClr val="bg1"/>
                </a:solidFill>
                <a:effectLst>
                  <a:outerShdw blurRad="38100" dist="38100" dir="2700000" algn="tl">
                    <a:srgbClr val="000000">
                      <a:alpha val="43137"/>
                    </a:srgbClr>
                  </a:outerShdw>
                </a:effectLst>
              </a:rPr>
              <a:t> system </a:t>
            </a:r>
            <a:r>
              <a:rPr lang="pt-BR" sz="6400" dirty="0" err="1">
                <a:solidFill>
                  <a:schemeClr val="bg1"/>
                </a:solidFill>
                <a:effectLst>
                  <a:outerShdw blurRad="38100" dist="38100" dir="2700000" algn="tl">
                    <a:srgbClr val="000000">
                      <a:alpha val="43137"/>
                    </a:srgbClr>
                  </a:outerShdw>
                </a:effectLst>
              </a:rPr>
              <a:t>activity</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human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sepsis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Am</a:t>
            </a:r>
            <a:r>
              <a:rPr lang="pt-BR" sz="6400" dirty="0">
                <a:solidFill>
                  <a:schemeClr val="bg1"/>
                </a:solidFill>
                <a:effectLst>
                  <a:outerShdw blurRad="38100" dist="38100" dir="2700000" algn="tl">
                    <a:srgbClr val="000000">
                      <a:alpha val="43137"/>
                    </a:srgbClr>
                  </a:outerShdw>
                </a:effectLst>
              </a:rPr>
              <a:t> J </a:t>
            </a:r>
            <a:r>
              <a:rPr lang="pt-BR" sz="6400" dirty="0" err="1">
                <a:solidFill>
                  <a:schemeClr val="bg1"/>
                </a:solidFill>
                <a:effectLst>
                  <a:outerShdw blurRad="38100" dist="38100" dir="2700000" algn="tl">
                    <a:srgbClr val="000000">
                      <a:alpha val="43137"/>
                    </a:srgbClr>
                  </a:outerShdw>
                </a:effectLst>
              </a:rPr>
              <a:t>Physiol</a:t>
            </a:r>
            <a:r>
              <a:rPr lang="pt-BR" sz="6400" dirty="0">
                <a:solidFill>
                  <a:schemeClr val="bg1"/>
                </a:solidFill>
                <a:effectLst>
                  <a:outerShdw blurRad="38100" dist="38100" dir="2700000" algn="tl">
                    <a:srgbClr val="000000">
                      <a:alpha val="43137"/>
                    </a:srgbClr>
                  </a:outerShdw>
                </a:effectLst>
              </a:rPr>
              <a:t> 1993; </a:t>
            </a:r>
            <a:r>
              <a:rPr lang="pt-BR" sz="6400" dirty="0" smtClean="0">
                <a:solidFill>
                  <a:schemeClr val="bg1"/>
                </a:solidFill>
                <a:effectLst>
                  <a:outerShdw blurRad="38100" dist="38100" dir="2700000" algn="tl">
                    <a:srgbClr val="000000">
                      <a:alpha val="43137"/>
                    </a:srgbClr>
                  </a:outerShdw>
                </a:effectLst>
              </a:rPr>
              <a:t>265:E2848; </a:t>
            </a:r>
            <a:r>
              <a:rPr lang="pt-BR" sz="6400" dirty="0" err="1" smtClean="0">
                <a:solidFill>
                  <a:schemeClr val="bg1"/>
                </a:solidFill>
                <a:effectLst>
                  <a:outerShdw blurRad="38100" dist="38100" dir="2700000" algn="tl">
                    <a:srgbClr val="000000">
                      <a:alpha val="43137"/>
                    </a:srgbClr>
                  </a:outerShdw>
                </a:effectLst>
              </a:rPr>
              <a:t>Straub</a:t>
            </a:r>
            <a:r>
              <a:rPr lang="pt-BR" sz="6400" dirty="0" smtClean="0">
                <a:solidFill>
                  <a:schemeClr val="bg1"/>
                </a:solidFill>
                <a:effectLst>
                  <a:outerShdw blurRad="38100" dist="38100" dir="2700000" algn="tl">
                    <a:srgbClr val="000000">
                      <a:alpha val="43137"/>
                    </a:srgbClr>
                  </a:outerShdw>
                </a:effectLst>
              </a:rPr>
              <a:t> RH et al. </a:t>
            </a:r>
            <a:r>
              <a:rPr lang="pt-BR" sz="6400" dirty="0" err="1">
                <a:solidFill>
                  <a:schemeClr val="bg1"/>
                </a:solidFill>
                <a:effectLst>
                  <a:outerShdw blurRad="38100" dist="38100" dir="2700000" algn="tl">
                    <a:srgbClr val="000000">
                      <a:alpha val="43137"/>
                    </a:srgbClr>
                  </a:outerShdw>
                </a:effectLst>
              </a:rPr>
              <a:t>Ablation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sympathetic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nervous</a:t>
            </a:r>
            <a:r>
              <a:rPr lang="pt-BR" sz="6400" dirty="0">
                <a:solidFill>
                  <a:schemeClr val="bg1"/>
                </a:solidFill>
                <a:effectLst>
                  <a:outerShdw blurRad="38100" dist="38100" dir="2700000" algn="tl">
                    <a:srgbClr val="000000">
                      <a:alpha val="43137"/>
                    </a:srgbClr>
                  </a:outerShdw>
                </a:effectLst>
              </a:rPr>
              <a:t> system </a:t>
            </a:r>
            <a:r>
              <a:rPr lang="pt-BR" sz="6400" dirty="0" err="1">
                <a:solidFill>
                  <a:schemeClr val="bg1"/>
                </a:solidFill>
                <a:effectLst>
                  <a:outerShdw blurRad="38100" dist="38100" dir="2700000" algn="tl">
                    <a:srgbClr val="000000">
                      <a:alpha val="43137"/>
                    </a:srgbClr>
                  </a:outerShdw>
                </a:effectLst>
              </a:rPr>
              <a:t>decreases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gram-negative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increases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gram-positive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bacterial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dissemination</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key</a:t>
            </a:r>
            <a:r>
              <a:rPr lang="pt-BR" sz="6400" dirty="0">
                <a:solidFill>
                  <a:schemeClr val="bg1"/>
                </a:solidFill>
                <a:effectLst>
                  <a:outerShdw blurRad="38100" dist="38100" dir="2700000" algn="tl">
                    <a:srgbClr val="000000">
                      <a:alpha val="43137"/>
                    </a:srgbClr>
                  </a:outerShdw>
                </a:effectLst>
              </a:rPr>
              <a:t> roles for tumor </a:t>
            </a:r>
            <a:r>
              <a:rPr lang="pt-BR" sz="6400" dirty="0" err="1">
                <a:solidFill>
                  <a:schemeClr val="bg1"/>
                </a:solidFill>
                <a:effectLst>
                  <a:outerShdw blurRad="38100" dist="38100" dir="2700000" algn="tl">
                    <a:srgbClr val="000000">
                      <a:alpha val="43137"/>
                    </a:srgbClr>
                  </a:outerShdw>
                </a:effectLst>
              </a:rPr>
              <a:t>necrosis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factor</a:t>
            </a:r>
            <a:r>
              <a:rPr lang="pt-BR" sz="6400" dirty="0">
                <a:solidFill>
                  <a:schemeClr val="bg1"/>
                </a:solidFill>
                <a:effectLst>
                  <a:outerShdw blurRad="38100" dist="38100" dir="2700000" algn="tl">
                    <a:srgbClr val="000000">
                      <a:alpha val="43137"/>
                    </a:srgbClr>
                  </a:outerShdw>
                </a:effectLst>
              </a:rPr>
              <a:t>/</a:t>
            </a:r>
            <a:r>
              <a:rPr lang="pt-BR" sz="6400" dirty="0" err="1">
                <a:solidFill>
                  <a:schemeClr val="bg1"/>
                </a:solidFill>
                <a:effectLst>
                  <a:outerShdw blurRad="38100" dist="38100" dir="2700000" algn="tl">
                    <a:srgbClr val="000000">
                      <a:alpha val="43137"/>
                    </a:srgbClr>
                  </a:outerShdw>
                </a:effectLst>
              </a:rPr>
              <a:t>phagocytes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interleukin-4/</a:t>
            </a:r>
            <a:r>
              <a:rPr lang="pt-BR" sz="6400" dirty="0" err="1">
                <a:solidFill>
                  <a:schemeClr val="bg1"/>
                </a:solidFill>
                <a:effectLst>
                  <a:outerShdw blurRad="38100" dist="38100" dir="2700000" algn="tl">
                    <a:srgbClr val="000000">
                      <a:alpha val="43137"/>
                    </a:srgbClr>
                  </a:outerShdw>
                </a:effectLst>
              </a:rPr>
              <a:t>lymphocytes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Infect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Dis</a:t>
            </a:r>
            <a:r>
              <a:rPr lang="pt-BR" sz="6400" dirty="0">
                <a:solidFill>
                  <a:schemeClr val="bg1"/>
                </a:solidFill>
                <a:effectLst>
                  <a:outerShdw blurRad="38100" dist="38100" dir="2700000" algn="tl">
                    <a:srgbClr val="000000">
                      <a:alpha val="43137"/>
                    </a:srgbClr>
                  </a:outerShdw>
                </a:effectLst>
              </a:rPr>
              <a:t>. 2005 </a:t>
            </a:r>
            <a:r>
              <a:rPr lang="pt-BR" sz="6400" dirty="0" err="1">
                <a:solidFill>
                  <a:schemeClr val="bg1"/>
                </a:solidFill>
                <a:effectLst>
                  <a:outerShdw blurRad="38100" dist="38100" dir="2700000" algn="tl">
                    <a:srgbClr val="000000">
                      <a:alpha val="43137"/>
                    </a:srgbClr>
                  </a:outerShdw>
                </a:effectLst>
              </a:rPr>
              <a:t>Aug</a:t>
            </a:r>
            <a:r>
              <a:rPr lang="pt-BR" sz="6400" dirty="0">
                <a:solidFill>
                  <a:schemeClr val="bg1"/>
                </a:solidFill>
                <a:effectLst>
                  <a:outerShdw blurRad="38100" dist="38100" dir="2700000" algn="tl">
                    <a:srgbClr val="000000">
                      <a:alpha val="43137"/>
                    </a:srgbClr>
                  </a:outerShdw>
                </a:effectLst>
              </a:rPr>
              <a:t> 15;192(4):</a:t>
            </a:r>
            <a:r>
              <a:rPr lang="pt-BR" sz="6400" dirty="0" smtClean="0">
                <a:solidFill>
                  <a:schemeClr val="bg1"/>
                </a:solidFill>
                <a:effectLst>
                  <a:outerShdw blurRad="38100" dist="38100" dir="2700000" algn="tl">
                    <a:srgbClr val="000000">
                      <a:alpha val="43137"/>
                    </a:srgbClr>
                  </a:outerShdw>
                </a:effectLst>
              </a:rPr>
              <a:t>560-72) </a:t>
            </a:r>
            <a:endParaRPr lang="pt-BR" sz="64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7050602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smtClean="0"/>
              <a:t>Salt</a:t>
            </a:r>
            <a:endParaRPr lang="pt-BR" sz="3200" dirty="0"/>
          </a:p>
        </p:txBody>
      </p:sp>
      <p:sp>
        <p:nvSpPr>
          <p:cNvPr id="3" name="Espaço Reservado para Conteúdo 2"/>
          <p:cNvSpPr>
            <a:spLocks noGrp="1"/>
          </p:cNvSpPr>
          <p:nvPr>
            <p:ph idx="1"/>
          </p:nvPr>
        </p:nvSpPr>
        <p:spPr>
          <a:xfrm>
            <a:off x="457200" y="1600200"/>
            <a:ext cx="8229600" cy="5141168"/>
          </a:xfrm>
        </p:spPr>
        <p:txBody>
          <a:bodyPr>
            <a:normAutofit/>
          </a:bodyPr>
          <a:lstStyle/>
          <a:p>
            <a:endParaRPr lang="pt-BR" sz="1800" dirty="0" smtClean="0">
              <a:effectLst>
                <a:outerShdw blurRad="38100" dist="38100" dir="2700000" algn="tl">
                  <a:srgbClr val="000000">
                    <a:alpha val="43137"/>
                  </a:srgbClr>
                </a:outerShdw>
              </a:effectLst>
            </a:endParaRPr>
          </a:p>
          <a:p>
            <a:r>
              <a:rPr lang="pt-BR" sz="1800" dirty="0" err="1" smtClean="0">
                <a:effectLst>
                  <a:outerShdw blurRad="38100" dist="38100" dir="2700000" algn="tl">
                    <a:srgbClr val="000000">
                      <a:alpha val="43137"/>
                    </a:srgbClr>
                  </a:outerShdw>
                </a:effectLst>
              </a:rPr>
              <a:t>There</a:t>
            </a:r>
            <a:r>
              <a:rPr lang="pt-BR" sz="1800" dirty="0" smtClean="0">
                <a:effectLst>
                  <a:outerShdw blurRad="38100" dist="38100" dir="2700000" algn="tl">
                    <a:srgbClr val="000000">
                      <a:alpha val="43137"/>
                    </a:srgbClr>
                  </a:outerShdw>
                </a:effectLst>
              </a:rPr>
              <a:t> is </a:t>
            </a:r>
            <a:r>
              <a:rPr lang="pt-BR" sz="1800" dirty="0" err="1" smtClean="0">
                <a:effectLst>
                  <a:outerShdw blurRad="38100" dist="38100" dir="2700000" algn="tl">
                    <a:srgbClr val="000000">
                      <a:alpha val="43137"/>
                    </a:srgbClr>
                  </a:outerShdw>
                </a:effectLst>
              </a:rPr>
              <a:t>an</a:t>
            </a:r>
            <a:r>
              <a:rPr lang="pt-BR" sz="1800" dirty="0" smtClean="0">
                <a:effectLst>
                  <a:outerShdw blurRad="38100" dist="38100" dir="2700000" algn="tl">
                    <a:srgbClr val="000000">
                      <a:alpha val="43137"/>
                    </a:srgbClr>
                  </a:outerShdw>
                </a:effectLst>
              </a:rPr>
              <a:t> intense </a:t>
            </a:r>
            <a:r>
              <a:rPr lang="pt-BR" sz="1800" dirty="0" err="1" smtClean="0">
                <a:effectLst>
                  <a:outerShdw blurRad="38100" dist="38100" dir="2700000" algn="tl">
                    <a:srgbClr val="000000">
                      <a:alpha val="43137"/>
                    </a:srgbClr>
                  </a:outerShdw>
                </a:effectLst>
              </a:rPr>
              <a:t>discussion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benefits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potential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harm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reducing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salt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intake</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general </a:t>
            </a:r>
            <a:r>
              <a:rPr lang="pt-BR" sz="1800" dirty="0" err="1" smtClean="0">
                <a:effectLst>
                  <a:outerShdw blurRad="38100" dist="38100" dir="2700000" algn="tl">
                    <a:srgbClr val="000000">
                      <a:alpha val="43137"/>
                    </a:srgbClr>
                  </a:outerShdw>
                </a:effectLst>
              </a:rPr>
              <a:t>population</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our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view</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both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restriction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high </a:t>
            </a:r>
            <a:r>
              <a:rPr lang="pt-BR" sz="1800" dirty="0" err="1" smtClean="0">
                <a:effectLst>
                  <a:outerShdw blurRad="38100" dist="38100" dir="2700000" algn="tl">
                    <a:srgbClr val="000000">
                      <a:alpha val="43137"/>
                    </a:srgbClr>
                  </a:outerShdw>
                </a:effectLst>
              </a:rPr>
              <a:t>salt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intake</a:t>
            </a:r>
            <a:r>
              <a:rPr lang="pt-BR" sz="1800" dirty="0" smtClean="0">
                <a:effectLst>
                  <a:outerShdw blurRad="38100" dist="38100" dir="2700000" algn="tl">
                    <a:srgbClr val="000000">
                      <a:alpha val="43137"/>
                    </a:srgbClr>
                  </a:outerShdw>
                </a:effectLst>
              </a:rPr>
              <a:t> may </a:t>
            </a:r>
            <a:r>
              <a:rPr lang="pt-BR" sz="1800" dirty="0" err="1" smtClean="0">
                <a:effectLst>
                  <a:outerShdw blurRad="38100" dist="38100" dir="2700000" algn="tl">
                    <a:srgbClr val="000000">
                      <a:alpha val="43137"/>
                    </a:srgbClr>
                  </a:outerShdw>
                </a:effectLst>
              </a:rPr>
              <a:t>result</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artery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The </a:t>
            </a:r>
            <a:r>
              <a:rPr lang="pt-BR" sz="1800" dirty="0" err="1" smtClean="0">
                <a:effectLst>
                  <a:outerShdw blurRad="38100" dist="38100" dir="2700000" algn="tl">
                    <a:srgbClr val="000000">
                      <a:alpha val="43137"/>
                    </a:srgbClr>
                  </a:outerShdw>
                </a:effectLst>
              </a:rPr>
              <a:t>reason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both</a:t>
            </a:r>
            <a:r>
              <a:rPr lang="pt-BR" sz="1800" dirty="0" smtClean="0">
                <a:effectLst>
                  <a:outerShdw blurRad="38100" dist="38100" dir="2700000" algn="tl">
                    <a:srgbClr val="000000">
                      <a:alpha val="43137"/>
                    </a:srgbClr>
                  </a:outerShdw>
                </a:effectLst>
              </a:rPr>
              <a:t> cases </a:t>
            </a:r>
            <a:r>
              <a:rPr lang="pt-BR" sz="1800" dirty="0" err="1" smtClean="0">
                <a:effectLst>
                  <a:outerShdw blurRad="38100" dist="38100" dir="2700000" algn="tl">
                    <a:srgbClr val="000000">
                      <a:alpha val="43137"/>
                    </a:srgbClr>
                  </a:outerShdw>
                </a:effectLst>
              </a:rPr>
              <a:t>exists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increased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sympathetic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nerve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activity</a:t>
            </a:r>
            <a:r>
              <a:rPr lang="pt-BR" sz="1800" dirty="0" smtClean="0">
                <a:effectLst>
                  <a:outerShdw blurRad="38100" dist="38100" dir="2700000" algn="tl">
                    <a:srgbClr val="000000">
                      <a:alpha val="43137"/>
                    </a:srgbClr>
                  </a:outerShdw>
                </a:effectLst>
              </a:rPr>
              <a:t>. </a:t>
            </a:r>
          </a:p>
          <a:p>
            <a:endParaRPr lang="pt-BR" sz="2000" b="1" dirty="0"/>
          </a:p>
          <a:p>
            <a:endParaRPr lang="pt-BR" sz="2000" b="1" dirty="0" smtClean="0"/>
          </a:p>
          <a:p>
            <a:r>
              <a:rPr lang="en-US" sz="1600" dirty="0" smtClean="0">
                <a:solidFill>
                  <a:schemeClr val="bg1"/>
                </a:solidFill>
                <a:effectLst>
                  <a:outerShdw blurRad="38100" dist="38100" dir="2700000" algn="tl">
                    <a:srgbClr val="000000">
                      <a:alpha val="43137"/>
                    </a:srgbClr>
                  </a:outerShdw>
                </a:effectLst>
              </a:rPr>
              <a:t>(*Book “Acidity theory of atherosclerosis – New Evidences”, by Carlos </a:t>
            </a:r>
            <a:r>
              <a:rPr lang="en-US" sz="1600" dirty="0" err="1" smtClean="0">
                <a:solidFill>
                  <a:schemeClr val="bg1"/>
                </a:solidFill>
                <a:effectLst>
                  <a:outerShdw blurRad="38100" dist="38100" dir="2700000" algn="tl">
                    <a:srgbClr val="000000">
                      <a:alpha val="43137"/>
                    </a:srgbClr>
                  </a:outerShdw>
                </a:effectLst>
              </a:rPr>
              <a:t>Monteiro</a:t>
            </a:r>
            <a:r>
              <a:rPr lang="en-US" sz="1600" dirty="0" smtClean="0">
                <a:solidFill>
                  <a:schemeClr val="bg1"/>
                </a:solidFill>
                <a:effectLst>
                  <a:outerShdw blurRad="38100" dist="38100" dir="2700000" algn="tl">
                    <a:srgbClr val="000000">
                      <a:alpha val="43137"/>
                    </a:srgbClr>
                  </a:outerShdw>
                </a:effectLst>
              </a:rPr>
              <a:t>. Chapter: ‘Both </a:t>
            </a:r>
            <a:r>
              <a:rPr lang="en-US" sz="1600" dirty="0">
                <a:solidFill>
                  <a:schemeClr val="bg1"/>
                </a:solidFill>
                <a:effectLst>
                  <a:outerShdw blurRad="38100" dist="38100" dir="2700000" algn="tl">
                    <a:srgbClr val="000000">
                      <a:alpha val="43137"/>
                    </a:srgbClr>
                  </a:outerShdw>
                </a:effectLst>
              </a:rPr>
              <a:t>restriction and high salt intake may result in cardiovascular </a:t>
            </a:r>
            <a:r>
              <a:rPr lang="en-US" sz="1600" dirty="0" smtClean="0">
                <a:solidFill>
                  <a:schemeClr val="bg1"/>
                </a:solidFill>
                <a:effectLst>
                  <a:outerShdw blurRad="38100" dist="38100" dir="2700000" algn="tl">
                    <a:srgbClr val="000000">
                      <a:alpha val="43137"/>
                    </a:srgbClr>
                  </a:outerShdw>
                </a:effectLst>
              </a:rPr>
              <a:t>disease’, 2012, Amazon.com; </a:t>
            </a:r>
            <a:r>
              <a:rPr lang="en-US" sz="1600" dirty="0" err="1" smtClean="0">
                <a:solidFill>
                  <a:schemeClr val="bg1"/>
                </a:solidFill>
                <a:effectLst>
                  <a:outerShdw blurRad="38100" dist="38100" dir="2700000" algn="tl">
                    <a:srgbClr val="000000">
                      <a:alpha val="43137"/>
                    </a:srgbClr>
                  </a:outerShdw>
                </a:effectLst>
              </a:rPr>
              <a:t>Stolarz-Skrypek</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K, et al. Fatal and nonfatal outcomes, incidence of </a:t>
            </a:r>
            <a:r>
              <a:rPr lang="en-US" sz="1600" dirty="0" smtClean="0">
                <a:solidFill>
                  <a:schemeClr val="bg1"/>
                </a:solidFill>
                <a:effectLst>
                  <a:outerShdw blurRad="38100" dist="38100" dir="2700000" algn="tl">
                    <a:srgbClr val="000000">
                      <a:alpha val="43137"/>
                    </a:srgbClr>
                  </a:outerShdw>
                </a:effectLst>
              </a:rPr>
              <a:t>hypertension</a:t>
            </a:r>
            <a:r>
              <a:rPr lang="en-US" sz="1600" dirty="0">
                <a:solidFill>
                  <a:schemeClr val="bg1"/>
                </a:solidFill>
                <a:effectLst>
                  <a:outerShdw blurRad="38100" dist="38100" dir="2700000" algn="tl">
                    <a:srgbClr val="000000">
                      <a:alpha val="43137"/>
                    </a:srgbClr>
                  </a:outerShdw>
                </a:effectLst>
              </a:rPr>
              <a:t>, and blood pressure changes in relation to urinary sodium excretion. JAMA 2011; </a:t>
            </a:r>
            <a:r>
              <a:rPr lang="en-US" sz="1600" dirty="0" smtClean="0">
                <a:solidFill>
                  <a:schemeClr val="bg1"/>
                </a:solidFill>
                <a:effectLst>
                  <a:outerShdw blurRad="38100" dist="38100" dir="2700000" algn="tl">
                    <a:srgbClr val="000000">
                      <a:alpha val="43137"/>
                    </a:srgbClr>
                  </a:outerShdw>
                </a:effectLst>
              </a:rPr>
              <a:t>305:1777-1785; Guido </a:t>
            </a:r>
            <a:r>
              <a:rPr lang="en-US" sz="1600" dirty="0" err="1">
                <a:solidFill>
                  <a:schemeClr val="bg1"/>
                </a:solidFill>
                <a:effectLst>
                  <a:outerShdw blurRad="38100" dist="38100" dir="2700000" algn="tl">
                    <a:srgbClr val="000000">
                      <a:alpha val="43137"/>
                    </a:srgbClr>
                  </a:outerShdw>
                </a:effectLst>
              </a:rPr>
              <a:t>Grassi</a:t>
            </a:r>
            <a:r>
              <a:rPr lang="en-US" sz="1600" dirty="0">
                <a:solidFill>
                  <a:schemeClr val="bg1"/>
                </a:solidFill>
                <a:effectLst>
                  <a:outerShdw blurRad="38100" dist="38100" dir="2700000" algn="tl">
                    <a:srgbClr val="000000">
                      <a:alpha val="43137"/>
                    </a:srgbClr>
                  </a:outerShdw>
                </a:effectLst>
              </a:rPr>
              <a:t>, et al. Short- and Long-Term </a:t>
            </a:r>
            <a:r>
              <a:rPr lang="en-US" sz="1600" dirty="0" err="1">
                <a:solidFill>
                  <a:schemeClr val="bg1"/>
                </a:solidFill>
                <a:effectLst>
                  <a:outerShdw blurRad="38100" dist="38100" dir="2700000" algn="tl">
                    <a:srgbClr val="000000">
                      <a:alpha val="43137"/>
                    </a:srgbClr>
                  </a:outerShdw>
                </a:effectLst>
              </a:rPr>
              <a:t>Neuroadrenergic</a:t>
            </a:r>
            <a:r>
              <a:rPr lang="en-US" sz="1600" dirty="0">
                <a:solidFill>
                  <a:schemeClr val="bg1"/>
                </a:solidFill>
                <a:effectLst>
                  <a:outerShdw blurRad="38100" dist="38100" dir="2700000" algn="tl">
                    <a:srgbClr val="000000">
                      <a:alpha val="43137"/>
                    </a:srgbClr>
                  </a:outerShdw>
                </a:effectLst>
              </a:rPr>
              <a:t> Effects of Moderate Dietary Sodium restriction in Essential Hypertension. Circulation. 2002;106: 1957-1961; </a:t>
            </a:r>
            <a:r>
              <a:rPr lang="en-US" sz="1600" dirty="0" smtClean="0">
                <a:solidFill>
                  <a:schemeClr val="bg1"/>
                </a:solidFill>
                <a:effectLst>
                  <a:outerShdw blurRad="38100" dist="38100" dir="2700000" algn="tl">
                    <a:srgbClr val="000000">
                      <a:alpha val="43137"/>
                    </a:srgbClr>
                  </a:outerShdw>
                </a:effectLst>
              </a:rPr>
              <a:t>'Volume-expanded</a:t>
            </a:r>
            <a:r>
              <a:rPr lang="en-US" sz="1600" dirty="0">
                <a:solidFill>
                  <a:schemeClr val="bg1"/>
                </a:solidFill>
                <a:effectLst>
                  <a:outerShdw blurRad="38100" dist="38100" dir="2700000" algn="tl">
                    <a:srgbClr val="000000">
                      <a:alpha val="43137"/>
                    </a:srgbClr>
                  </a:outerShdw>
                </a:effectLst>
              </a:rPr>
              <a:t>' hypertension: the effect of fluid overload and the role of the sympathetic nervous system in salt-dependent hypertension, Journal of Hypertension, V30; N1: January </a:t>
            </a:r>
            <a:r>
              <a:rPr lang="en-US" sz="1600" dirty="0" smtClean="0">
                <a:solidFill>
                  <a:schemeClr val="bg1"/>
                </a:solidFill>
                <a:effectLst>
                  <a:outerShdw blurRad="38100" dist="38100" dir="2700000" algn="tl">
                    <a:srgbClr val="000000">
                      <a:alpha val="43137"/>
                    </a:srgbClr>
                  </a:outerShdw>
                </a:effectLst>
              </a:rPr>
              <a:t>2012) </a:t>
            </a:r>
            <a:endParaRPr lang="pt-BR" sz="1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0445948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err="1" smtClean="0"/>
              <a:t>Insomnia</a:t>
            </a:r>
            <a:endParaRPr lang="pt-BR" sz="2800" dirty="0"/>
          </a:p>
        </p:txBody>
      </p:sp>
      <p:sp>
        <p:nvSpPr>
          <p:cNvPr id="3" name="Espaço Reservado para Conteúdo 2"/>
          <p:cNvSpPr>
            <a:spLocks noGrp="1"/>
          </p:cNvSpPr>
          <p:nvPr>
            <p:ph idx="1"/>
          </p:nvPr>
        </p:nvSpPr>
        <p:spPr/>
        <p:txBody>
          <a:bodyPr>
            <a:normAutofit/>
          </a:bodyPr>
          <a:lstStyle/>
          <a:p>
            <a:endParaRPr lang="en-US" sz="1800" dirty="0" smtClean="0"/>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Insomnia is characterized by a constant sympathetic hyper-activation.</a:t>
            </a:r>
          </a:p>
          <a:p>
            <a:r>
              <a:rPr lang="en-US" sz="1800" dirty="0" smtClean="0">
                <a:effectLst>
                  <a:outerShdw blurRad="38100" dist="38100" dir="2700000" algn="tl">
                    <a:srgbClr val="000000">
                      <a:alpha val="43137"/>
                    </a:srgbClr>
                  </a:outerShdw>
                </a:effectLst>
              </a:rPr>
              <a:t>In 1999 was hypothesized that insomnia may be related to continual stressors, reduced slow-wave sleep, and autonomic dysfunction, which increase the risk of heart problems.</a:t>
            </a:r>
            <a:endParaRPr lang="pt-BR" sz="1800" dirty="0" smtClean="0">
              <a:effectLst>
                <a:outerShdw blurRad="38100" dist="38100" dir="2700000" algn="tl">
                  <a:srgbClr val="000000">
                    <a:alpha val="43137"/>
                  </a:srgbClr>
                </a:outerShdw>
              </a:effectLst>
            </a:endParaRPr>
          </a:p>
          <a:p>
            <a:endParaRPr lang="en-US" sz="1800" dirty="0" smtClean="0"/>
          </a:p>
          <a:p>
            <a:endParaRPr lang="pt-BR" sz="1600" dirty="0" smtClean="0">
              <a:solidFill>
                <a:schemeClr val="bg1"/>
              </a:solidFill>
            </a:endParaRPr>
          </a:p>
          <a:p>
            <a:r>
              <a:rPr lang="pt-BR" sz="1600" dirty="0" smtClean="0">
                <a:solidFill>
                  <a:schemeClr val="bg1"/>
                </a:solidFill>
                <a:effectLst>
                  <a:outerShdw blurRad="38100" dist="38100" dir="2700000" algn="tl">
                    <a:srgbClr val="000000">
                      <a:alpha val="43137"/>
                    </a:srgbClr>
                  </a:outerShdw>
                </a:effectLst>
              </a:rPr>
              <a:t>(de </a:t>
            </a:r>
            <a:r>
              <a:rPr lang="pt-BR" sz="1600" dirty="0" err="1" smtClean="0">
                <a:solidFill>
                  <a:schemeClr val="bg1"/>
                </a:solidFill>
                <a:effectLst>
                  <a:outerShdw blurRad="38100" dist="38100" dir="2700000" algn="tl">
                    <a:srgbClr val="000000">
                      <a:alpha val="43137"/>
                    </a:srgbClr>
                  </a:outerShdw>
                </a:effectLst>
              </a:rPr>
              <a:t>Zambotti</a:t>
            </a:r>
            <a:r>
              <a:rPr lang="pt-BR" sz="1600" dirty="0" smtClean="0">
                <a:solidFill>
                  <a:schemeClr val="bg1"/>
                </a:solidFill>
                <a:effectLst>
                  <a:outerShdw blurRad="38100" dist="38100" dir="2700000" algn="tl">
                    <a:srgbClr val="000000">
                      <a:alpha val="43137"/>
                    </a:srgbClr>
                  </a:outerShdw>
                </a:effectLst>
              </a:rPr>
              <a:t> M, </a:t>
            </a:r>
            <a:r>
              <a:rPr lang="pt-BR" sz="1600" dirty="0" err="1" smtClean="0">
                <a:solidFill>
                  <a:schemeClr val="bg1"/>
                </a:solidFill>
                <a:effectLst>
                  <a:outerShdw blurRad="38100" dist="38100" dir="2700000" algn="tl">
                    <a:srgbClr val="000000">
                      <a:alpha val="43137"/>
                    </a:srgbClr>
                  </a:outerShdw>
                </a:effectLst>
              </a:rPr>
              <a:t>Covassin</a:t>
            </a:r>
            <a:r>
              <a:rPr lang="pt-BR" sz="1600" dirty="0" smtClean="0">
                <a:solidFill>
                  <a:schemeClr val="bg1"/>
                </a:solidFill>
                <a:effectLst>
                  <a:outerShdw blurRad="38100" dist="38100" dir="2700000" algn="tl">
                    <a:srgbClr val="000000">
                      <a:alpha val="43137"/>
                    </a:srgbClr>
                  </a:outerShdw>
                </a:effectLst>
              </a:rPr>
              <a:t> N, </a:t>
            </a:r>
            <a:r>
              <a:rPr lang="pt-BR" sz="1600" dirty="0" err="1" smtClean="0">
                <a:solidFill>
                  <a:schemeClr val="bg1"/>
                </a:solidFill>
                <a:effectLst>
                  <a:outerShdw blurRad="38100" dist="38100" dir="2700000" algn="tl">
                    <a:srgbClr val="000000">
                      <a:alpha val="43137"/>
                    </a:srgbClr>
                  </a:outerShdw>
                </a:effectLst>
              </a:rPr>
              <a:t>Sarlo</a:t>
            </a:r>
            <a:r>
              <a:rPr lang="pt-BR" sz="1600" dirty="0" smtClean="0">
                <a:solidFill>
                  <a:schemeClr val="bg1"/>
                </a:solidFill>
                <a:effectLst>
                  <a:outerShdw blurRad="38100" dist="38100" dir="2700000" algn="tl">
                    <a:srgbClr val="000000">
                      <a:alpha val="43137"/>
                    </a:srgbClr>
                  </a:outerShdw>
                </a:effectLst>
              </a:rPr>
              <a:t> M, De </a:t>
            </a:r>
            <a:r>
              <a:rPr lang="pt-BR" sz="1600" dirty="0" err="1" smtClean="0">
                <a:solidFill>
                  <a:schemeClr val="bg1"/>
                </a:solidFill>
                <a:effectLst>
                  <a:outerShdw blurRad="38100" dist="38100" dir="2700000" algn="tl">
                    <a:srgbClr val="000000">
                      <a:alpha val="43137"/>
                    </a:srgbClr>
                  </a:outerShdw>
                </a:effectLst>
              </a:rPr>
              <a:t>Min</a:t>
            </a:r>
            <a:r>
              <a:rPr lang="pt-BR" sz="1600" dirty="0" smtClean="0">
                <a:solidFill>
                  <a:schemeClr val="bg1"/>
                </a:solidFill>
                <a:effectLst>
                  <a:outerShdw blurRad="38100" dist="38100" dir="2700000" algn="tl">
                    <a:srgbClr val="000000">
                      <a:alpha val="43137"/>
                    </a:srgbClr>
                  </a:outerShdw>
                </a:effectLst>
              </a:rPr>
              <a:t> Tona G, </a:t>
            </a:r>
            <a:r>
              <a:rPr lang="pt-BR" sz="1600" dirty="0" err="1" smtClean="0">
                <a:solidFill>
                  <a:schemeClr val="bg1"/>
                </a:solidFill>
                <a:effectLst>
                  <a:outerShdw blurRad="38100" dist="38100" dir="2700000" algn="tl">
                    <a:srgbClr val="000000">
                      <a:alpha val="43137"/>
                    </a:srgbClr>
                  </a:outerShdw>
                </a:effectLst>
              </a:rPr>
              <a:t>Trinder</a:t>
            </a:r>
            <a:r>
              <a:rPr lang="pt-BR" sz="1600" dirty="0" smtClean="0">
                <a:solidFill>
                  <a:schemeClr val="bg1"/>
                </a:solidFill>
                <a:effectLst>
                  <a:outerShdw blurRad="38100" dist="38100" dir="2700000" algn="tl">
                    <a:srgbClr val="000000">
                      <a:alpha val="43137"/>
                    </a:srgbClr>
                  </a:outerShdw>
                </a:effectLst>
              </a:rPr>
              <a:t> J, </a:t>
            </a:r>
            <a:r>
              <a:rPr lang="pt-BR" sz="1600" dirty="0" err="1" smtClean="0">
                <a:solidFill>
                  <a:schemeClr val="bg1"/>
                </a:solidFill>
                <a:effectLst>
                  <a:outerShdw blurRad="38100" dist="38100" dir="2700000" algn="tl">
                    <a:srgbClr val="000000">
                      <a:alpha val="43137"/>
                    </a:srgbClr>
                  </a:outerShdw>
                </a:effectLst>
              </a:rPr>
              <a:t>Stegagno</a:t>
            </a:r>
            <a:r>
              <a:rPr lang="pt-BR" sz="1600" dirty="0" smtClean="0">
                <a:solidFill>
                  <a:schemeClr val="bg1"/>
                </a:solidFill>
                <a:effectLst>
                  <a:outerShdw blurRad="38100" dist="38100" dir="2700000" algn="tl">
                    <a:srgbClr val="000000">
                      <a:alpha val="43137"/>
                    </a:srgbClr>
                  </a:outerShdw>
                </a:effectLst>
              </a:rPr>
              <a:t> L. </a:t>
            </a:r>
            <a:r>
              <a:rPr lang="en-US" sz="1600" dirty="0" smtClean="0">
                <a:solidFill>
                  <a:schemeClr val="bg1"/>
                </a:solidFill>
                <a:effectLst>
                  <a:outerShdw blurRad="38100" dist="38100" dir="2700000" algn="tl">
                    <a:srgbClr val="000000">
                      <a:alpha val="43137"/>
                    </a:srgbClr>
                  </a:outerShdw>
                </a:effectLst>
              </a:rPr>
              <a:t>Nighttime cardiac sympathetic hyper-activation in young primary insomniacs. </a:t>
            </a:r>
            <a:r>
              <a:rPr lang="en-US" sz="1600" dirty="0" err="1" smtClean="0">
                <a:solidFill>
                  <a:schemeClr val="bg1"/>
                </a:solidFill>
                <a:effectLst>
                  <a:outerShdw blurRad="38100" dist="38100" dir="2700000" algn="tl">
                    <a:srgbClr val="000000">
                      <a:alpha val="43137"/>
                    </a:srgbClr>
                  </a:outerShdw>
                </a:effectLst>
              </a:rPr>
              <a:t>Clin</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Auton</a:t>
            </a:r>
            <a:r>
              <a:rPr lang="en-US" sz="1600" dirty="0" smtClean="0">
                <a:solidFill>
                  <a:schemeClr val="bg1"/>
                </a:solidFill>
                <a:effectLst>
                  <a:outerShdw blurRad="38100" dist="38100" dir="2700000" algn="tl">
                    <a:srgbClr val="000000">
                      <a:alpha val="43137"/>
                    </a:srgbClr>
                  </a:outerShdw>
                </a:effectLst>
              </a:rPr>
              <a:t> Res</a:t>
            </a:r>
            <a:r>
              <a:rPr lang="en-US" sz="1600" u="sng" dirty="0" smtClean="0">
                <a:solidFill>
                  <a:schemeClr val="bg1"/>
                </a:solidFill>
                <a:effectLst>
                  <a:outerShdw blurRad="38100" dist="38100" dir="2700000" algn="tl">
                    <a:srgbClr val="000000">
                      <a:alpha val="43137"/>
                    </a:srgbClr>
                  </a:outerShdw>
                </a:effectLst>
              </a:rPr>
              <a:t>.</a:t>
            </a:r>
            <a:r>
              <a:rPr lang="en-US" sz="1600" dirty="0" smtClean="0">
                <a:solidFill>
                  <a:schemeClr val="bg1"/>
                </a:solidFill>
                <a:effectLst>
                  <a:outerShdw blurRad="38100" dist="38100" dir="2700000" algn="tl">
                    <a:srgbClr val="000000">
                      <a:alpha val="43137"/>
                    </a:srgbClr>
                  </a:outerShdw>
                </a:effectLst>
              </a:rPr>
              <a:t> 2013 Feb;23(1):49-56;  Schwartz S, McDowell Anderson W, Cole SR, </a:t>
            </a:r>
            <a:r>
              <a:rPr lang="en-US" sz="1600" dirty="0" err="1" smtClean="0">
                <a:solidFill>
                  <a:schemeClr val="bg1"/>
                </a:solidFill>
                <a:effectLst>
                  <a:outerShdw blurRad="38100" dist="38100" dir="2700000" algn="tl">
                    <a:srgbClr val="000000">
                      <a:alpha val="43137"/>
                    </a:srgbClr>
                  </a:outerShdw>
                </a:effectLst>
              </a:rPr>
              <a:t>Cornoni</a:t>
            </a:r>
            <a:r>
              <a:rPr lang="en-US" sz="1600" dirty="0" smtClean="0">
                <a:solidFill>
                  <a:schemeClr val="bg1"/>
                </a:solidFill>
                <a:effectLst>
                  <a:outerShdw blurRad="38100" dist="38100" dir="2700000" algn="tl">
                    <a:srgbClr val="000000">
                      <a:alpha val="43137"/>
                    </a:srgbClr>
                  </a:outerShdw>
                </a:effectLst>
              </a:rPr>
              <a:t>-Huntley J, Hays JC, Blazer D. Insomnia and heart disease: a review of epidemiologic studies. J </a:t>
            </a:r>
            <a:r>
              <a:rPr lang="en-US" sz="1600" dirty="0" err="1" smtClean="0">
                <a:solidFill>
                  <a:schemeClr val="bg1"/>
                </a:solidFill>
                <a:effectLst>
                  <a:outerShdw blurRad="38100" dist="38100" dir="2700000" algn="tl">
                    <a:srgbClr val="000000">
                      <a:alpha val="43137"/>
                    </a:srgbClr>
                  </a:outerShdw>
                </a:effectLst>
              </a:rPr>
              <a:t>Psychosom</a:t>
            </a:r>
            <a:r>
              <a:rPr lang="en-US" sz="1600" dirty="0" smtClean="0">
                <a:solidFill>
                  <a:schemeClr val="bg1"/>
                </a:solidFill>
                <a:effectLst>
                  <a:outerShdw blurRad="38100" dist="38100" dir="2700000" algn="tl">
                    <a:srgbClr val="000000">
                      <a:alpha val="43137"/>
                    </a:srgbClr>
                  </a:outerShdw>
                </a:effectLst>
              </a:rPr>
              <a:t> Res. 1999 Oct;47(4):313-33;)</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dirty="0" smtClean="0"/>
              <a:t>Extreme </a:t>
            </a:r>
            <a:r>
              <a:rPr lang="pt-BR" sz="2800" dirty="0" err="1" smtClean="0"/>
              <a:t>Physical</a:t>
            </a:r>
            <a:r>
              <a:rPr lang="pt-BR" sz="2800" dirty="0" smtClean="0"/>
              <a:t> </a:t>
            </a:r>
            <a:r>
              <a:rPr lang="pt-BR" sz="2800" dirty="0" err="1" smtClean="0"/>
              <a:t>Exertion</a:t>
            </a:r>
            <a:endParaRPr lang="pt-BR" sz="2800" dirty="0"/>
          </a:p>
        </p:txBody>
      </p:sp>
      <p:sp>
        <p:nvSpPr>
          <p:cNvPr id="3" name="Espaço Reservado para Conteúdo 2"/>
          <p:cNvSpPr>
            <a:spLocks noGrp="1"/>
          </p:cNvSpPr>
          <p:nvPr>
            <p:ph idx="1"/>
          </p:nvPr>
        </p:nvSpPr>
        <p:spPr>
          <a:xfrm>
            <a:off x="457200" y="1600200"/>
            <a:ext cx="8229600" cy="4997152"/>
          </a:xfrm>
        </p:spPr>
        <p:txBody>
          <a:bodyPr>
            <a:normAutofit/>
          </a:bodyPr>
          <a:lstStyle/>
          <a:p>
            <a:endParaRPr lang="en-US" sz="2000" dirty="0" smtClean="0"/>
          </a:p>
          <a:p>
            <a:r>
              <a:rPr lang="en-US" sz="1800" dirty="0" smtClean="0">
                <a:effectLst>
                  <a:outerShdw blurRad="38100" dist="38100" dir="2700000" algn="tl">
                    <a:srgbClr val="000000">
                      <a:alpha val="43137"/>
                    </a:srgbClr>
                  </a:outerShdw>
                </a:effectLst>
              </a:rPr>
              <a:t>Studies have shown that long-term marathon runners may have increased coronary calcium and calcified plaque volume. Other studies support an increased awareness of atherosclerosis prevalence and cardiovascular risk factors in marathon runners.</a:t>
            </a:r>
          </a:p>
          <a:p>
            <a:r>
              <a:rPr lang="en-US" sz="1800" dirty="0" smtClean="0">
                <a:effectLst>
                  <a:outerShdw blurRad="38100" dist="38100" dir="2700000" algn="tl">
                    <a:srgbClr val="000000">
                      <a:alpha val="43137"/>
                    </a:srgbClr>
                  </a:outerShdw>
                </a:effectLst>
              </a:rPr>
              <a:t>In our view the sympathetic activation and the resulted increase in blood lactate levels may represent the biological mechanism leading to atherosclerosis in marathon runners</a:t>
            </a:r>
            <a:r>
              <a:rPr lang="en-US" sz="1800" dirty="0" smtClean="0"/>
              <a:t>. </a:t>
            </a:r>
            <a:endParaRPr lang="pt-BR" sz="1800" dirty="0" smtClean="0"/>
          </a:p>
          <a:p>
            <a:endParaRPr lang="pt-BR" dirty="0" smtClean="0"/>
          </a:p>
          <a:p>
            <a:r>
              <a:rPr lang="en-US" sz="1600" dirty="0" smtClean="0">
                <a:solidFill>
                  <a:schemeClr val="bg1"/>
                </a:solidFill>
                <a:effectLst>
                  <a:outerShdw blurRad="38100" dist="38100" dir="2700000" algn="tl">
                    <a:srgbClr val="000000">
                      <a:alpha val="43137"/>
                    </a:srgbClr>
                  </a:outerShdw>
                </a:effectLst>
              </a:rPr>
              <a:t>(Schwartz JG, Merkel-Kraus S, Duval S, et al. Does elite athleticism enhance or inhibit coronary artery plaque formation. </a:t>
            </a:r>
            <a:r>
              <a:rPr lang="pt-BR" sz="1600" dirty="0" err="1" smtClean="0">
                <a:solidFill>
                  <a:schemeClr val="bg1"/>
                </a:solidFill>
                <a:effectLst>
                  <a:outerShdw blurRad="38100" dist="38100" dir="2700000" algn="tl">
                    <a:srgbClr val="000000">
                      <a:alpha val="43137"/>
                    </a:srgbClr>
                  </a:outerShdw>
                </a:effectLst>
              </a:rPr>
              <a:t>American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College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Cardiology</a:t>
            </a:r>
            <a:r>
              <a:rPr lang="pt-BR" sz="1600" dirty="0" smtClean="0">
                <a:solidFill>
                  <a:schemeClr val="bg1"/>
                </a:solidFill>
                <a:effectLst>
                  <a:outerShdw blurRad="38100" dist="38100" dir="2700000" algn="tl">
                    <a:srgbClr val="000000">
                      <a:alpha val="43137"/>
                    </a:srgbClr>
                  </a:outerShdw>
                </a:effectLst>
              </a:rPr>
              <a:t> 2010 </a:t>
            </a:r>
            <a:r>
              <a:rPr lang="pt-BR" sz="1600" dirty="0" err="1" smtClean="0">
                <a:solidFill>
                  <a:schemeClr val="bg1"/>
                </a:solidFill>
                <a:effectLst>
                  <a:outerShdw blurRad="38100" dist="38100" dir="2700000" algn="tl">
                    <a:srgbClr val="000000">
                      <a:alpha val="43137"/>
                    </a:srgbClr>
                  </a:outerShdw>
                </a:effectLst>
              </a:rPr>
              <a:t>Scientific</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Sessions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March</a:t>
            </a:r>
            <a:r>
              <a:rPr lang="pt-BR" sz="1600" dirty="0" smtClean="0">
                <a:solidFill>
                  <a:schemeClr val="bg1"/>
                </a:solidFill>
                <a:effectLst>
                  <a:outerShdw blurRad="38100" dist="38100" dir="2700000" algn="tl">
                    <a:srgbClr val="000000">
                      <a:alpha val="43137"/>
                    </a:srgbClr>
                  </a:outerShdw>
                </a:effectLst>
              </a:rPr>
              <a:t> 16, 2010; Atlanta, GA;  </a:t>
            </a:r>
            <a:r>
              <a:rPr lang="en-US" sz="1600" dirty="0" smtClean="0">
                <a:solidFill>
                  <a:schemeClr val="bg1"/>
                </a:solidFill>
                <a:effectLst>
                  <a:outerShdw blurRad="38100" dist="38100" dir="2700000" algn="tl">
                    <a:srgbClr val="000000">
                      <a:alpha val="43137"/>
                    </a:srgbClr>
                  </a:outerShdw>
                </a:effectLst>
              </a:rPr>
              <a:t>Kroger K et al. Carotid and peripheral atherosclerosis in male marathon runners. Med </a:t>
            </a:r>
            <a:r>
              <a:rPr lang="en-US" sz="1600" dirty="0" err="1" smtClean="0">
                <a:solidFill>
                  <a:schemeClr val="bg1"/>
                </a:solidFill>
                <a:effectLst>
                  <a:outerShdw blurRad="38100" dist="38100" dir="2700000" algn="tl">
                    <a:srgbClr val="000000">
                      <a:alpha val="43137"/>
                    </a:srgbClr>
                  </a:outerShdw>
                </a:effectLst>
              </a:rPr>
              <a:t>Sci</a:t>
            </a:r>
            <a:r>
              <a:rPr lang="en-US" sz="1600" dirty="0" smtClean="0">
                <a:solidFill>
                  <a:schemeClr val="bg1"/>
                </a:solidFill>
                <a:effectLst>
                  <a:outerShdw blurRad="38100" dist="38100" dir="2700000" algn="tl">
                    <a:srgbClr val="000000">
                      <a:alpha val="43137"/>
                    </a:srgbClr>
                  </a:outerShdw>
                </a:effectLst>
              </a:rPr>
              <a:t> Sports </a:t>
            </a:r>
            <a:r>
              <a:rPr lang="en-US" sz="1600" dirty="0" err="1" smtClean="0">
                <a:solidFill>
                  <a:schemeClr val="bg1"/>
                </a:solidFill>
                <a:effectLst>
                  <a:outerShdw blurRad="38100" dist="38100" dir="2700000" algn="tl">
                    <a:srgbClr val="000000">
                      <a:alpha val="43137"/>
                    </a:srgbClr>
                  </a:outerShdw>
                </a:effectLst>
              </a:rPr>
              <a:t>Exerc</a:t>
            </a:r>
            <a:r>
              <a:rPr lang="en-US" sz="1600" u="sng" dirty="0" smtClean="0">
                <a:solidFill>
                  <a:schemeClr val="bg1"/>
                </a:solidFill>
                <a:effectLst>
                  <a:outerShdw blurRad="38100" dist="38100" dir="2700000" algn="tl">
                    <a:srgbClr val="000000">
                      <a:alpha val="43137"/>
                    </a:srgbClr>
                  </a:outerShdw>
                </a:effectLst>
              </a:rPr>
              <a:t>.</a:t>
            </a:r>
            <a:r>
              <a:rPr lang="en-US" sz="1600" dirty="0" smtClean="0">
                <a:solidFill>
                  <a:schemeClr val="bg1"/>
                </a:solidFill>
                <a:effectLst>
                  <a:outerShdw blurRad="38100" dist="38100" dir="2700000" algn="tl">
                    <a:srgbClr val="000000">
                      <a:alpha val="43137"/>
                    </a:srgbClr>
                  </a:outerShdw>
                </a:effectLst>
              </a:rPr>
              <a:t> 2011 Jul;43(7):1142-7;  </a:t>
            </a:r>
            <a:r>
              <a:rPr lang="pt-BR" sz="1600" dirty="0" smtClean="0">
                <a:solidFill>
                  <a:schemeClr val="bg1"/>
                </a:solidFill>
                <a:effectLst>
                  <a:outerShdw blurRad="38100" dist="38100" dir="2700000" algn="tl">
                    <a:srgbClr val="000000">
                      <a:alpha val="43137"/>
                    </a:srgbClr>
                  </a:outerShdw>
                </a:effectLst>
              </a:rPr>
              <a:t>Beth A Taylor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en-US" sz="1600" dirty="0" smtClean="0">
                <a:solidFill>
                  <a:schemeClr val="bg1"/>
                </a:solidFill>
                <a:effectLst>
                  <a:outerShdw blurRad="38100" dist="38100" dir="2700000" algn="tl">
                    <a:srgbClr val="000000">
                      <a:alpha val="43137"/>
                    </a:srgbClr>
                  </a:outerShdw>
                </a:effectLst>
              </a:rPr>
              <a:t>Influence of chronic exercise on carotid atherosclerosis in marathon runners, </a:t>
            </a:r>
            <a:r>
              <a:rPr lang="pt-BR" sz="1600" dirty="0" smtClean="0">
                <a:solidFill>
                  <a:schemeClr val="bg1"/>
                </a:solidFill>
                <a:effectLst>
                  <a:outerShdw blurRad="38100" dist="38100" dir="2700000" algn="tl">
                    <a:srgbClr val="000000">
                      <a:alpha val="43137"/>
                    </a:srgbClr>
                  </a:outerShdw>
                </a:effectLst>
              </a:rPr>
              <a:t>BMJ Open 2014;4:e004498)</a:t>
            </a:r>
          </a:p>
          <a:p>
            <a:pPr lvl="0"/>
            <a:endParaRPr lang="pt-BR" sz="1600" dirty="0" smtClean="0">
              <a:solidFill>
                <a:schemeClr val="bg1"/>
              </a:solidFill>
            </a:endParaRPr>
          </a:p>
          <a:p>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err="1" smtClean="0"/>
              <a:t>Preeclampsia</a:t>
            </a:r>
            <a:endParaRPr lang="pt-BR" sz="2800" dirty="0"/>
          </a:p>
        </p:txBody>
      </p:sp>
      <p:sp>
        <p:nvSpPr>
          <p:cNvPr id="3" name="Espaço Reservado para Conteúdo 2"/>
          <p:cNvSpPr>
            <a:spLocks noGrp="1"/>
          </p:cNvSpPr>
          <p:nvPr>
            <p:ph idx="1"/>
          </p:nvPr>
        </p:nvSpPr>
        <p:spPr>
          <a:xfrm>
            <a:off x="251520" y="1600200"/>
            <a:ext cx="8640960" cy="5069160"/>
          </a:xfrm>
        </p:spPr>
        <p:txBody>
          <a:bodyPr>
            <a:normAutofit fontScale="92500" lnSpcReduction="10000"/>
          </a:bodyPr>
          <a:lstStyle/>
          <a:p>
            <a:r>
              <a:rPr lang="pt-BR" sz="1800" dirty="0" smtClean="0">
                <a:effectLst>
                  <a:outerShdw blurRad="38100" dist="38100" dir="2700000" algn="tl">
                    <a:srgbClr val="000000">
                      <a:alpha val="43137"/>
                    </a:srgbClr>
                  </a:outerShdw>
                </a:effectLst>
              </a:rPr>
              <a:t>A </a:t>
            </a:r>
            <a:r>
              <a:rPr lang="pt-BR" sz="1800" dirty="0" err="1" smtClean="0">
                <a:effectLst>
                  <a:outerShdw blurRad="38100" dist="38100" dir="2700000" algn="tl">
                    <a:srgbClr val="000000">
                      <a:alpha val="43137"/>
                    </a:srgbClr>
                  </a:outerShdw>
                </a:effectLst>
              </a:rPr>
              <a:t>history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preeclampsia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have</a:t>
            </a:r>
            <a:r>
              <a:rPr lang="pt-BR" sz="1800" dirty="0" smtClean="0">
                <a:effectLst>
                  <a:outerShdw blurRad="38100" dist="38100" dir="2700000" algn="tl">
                    <a:srgbClr val="000000">
                      <a:alpha val="43137"/>
                    </a:srgbClr>
                  </a:outerShdw>
                </a:effectLst>
              </a:rPr>
              <a:t> a </a:t>
            </a:r>
            <a:r>
              <a:rPr lang="pt-BR" sz="1800" dirty="0" err="1" smtClean="0">
                <a:effectLst>
                  <a:outerShdw blurRad="38100" dist="38100" dir="2700000" algn="tl">
                    <a:srgbClr val="000000">
                      <a:alpha val="43137"/>
                    </a:srgbClr>
                  </a:outerShdw>
                </a:effectLst>
              </a:rPr>
              <a:t>higher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risk</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cardiovascular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mortality</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later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life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Studies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have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shown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women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preeclampsia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had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significantly</a:t>
            </a:r>
            <a:r>
              <a:rPr lang="pt-BR" sz="1800" dirty="0" smtClean="0">
                <a:effectLst>
                  <a:outerShdw blurRad="38100" dist="38100" dir="2700000" algn="tl">
                    <a:srgbClr val="000000">
                      <a:alpha val="43137"/>
                    </a:srgbClr>
                  </a:outerShdw>
                </a:effectLst>
              </a:rPr>
              <a:t> more </a:t>
            </a:r>
            <a:r>
              <a:rPr lang="pt-BR" sz="1800" dirty="0" err="1" smtClean="0">
                <a:effectLst>
                  <a:outerShdw blurRad="38100" dist="38100" dir="2700000" algn="tl">
                    <a:srgbClr val="000000">
                      <a:alpha val="43137"/>
                    </a:srgbClr>
                  </a:outerShdw>
                </a:effectLst>
              </a:rPr>
              <a:t>atherosclerostic</a:t>
            </a:r>
            <a:r>
              <a:rPr lang="pt-BR" sz="1800" dirty="0" smtClean="0">
                <a:effectLst>
                  <a:outerShdw blurRad="38100" dist="38100" dir="2700000" algn="tl">
                    <a:srgbClr val="000000">
                      <a:alpha val="43137"/>
                    </a:srgbClr>
                  </a:outerShdw>
                </a:effectLst>
              </a:rPr>
              <a:t> plaques </a:t>
            </a:r>
            <a:r>
              <a:rPr lang="pt-BR" sz="1800" dirty="0" err="1" smtClean="0">
                <a:effectLst>
                  <a:outerShdw blurRad="38100" dist="38100" dir="2700000" algn="tl">
                    <a:srgbClr val="000000">
                      <a:alpha val="43137"/>
                    </a:srgbClr>
                  </a:outerShdw>
                </a:effectLst>
              </a:rPr>
              <a:t>than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parous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controls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carotid</a:t>
            </a:r>
            <a:r>
              <a:rPr lang="pt-BR" sz="1800" dirty="0" smtClean="0">
                <a:effectLst>
                  <a:outerShdw blurRad="38100" dist="38100" dir="2700000" algn="tl">
                    <a:srgbClr val="000000">
                      <a:alpha val="43137"/>
                    </a:srgbClr>
                  </a:outerShdw>
                </a:effectLst>
              </a:rPr>
              <a:t> intima-media </a:t>
            </a:r>
            <a:r>
              <a:rPr lang="pt-BR" sz="1800" dirty="0" err="1" smtClean="0">
                <a:effectLst>
                  <a:outerShdw blurRad="38100" dist="38100" dir="2700000" algn="tl">
                    <a:srgbClr val="000000">
                      <a:alpha val="43137"/>
                    </a:srgbClr>
                  </a:outerShdw>
                </a:effectLst>
              </a:rPr>
              <a:t>thickness</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these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women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pre-eclampsia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also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tended</a:t>
            </a:r>
            <a:r>
              <a:rPr lang="pt-BR" sz="1800" dirty="0" smtClean="0">
                <a:effectLst>
                  <a:outerShdw blurRad="38100" dist="38100" dir="2700000" algn="tl">
                    <a:srgbClr val="000000">
                      <a:alpha val="43137"/>
                    </a:srgbClr>
                  </a:outerShdw>
                </a:effectLst>
              </a:rPr>
              <a:t> to </a:t>
            </a:r>
            <a:r>
              <a:rPr lang="pt-BR" sz="1800" dirty="0" err="1" smtClean="0">
                <a:effectLst>
                  <a:outerShdw blurRad="38100" dist="38100" dir="2700000" algn="tl">
                    <a:srgbClr val="000000">
                      <a:alpha val="43137"/>
                    </a:srgbClr>
                  </a:outerShdw>
                </a:effectLst>
              </a:rPr>
              <a:t>be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higher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than</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other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groups</a:t>
            </a:r>
            <a:r>
              <a:rPr lang="pt-BR" sz="1800" dirty="0" smtClean="0">
                <a:effectLst>
                  <a:outerShdw blurRad="38100" dist="38100" dir="2700000" algn="tl">
                    <a:srgbClr val="000000">
                      <a:alpha val="43137"/>
                    </a:srgbClr>
                  </a:outerShdw>
                </a:effectLst>
              </a:rPr>
              <a:t>.</a:t>
            </a:r>
          </a:p>
          <a:p>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autonomic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nervous</a:t>
            </a:r>
            <a:r>
              <a:rPr lang="pt-BR" sz="1800" dirty="0" smtClean="0">
                <a:effectLst>
                  <a:outerShdw blurRad="38100" dist="38100" dir="2700000" algn="tl">
                    <a:srgbClr val="000000">
                      <a:alpha val="43137"/>
                    </a:srgbClr>
                  </a:outerShdw>
                </a:effectLst>
              </a:rPr>
              <a:t> system </a:t>
            </a:r>
            <a:r>
              <a:rPr lang="pt-BR" sz="1800" dirty="0" err="1" smtClean="0">
                <a:effectLst>
                  <a:outerShdw blurRad="38100" dist="38100" dir="2700000" algn="tl">
                    <a:srgbClr val="000000">
                      <a:alpha val="43137"/>
                    </a:srgbClr>
                  </a:outerShdw>
                </a:effectLst>
              </a:rPr>
              <a:t>appears</a:t>
            </a:r>
            <a:r>
              <a:rPr lang="pt-BR" sz="1800" dirty="0" smtClean="0">
                <a:effectLst>
                  <a:outerShdw blurRad="38100" dist="38100" dir="2700000" algn="tl">
                    <a:srgbClr val="000000">
                      <a:alpha val="43137"/>
                    </a:srgbClr>
                  </a:outerShdw>
                </a:effectLst>
              </a:rPr>
              <a:t> to play </a:t>
            </a:r>
            <a:r>
              <a:rPr lang="pt-BR" sz="1800" dirty="0" err="1" smtClean="0">
                <a:effectLst>
                  <a:outerShdw blurRad="38100" dist="38100" dir="2700000" algn="tl">
                    <a:srgbClr val="000000">
                      <a:alpha val="43137"/>
                    </a:srgbClr>
                  </a:outerShdw>
                </a:effectLst>
              </a:rPr>
              <a:t>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important</a:t>
            </a:r>
            <a:r>
              <a:rPr lang="pt-BR" sz="1800" dirty="0" smtClean="0">
                <a:effectLst>
                  <a:outerShdw blurRad="38100" dist="38100" dir="2700000" algn="tl">
                    <a:srgbClr val="000000">
                      <a:alpha val="43137"/>
                    </a:srgbClr>
                  </a:outerShdw>
                </a:effectLst>
              </a:rPr>
              <a:t> role in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etiology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preeclampsia</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where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there</a:t>
            </a:r>
            <a:r>
              <a:rPr lang="pt-BR" sz="1800" dirty="0" smtClean="0">
                <a:effectLst>
                  <a:outerShdw blurRad="38100" dist="38100" dir="2700000" algn="tl">
                    <a:srgbClr val="000000">
                      <a:alpha val="43137"/>
                    </a:srgbClr>
                  </a:outerShdw>
                </a:effectLst>
              </a:rPr>
              <a:t> is </a:t>
            </a:r>
            <a:r>
              <a:rPr lang="en-US" sz="1800" dirty="0" smtClean="0">
                <a:effectLst>
                  <a:outerShdw blurRad="38100" dist="38100" dir="2700000" algn="tl">
                    <a:srgbClr val="000000">
                      <a:alpha val="43137"/>
                    </a:srgbClr>
                  </a:outerShdw>
                </a:effectLst>
              </a:rPr>
              <a:t>increased sympathetic and decreased parasympathetic control  of heart rate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lactate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dehydrogenase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levels</a:t>
            </a:r>
            <a:r>
              <a:rPr lang="pt-BR" sz="1800" dirty="0" smtClean="0">
                <a:effectLst>
                  <a:outerShdw blurRad="38100" dist="38100" dir="2700000" algn="tl">
                    <a:srgbClr val="000000">
                      <a:alpha val="43137"/>
                    </a:srgbClr>
                  </a:outerShdw>
                </a:effectLst>
              </a:rPr>
              <a:t> are </a:t>
            </a:r>
            <a:r>
              <a:rPr lang="pt-BR" sz="1800" dirty="0" err="1" smtClean="0">
                <a:effectLst>
                  <a:outerShdw blurRad="38100" dist="38100" dir="2700000" algn="tl">
                    <a:srgbClr val="000000">
                      <a:alpha val="43137"/>
                    </a:srgbClr>
                  </a:outerShdw>
                </a:effectLst>
              </a:rPr>
              <a:t>also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significantly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elevated</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women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preeclampsia</a:t>
            </a:r>
            <a:r>
              <a:rPr lang="pt-BR" sz="1800" dirty="0" smtClean="0">
                <a:effectLst>
                  <a:outerShdw blurRad="38100" dist="38100" dir="2700000" algn="tl">
                    <a:srgbClr val="000000">
                      <a:alpha val="43137"/>
                    </a:srgbClr>
                  </a:outerShdw>
                </a:effectLst>
              </a:rPr>
              <a:t>.</a:t>
            </a:r>
          </a:p>
          <a:p>
            <a:endParaRPr lang="pt-BR" sz="1800" dirty="0" smtClean="0">
              <a:effectLst>
                <a:outerShdw blurRad="38100" dist="38100" dir="2700000" algn="tl">
                  <a:srgbClr val="000000">
                    <a:alpha val="43137"/>
                  </a:srgbClr>
                </a:outerShdw>
              </a:effectLst>
            </a:endParaRPr>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Haukkamaa</a:t>
            </a:r>
            <a:r>
              <a:rPr lang="en-US" sz="1600" dirty="0" smtClean="0">
                <a:solidFill>
                  <a:schemeClr val="bg1"/>
                </a:solidFill>
                <a:effectLst>
                  <a:outerShdw blurRad="38100" dist="38100" dir="2700000" algn="tl">
                    <a:srgbClr val="000000">
                      <a:alpha val="43137"/>
                    </a:srgbClr>
                  </a:outerShdw>
                </a:effectLst>
              </a:rPr>
              <a:t> L, </a:t>
            </a:r>
            <a:r>
              <a:rPr lang="en-US" sz="1600" dirty="0" err="1" smtClean="0">
                <a:solidFill>
                  <a:schemeClr val="bg1"/>
                </a:solidFill>
                <a:effectLst>
                  <a:outerShdw blurRad="38100" dist="38100" dir="2700000" algn="tl">
                    <a:srgbClr val="000000">
                      <a:alpha val="43137"/>
                    </a:srgbClr>
                  </a:outerShdw>
                </a:effectLst>
              </a:rPr>
              <a:t>Moilanen</a:t>
            </a:r>
            <a:r>
              <a:rPr lang="en-US" sz="1600" dirty="0" smtClean="0">
                <a:solidFill>
                  <a:schemeClr val="bg1"/>
                </a:solidFill>
                <a:effectLst>
                  <a:outerShdw blurRad="38100" dist="38100" dir="2700000" algn="tl">
                    <a:srgbClr val="000000">
                      <a:alpha val="43137"/>
                    </a:srgbClr>
                  </a:outerShdw>
                </a:effectLst>
              </a:rPr>
              <a:t> L, </a:t>
            </a:r>
            <a:r>
              <a:rPr lang="en-US" sz="1600" dirty="0" err="1" smtClean="0">
                <a:solidFill>
                  <a:schemeClr val="bg1"/>
                </a:solidFill>
                <a:effectLst>
                  <a:outerShdw blurRad="38100" dist="38100" dir="2700000" algn="tl">
                    <a:srgbClr val="000000">
                      <a:alpha val="43137"/>
                    </a:srgbClr>
                  </a:outerShdw>
                </a:effectLst>
              </a:rPr>
              <a:t>Kattainen</a:t>
            </a:r>
            <a:r>
              <a:rPr lang="en-US" sz="1600" dirty="0" smtClean="0">
                <a:solidFill>
                  <a:schemeClr val="bg1"/>
                </a:solidFill>
                <a:effectLst>
                  <a:outerShdw blurRad="38100" dist="38100" dir="2700000" algn="tl">
                    <a:srgbClr val="000000">
                      <a:alpha val="43137"/>
                    </a:srgbClr>
                  </a:outerShdw>
                </a:effectLst>
              </a:rPr>
              <a:t> A, </a:t>
            </a:r>
            <a:r>
              <a:rPr lang="en-US" sz="1600" dirty="0" err="1" smtClean="0">
                <a:solidFill>
                  <a:schemeClr val="bg1"/>
                </a:solidFill>
                <a:effectLst>
                  <a:outerShdw blurRad="38100" dist="38100" dir="2700000" algn="tl">
                    <a:srgbClr val="000000">
                      <a:alpha val="43137"/>
                    </a:srgbClr>
                  </a:outerShdw>
                </a:effectLst>
              </a:rPr>
              <a:t>Luoto</a:t>
            </a:r>
            <a:r>
              <a:rPr lang="en-US" sz="1600" dirty="0" smtClean="0">
                <a:solidFill>
                  <a:schemeClr val="bg1"/>
                </a:solidFill>
                <a:effectLst>
                  <a:outerShdw blurRad="38100" dist="38100" dir="2700000" algn="tl">
                    <a:srgbClr val="000000">
                      <a:alpha val="43137"/>
                    </a:srgbClr>
                  </a:outerShdw>
                </a:effectLst>
              </a:rPr>
              <a:t> R et al. 2009. Pre-</a:t>
            </a:r>
            <a:r>
              <a:rPr lang="en-US" sz="1600" dirty="0" err="1" smtClean="0">
                <a:solidFill>
                  <a:schemeClr val="bg1"/>
                </a:solidFill>
                <a:effectLst>
                  <a:outerShdw blurRad="38100" dist="38100" dir="2700000" algn="tl">
                    <a:srgbClr val="000000">
                      <a:alpha val="43137"/>
                    </a:srgbClr>
                  </a:outerShdw>
                </a:effectLst>
              </a:rPr>
              <a:t>eclampsia</a:t>
            </a:r>
            <a:r>
              <a:rPr lang="en-US" sz="1600" dirty="0" smtClean="0">
                <a:solidFill>
                  <a:schemeClr val="bg1"/>
                </a:solidFill>
                <a:effectLst>
                  <a:outerShdw blurRad="38100" dist="38100" dir="2700000" algn="tl">
                    <a:srgbClr val="000000">
                      <a:alpha val="43137"/>
                    </a:srgbClr>
                  </a:outerShdw>
                </a:effectLst>
              </a:rPr>
              <a:t> is a risk factor of carotid artery atherosclerosis. </a:t>
            </a:r>
            <a:r>
              <a:rPr lang="pt-BR" sz="1600" dirty="0" err="1" smtClean="0">
                <a:solidFill>
                  <a:schemeClr val="bg1"/>
                </a:solidFill>
                <a:effectLst>
                  <a:outerShdw blurRad="38100" dist="38100" dir="2700000" algn="tl">
                    <a:srgbClr val="000000">
                      <a:alpha val="43137"/>
                    </a:srgbClr>
                  </a:outerShdw>
                </a:effectLst>
              </a:rPr>
              <a:t>Cerebrovasc</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Dis</a:t>
            </a:r>
            <a:r>
              <a:rPr lang="pt-BR" sz="1600" dirty="0" smtClean="0">
                <a:solidFill>
                  <a:schemeClr val="bg1"/>
                </a:solidFill>
                <a:effectLst>
                  <a:outerShdw blurRad="38100" dist="38100" dir="2700000" algn="tl">
                    <a:srgbClr val="000000">
                      <a:alpha val="43137"/>
                    </a:srgbClr>
                  </a:outerShdw>
                </a:effectLst>
              </a:rPr>
              <a:t> 27(6): 599-607; </a:t>
            </a:r>
            <a:r>
              <a:rPr lang="en-US" sz="1600" dirty="0" err="1" smtClean="0">
                <a:solidFill>
                  <a:schemeClr val="bg1"/>
                </a:solidFill>
                <a:effectLst>
                  <a:outerShdw blurRad="38100" dist="38100" dir="2700000" algn="tl">
                    <a:srgbClr val="000000">
                      <a:alpha val="43137"/>
                    </a:srgbClr>
                  </a:outerShdw>
                </a:effectLst>
              </a:rPr>
              <a:t>Blaauw</a:t>
            </a:r>
            <a:r>
              <a:rPr lang="en-US" sz="1600" dirty="0" smtClean="0">
                <a:solidFill>
                  <a:schemeClr val="bg1"/>
                </a:solidFill>
                <a:effectLst>
                  <a:outerShdw blurRad="38100" dist="38100" dir="2700000" algn="tl">
                    <a:srgbClr val="000000">
                      <a:alpha val="43137"/>
                    </a:srgbClr>
                  </a:outerShdw>
                </a:effectLst>
              </a:rPr>
              <a:t> J, van </a:t>
            </a:r>
            <a:r>
              <a:rPr lang="en-US" sz="1600" dirty="0" err="1" smtClean="0">
                <a:solidFill>
                  <a:schemeClr val="bg1"/>
                </a:solidFill>
                <a:effectLst>
                  <a:outerShdw blurRad="38100" dist="38100" dir="2700000" algn="tl">
                    <a:srgbClr val="000000">
                      <a:alpha val="43137"/>
                    </a:srgbClr>
                  </a:outerShdw>
                </a:effectLst>
              </a:rPr>
              <a:t>Pampus</a:t>
            </a:r>
            <a:r>
              <a:rPr lang="en-US" sz="1600" dirty="0" smtClean="0">
                <a:solidFill>
                  <a:schemeClr val="bg1"/>
                </a:solidFill>
                <a:effectLst>
                  <a:outerShdw blurRad="38100" dist="38100" dir="2700000" algn="tl">
                    <a:srgbClr val="000000">
                      <a:alpha val="43137"/>
                    </a:srgbClr>
                  </a:outerShdw>
                </a:effectLst>
              </a:rPr>
              <a:t> MG, </a:t>
            </a:r>
            <a:r>
              <a:rPr lang="en-US" sz="1600" dirty="0" err="1" smtClean="0">
                <a:solidFill>
                  <a:schemeClr val="bg1"/>
                </a:solidFill>
                <a:effectLst>
                  <a:outerShdw blurRad="38100" dist="38100" dir="2700000" algn="tl">
                    <a:srgbClr val="000000">
                      <a:alpha val="43137"/>
                    </a:srgbClr>
                  </a:outerShdw>
                </a:effectLst>
              </a:rPr>
              <a:t>Doormal</a:t>
            </a:r>
            <a:r>
              <a:rPr lang="en-US" sz="1600" dirty="0" smtClean="0">
                <a:solidFill>
                  <a:schemeClr val="bg1"/>
                </a:solidFill>
                <a:effectLst>
                  <a:outerShdw blurRad="38100" dist="38100" dir="2700000" algn="tl">
                    <a:srgbClr val="000000">
                      <a:alpha val="43137"/>
                    </a:srgbClr>
                  </a:outerShdw>
                </a:effectLst>
              </a:rPr>
              <a:t> JV, et al. 2006. Increased </a:t>
            </a:r>
            <a:r>
              <a:rPr lang="en-US" sz="1600" dirty="0" err="1" smtClean="0">
                <a:solidFill>
                  <a:schemeClr val="bg1"/>
                </a:solidFill>
                <a:effectLst>
                  <a:outerShdw blurRad="38100" dist="38100" dir="2700000" algn="tl">
                    <a:srgbClr val="000000">
                      <a:alpha val="43137"/>
                    </a:srgbClr>
                  </a:outerShdw>
                </a:effectLst>
              </a:rPr>
              <a:t>intima</a:t>
            </a:r>
            <a:r>
              <a:rPr lang="en-US" sz="1600" dirty="0" smtClean="0">
                <a:solidFill>
                  <a:schemeClr val="bg1"/>
                </a:solidFill>
                <a:effectLst>
                  <a:outerShdw blurRad="38100" dist="38100" dir="2700000" algn="tl">
                    <a:srgbClr val="000000">
                      <a:alpha val="43137"/>
                    </a:srgbClr>
                  </a:outerShdw>
                </a:effectLst>
              </a:rPr>
              <a:t>-media-thickness after early onset of preeclampsia. </a:t>
            </a:r>
            <a:r>
              <a:rPr lang="pt-BR" sz="1600" dirty="0" err="1" smtClean="0">
                <a:solidFill>
                  <a:schemeClr val="bg1"/>
                </a:solidFill>
                <a:effectLst>
                  <a:outerShdw blurRad="38100" dist="38100" dir="2700000" algn="tl">
                    <a:srgbClr val="000000">
                      <a:alpha val="43137"/>
                    </a:srgbClr>
                  </a:outerShdw>
                </a:effectLst>
              </a:rPr>
              <a:t>Obstet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Gynecol</a:t>
            </a:r>
            <a:r>
              <a:rPr lang="pt-BR" sz="1600" dirty="0" smtClean="0">
                <a:solidFill>
                  <a:schemeClr val="bg1"/>
                </a:solidFill>
                <a:effectLst>
                  <a:outerShdw blurRad="38100" dist="38100" dir="2700000" algn="tl">
                    <a:srgbClr val="000000">
                      <a:alpha val="43137"/>
                    </a:srgbClr>
                  </a:outerShdw>
                </a:effectLst>
              </a:rPr>
              <a:t> 107(6): 1345-51. N. </a:t>
            </a:r>
            <a:r>
              <a:rPr lang="pt-BR" sz="1600" dirty="0" err="1" smtClean="0">
                <a:solidFill>
                  <a:schemeClr val="bg1"/>
                </a:solidFill>
                <a:effectLst>
                  <a:outerShdw blurRad="38100" dist="38100" dir="2700000" algn="tl">
                    <a:srgbClr val="000000">
                      <a:alpha val="43137"/>
                    </a:srgbClr>
                  </a:outerShdw>
                </a:effectLst>
              </a:rPr>
              <a:t>Sharashkina</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en-US" sz="1600" dirty="0" smtClean="0">
                <a:solidFill>
                  <a:schemeClr val="bg1"/>
                </a:solidFill>
                <a:effectLst>
                  <a:outerShdw blurRad="38100" dist="38100" dir="2700000" algn="tl">
                    <a:srgbClr val="000000">
                      <a:alpha val="43137"/>
                    </a:srgbClr>
                  </a:outerShdw>
                </a:effectLst>
              </a:rPr>
              <a:t>Preeclampsia and pregnancy induced hypertension and carotid artery atherosclerosis. Pregnancy Hypertension 2012,V2; I3: 294-295; Yang, Cheryl C. H., Te-Chang Chao et al. </a:t>
            </a:r>
            <a:r>
              <a:rPr lang="en-US" sz="1600" dirty="0" err="1" smtClean="0">
                <a:solidFill>
                  <a:schemeClr val="bg1"/>
                </a:solidFill>
                <a:effectLst>
                  <a:outerShdw blurRad="38100" dist="38100" dir="2700000" algn="tl">
                    <a:srgbClr val="000000">
                      <a:alpha val="43137"/>
                    </a:srgbClr>
                  </a:outerShdw>
                </a:effectLst>
              </a:rPr>
              <a:t>Preeclamptic</a:t>
            </a:r>
            <a:r>
              <a:rPr lang="en-US" sz="1600" dirty="0" smtClean="0">
                <a:solidFill>
                  <a:schemeClr val="bg1"/>
                </a:solidFill>
                <a:effectLst>
                  <a:outerShdw blurRad="38100" dist="38100" dir="2700000" algn="tl">
                    <a:srgbClr val="000000">
                      <a:alpha val="43137"/>
                    </a:srgbClr>
                  </a:outerShdw>
                </a:effectLst>
              </a:rPr>
              <a:t> pregnancy is associated with increased sympathetic and decreased parasympathetic control of HR. Am J </a:t>
            </a:r>
            <a:r>
              <a:rPr lang="en-US" sz="1600" dirty="0" err="1" smtClean="0">
                <a:solidFill>
                  <a:schemeClr val="bg1"/>
                </a:solidFill>
                <a:effectLst>
                  <a:outerShdw blurRad="38100" dist="38100" dir="2700000" algn="tl">
                    <a:srgbClr val="000000">
                      <a:alpha val="43137"/>
                    </a:srgbClr>
                  </a:outerShdw>
                </a:effectLst>
              </a:rPr>
              <a:t>Physiol</a:t>
            </a:r>
            <a:r>
              <a:rPr lang="en-US" sz="1600" dirty="0" smtClean="0">
                <a:solidFill>
                  <a:schemeClr val="bg1"/>
                </a:solidFill>
                <a:effectLst>
                  <a:outerShdw blurRad="38100" dist="38100" dir="2700000" algn="tl">
                    <a:srgbClr val="000000">
                      <a:alpha val="43137"/>
                    </a:srgbClr>
                  </a:outerShdw>
                </a:effectLst>
              </a:rPr>
              <a:t> Heart Circ </a:t>
            </a:r>
            <a:r>
              <a:rPr lang="en-US" sz="1600" dirty="0" err="1" smtClean="0">
                <a:solidFill>
                  <a:schemeClr val="bg1"/>
                </a:solidFill>
                <a:effectLst>
                  <a:outerShdw blurRad="38100" dist="38100" dir="2700000" algn="tl">
                    <a:srgbClr val="000000">
                      <a:alpha val="43137"/>
                    </a:srgbClr>
                  </a:outerShdw>
                </a:effectLst>
              </a:rPr>
              <a:t>Physiol</a:t>
            </a:r>
            <a:r>
              <a:rPr lang="en-US" sz="1600" dirty="0" smtClean="0">
                <a:solidFill>
                  <a:schemeClr val="bg1"/>
                </a:solidFill>
                <a:effectLst>
                  <a:outerShdw blurRad="38100" dist="38100" dir="2700000" algn="tl">
                    <a:srgbClr val="000000">
                      <a:alpha val="43137"/>
                    </a:srgbClr>
                  </a:outerShdw>
                </a:effectLst>
              </a:rPr>
              <a:t> 2000, </a:t>
            </a:r>
            <a:r>
              <a:rPr lang="pt-BR" sz="1600" dirty="0" smtClean="0">
                <a:solidFill>
                  <a:schemeClr val="bg1"/>
                </a:solidFill>
                <a:effectLst>
                  <a:outerShdw blurRad="38100" dist="38100" dir="2700000" algn="tl">
                    <a:srgbClr val="000000">
                      <a:alpha val="43137"/>
                    </a:srgbClr>
                  </a:outerShdw>
                </a:effectLst>
              </a:rPr>
              <a:t>278: 1269–1273; </a:t>
            </a:r>
            <a:r>
              <a:rPr lang="en-US" sz="1600" dirty="0" smtClean="0">
                <a:solidFill>
                  <a:schemeClr val="bg1"/>
                </a:solidFill>
                <a:effectLst>
                  <a:outerShdw blurRad="38100" dist="38100" dir="2700000" algn="tl">
                    <a:srgbClr val="000000">
                      <a:alpha val="43137"/>
                    </a:srgbClr>
                  </a:outerShdw>
                </a:effectLst>
              </a:rPr>
              <a:t>He S, </a:t>
            </a:r>
            <a:r>
              <a:rPr lang="en-US" sz="1600" dirty="0" err="1" smtClean="0">
                <a:solidFill>
                  <a:schemeClr val="bg1"/>
                </a:solidFill>
                <a:effectLst>
                  <a:outerShdw blurRad="38100" dist="38100" dir="2700000" algn="tl">
                    <a:srgbClr val="000000">
                      <a:alpha val="43137"/>
                    </a:srgbClr>
                  </a:outerShdw>
                </a:effectLst>
              </a:rPr>
              <a:t>Bremme</a:t>
            </a:r>
            <a:r>
              <a:rPr lang="en-US" sz="1600" dirty="0" smtClean="0">
                <a:solidFill>
                  <a:schemeClr val="bg1"/>
                </a:solidFill>
                <a:effectLst>
                  <a:outerShdw blurRad="38100" dist="38100" dir="2700000" algn="tl">
                    <a:srgbClr val="000000">
                      <a:alpha val="43137"/>
                    </a:srgbClr>
                  </a:outerShdw>
                </a:effectLst>
              </a:rPr>
              <a:t> K, </a:t>
            </a:r>
            <a:r>
              <a:rPr lang="en-US" sz="1600" dirty="0" err="1" smtClean="0">
                <a:solidFill>
                  <a:schemeClr val="bg1"/>
                </a:solidFill>
                <a:effectLst>
                  <a:outerShdw blurRad="38100" dist="38100" dir="2700000" algn="tl">
                    <a:srgbClr val="000000">
                      <a:alpha val="43137"/>
                    </a:srgbClr>
                  </a:outerShdw>
                </a:effectLst>
              </a:rPr>
              <a:t>Kallner</a:t>
            </a:r>
            <a:r>
              <a:rPr lang="en-US" sz="1600" dirty="0" smtClean="0">
                <a:solidFill>
                  <a:schemeClr val="bg1"/>
                </a:solidFill>
                <a:effectLst>
                  <a:outerShdw blurRad="38100" dist="38100" dir="2700000" algn="tl">
                    <a:srgbClr val="000000">
                      <a:alpha val="43137"/>
                    </a:srgbClr>
                  </a:outerShdw>
                </a:effectLst>
              </a:rPr>
              <a:t> A, et al. Increased concentrations of lactate </a:t>
            </a:r>
            <a:r>
              <a:rPr lang="en-US" sz="1600" dirty="0" err="1" smtClean="0">
                <a:solidFill>
                  <a:schemeClr val="bg1"/>
                </a:solidFill>
                <a:effectLst>
                  <a:outerShdw blurRad="38100" dist="38100" dir="2700000" algn="tl">
                    <a:srgbClr val="000000">
                      <a:alpha val="43137"/>
                    </a:srgbClr>
                  </a:outerShdw>
                </a:effectLst>
              </a:rPr>
              <a:t>dehydrogenase</a:t>
            </a:r>
            <a:r>
              <a:rPr lang="en-US" sz="1600" dirty="0" smtClean="0">
                <a:solidFill>
                  <a:schemeClr val="bg1"/>
                </a:solidFill>
                <a:effectLst>
                  <a:outerShdw blurRad="38100" dist="38100" dir="2700000" algn="tl">
                    <a:srgbClr val="000000">
                      <a:alpha val="43137"/>
                    </a:srgbClr>
                  </a:outerShdw>
                </a:effectLst>
              </a:rPr>
              <a:t> in pregnancy with preeclampsia; a predictor for birth of small for gestational age infants. </a:t>
            </a:r>
            <a:r>
              <a:rPr lang="en-US" sz="1600" dirty="0" err="1" smtClean="0">
                <a:solidFill>
                  <a:schemeClr val="bg1"/>
                </a:solidFill>
                <a:effectLst>
                  <a:outerShdw blurRad="38100" dist="38100" dir="2700000" algn="tl">
                    <a:srgbClr val="000000">
                      <a:alpha val="43137"/>
                    </a:srgbClr>
                  </a:outerShdw>
                </a:effectLst>
              </a:rPr>
              <a:t>Gynecol</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Obstet</a:t>
            </a:r>
            <a:r>
              <a:rPr lang="en-US" sz="1600" dirty="0" smtClean="0">
                <a:solidFill>
                  <a:schemeClr val="bg1"/>
                </a:solidFill>
                <a:effectLst>
                  <a:outerShdw blurRad="38100" dist="38100" dir="2700000" algn="tl">
                    <a:srgbClr val="000000">
                      <a:alpha val="43137"/>
                    </a:srgbClr>
                  </a:outerShdw>
                </a:effectLst>
              </a:rPr>
              <a:t> </a:t>
            </a:r>
            <a:r>
              <a:rPr lang="pt-BR" sz="1600" dirty="0" smtClean="0">
                <a:solidFill>
                  <a:schemeClr val="bg1"/>
                </a:solidFill>
                <a:effectLst>
                  <a:outerShdw blurRad="38100" dist="38100" dir="2700000" algn="tl">
                    <a:srgbClr val="000000">
                      <a:alpha val="43137"/>
                    </a:srgbClr>
                  </a:outerShdw>
                </a:effectLst>
              </a:rPr>
              <a:t>Invest. 1995;39:234–8; </a:t>
            </a:r>
            <a:r>
              <a:rPr lang="it-IT" sz="1600" dirty="0" smtClean="0">
                <a:solidFill>
                  <a:schemeClr val="bg1"/>
                </a:solidFill>
                <a:effectLst>
                  <a:outerShdw blurRad="38100" dist="38100" dir="2700000" algn="tl">
                    <a:srgbClr val="000000">
                      <a:alpha val="43137"/>
                    </a:srgbClr>
                  </a:outerShdw>
                </a:effectLst>
              </a:rPr>
              <a:t>Catanzerite VA, Steinberg SM, Mosley CA, et al. Severe </a:t>
            </a:r>
            <a:r>
              <a:rPr lang="en-US" sz="1600" dirty="0" smtClean="0">
                <a:solidFill>
                  <a:schemeClr val="bg1"/>
                </a:solidFill>
                <a:effectLst>
                  <a:outerShdw blurRad="38100" dist="38100" dir="2700000" algn="tl">
                    <a:srgbClr val="000000">
                      <a:alpha val="43137"/>
                    </a:srgbClr>
                  </a:outerShdw>
                </a:effectLst>
              </a:rPr>
              <a:t>preeclampsia with </a:t>
            </a:r>
            <a:r>
              <a:rPr lang="en-US" sz="1600" dirty="0" err="1" smtClean="0">
                <a:solidFill>
                  <a:schemeClr val="bg1"/>
                </a:solidFill>
                <a:effectLst>
                  <a:outerShdw blurRad="38100" dist="38100" dir="2700000" algn="tl">
                    <a:srgbClr val="000000">
                      <a:alpha val="43137"/>
                    </a:srgbClr>
                  </a:outerShdw>
                </a:effectLst>
              </a:rPr>
              <a:t>fulminant</a:t>
            </a:r>
            <a:r>
              <a:rPr lang="en-US" sz="1600" dirty="0" smtClean="0">
                <a:solidFill>
                  <a:schemeClr val="bg1"/>
                </a:solidFill>
                <a:effectLst>
                  <a:outerShdw blurRad="38100" dist="38100" dir="2700000" algn="tl">
                    <a:srgbClr val="000000">
                      <a:alpha val="43137"/>
                    </a:srgbClr>
                  </a:outerShdw>
                </a:effectLst>
              </a:rPr>
              <a:t> and extreme elevation of </a:t>
            </a:r>
            <a:r>
              <a:rPr lang="en-US" sz="1600" dirty="0" err="1" smtClean="0">
                <a:solidFill>
                  <a:schemeClr val="bg1"/>
                </a:solidFill>
                <a:effectLst>
                  <a:outerShdw blurRad="38100" dist="38100" dir="2700000" algn="tl">
                    <a:srgbClr val="000000">
                      <a:alpha val="43137"/>
                    </a:srgbClr>
                  </a:outerShdw>
                </a:effectLst>
              </a:rPr>
              <a:t>aspartate</a:t>
            </a:r>
            <a:r>
              <a:rPr lang="en-US"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aminotransferase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lactate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dehydrogenase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levels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Am</a:t>
            </a:r>
            <a:r>
              <a:rPr lang="pt-BR" sz="1600" dirty="0" smtClean="0">
                <a:solidFill>
                  <a:schemeClr val="bg1"/>
                </a:solidFill>
                <a:effectLst>
                  <a:outerShdw blurRad="38100" dist="38100" dir="2700000" algn="tl">
                    <a:srgbClr val="000000">
                      <a:alpha val="43137"/>
                    </a:srgbClr>
                  </a:outerShdw>
                </a:effectLst>
              </a:rPr>
              <a:t> J </a:t>
            </a:r>
            <a:r>
              <a:rPr lang="pt-BR" sz="1600" dirty="0" err="1" smtClean="0">
                <a:solidFill>
                  <a:schemeClr val="bg1"/>
                </a:solidFill>
                <a:effectLst>
                  <a:outerShdw blurRad="38100" dist="38100" dir="2700000" algn="tl">
                    <a:srgbClr val="000000">
                      <a:alpha val="43137"/>
                    </a:srgbClr>
                  </a:outerShdw>
                </a:effectLst>
              </a:rPr>
              <a:t>Perinatol</a:t>
            </a:r>
            <a:r>
              <a:rPr lang="pt-BR" sz="1600" dirty="0" smtClean="0">
                <a:solidFill>
                  <a:schemeClr val="bg1"/>
                </a:solidFill>
                <a:effectLst>
                  <a:outerShdw blurRad="38100" dist="38100" dir="2700000" algn="tl">
                    <a:srgbClr val="000000">
                      <a:alpha val="43137"/>
                    </a:srgbClr>
                  </a:outerShdw>
                </a:effectLst>
              </a:rPr>
              <a:t>. 1995;12:310–3)</a:t>
            </a:r>
          </a:p>
          <a:p>
            <a:endParaRPr lang="pt-BR" sz="1600" dirty="0" smtClean="0">
              <a:solidFill>
                <a:schemeClr val="bg1"/>
              </a:solidFill>
              <a:effectLst>
                <a:outerShdw blurRad="38100" dist="38100" dir="2700000" algn="tl">
                  <a:srgbClr val="000000">
                    <a:alpha val="43137"/>
                  </a:srgbClr>
                </a:outerShdw>
              </a:effectLst>
            </a:endParaRPr>
          </a:p>
          <a:p>
            <a:pPr lvl="0"/>
            <a:endParaRPr lang="pt-BR" sz="1600" dirty="0" smtClean="0">
              <a:solidFill>
                <a:schemeClr val="bg1"/>
              </a:solidFill>
            </a:endParaRPr>
          </a:p>
          <a:p>
            <a:endParaRPr lang="pt-BR" sz="1800" dirty="0" smtClean="0"/>
          </a:p>
          <a:p>
            <a:endParaRPr lang="pt-BR" sz="1800" dirty="0" smtClean="0"/>
          </a:p>
          <a:p>
            <a:endParaRPr lang="pt-BR" sz="1800" dirty="0" smtClean="0"/>
          </a:p>
          <a:p>
            <a:endParaRPr lang="pt-BR" sz="1800" dirty="0" smtClean="0"/>
          </a:p>
          <a:p>
            <a:endParaRPr lang="pt-BR" sz="1800" dirty="0" smtClean="0"/>
          </a:p>
          <a:p>
            <a:endParaRPr lang="pt-BR"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9512" y="1371600"/>
            <a:ext cx="8784976" cy="1828800"/>
          </a:xfrm>
        </p:spPr>
        <p:txBody>
          <a:bodyPr>
            <a:noAutofit/>
          </a:bodyPr>
          <a:lstStyle/>
          <a:p>
            <a:r>
              <a:rPr lang="pt-BR" sz="2800" dirty="0" err="1" smtClean="0"/>
              <a:t>Other</a:t>
            </a:r>
            <a:r>
              <a:rPr lang="pt-BR" sz="2800" dirty="0" smtClean="0"/>
              <a:t> </a:t>
            </a:r>
            <a:r>
              <a:rPr lang="pt-BR" sz="2800" dirty="0" err="1" smtClean="0"/>
              <a:t>Risk</a:t>
            </a:r>
            <a:r>
              <a:rPr lang="pt-BR" sz="2800" dirty="0" smtClean="0"/>
              <a:t> </a:t>
            </a:r>
            <a:r>
              <a:rPr lang="pt-BR" sz="2800" dirty="0" err="1" smtClean="0"/>
              <a:t>factors</a:t>
            </a:r>
            <a:r>
              <a:rPr lang="pt-BR" sz="2800" dirty="0" smtClean="0"/>
              <a:t> for </a:t>
            </a:r>
            <a:r>
              <a:rPr lang="pt-BR" sz="2800" dirty="0" err="1" smtClean="0"/>
              <a:t>atherosclerosis</a:t>
            </a:r>
            <a:r>
              <a:rPr lang="pt-BR" sz="2800" dirty="0" smtClean="0"/>
              <a:t>/</a:t>
            </a:r>
            <a:br>
              <a:rPr lang="pt-BR" sz="2800" dirty="0" smtClean="0"/>
            </a:br>
            <a:r>
              <a:rPr lang="pt-BR" sz="2800" dirty="0" err="1" smtClean="0"/>
              <a:t>coronary</a:t>
            </a:r>
            <a:r>
              <a:rPr lang="pt-BR" sz="2800" dirty="0" smtClean="0"/>
              <a:t> </a:t>
            </a:r>
            <a:r>
              <a:rPr lang="pt-BR" sz="2800" dirty="0" err="1" smtClean="0"/>
              <a:t>artery</a:t>
            </a:r>
            <a:r>
              <a:rPr lang="pt-BR" sz="2800" dirty="0" smtClean="0"/>
              <a:t> </a:t>
            </a:r>
            <a:r>
              <a:rPr lang="pt-BR" sz="2800" dirty="0" err="1" smtClean="0"/>
              <a:t>disease</a:t>
            </a:r>
            <a:r>
              <a:rPr lang="pt-BR" sz="2800" dirty="0" smtClean="0"/>
              <a:t> In </a:t>
            </a:r>
            <a:r>
              <a:rPr lang="pt-BR" sz="2800" dirty="0" err="1" smtClean="0"/>
              <a:t>the</a:t>
            </a:r>
            <a:r>
              <a:rPr lang="pt-BR" sz="2800" dirty="0" smtClean="0"/>
              <a:t> </a:t>
            </a:r>
            <a:br>
              <a:rPr lang="pt-BR" sz="2800" dirty="0" smtClean="0"/>
            </a:br>
            <a:r>
              <a:rPr lang="pt-BR" sz="2800" dirty="0" err="1" smtClean="0"/>
              <a:t>acidity</a:t>
            </a:r>
            <a:r>
              <a:rPr lang="pt-BR" sz="2800" dirty="0" smtClean="0"/>
              <a:t> </a:t>
            </a:r>
            <a:r>
              <a:rPr lang="pt-BR" sz="2800" dirty="0" err="1" smtClean="0"/>
              <a:t>theory</a:t>
            </a:r>
            <a:r>
              <a:rPr lang="pt-BR" sz="2800" dirty="0" smtClean="0"/>
              <a:t> </a:t>
            </a:r>
            <a:r>
              <a:rPr lang="pt-BR" sz="2800" dirty="0" err="1" smtClean="0"/>
              <a:t>point</a:t>
            </a:r>
            <a:r>
              <a:rPr lang="pt-BR" sz="2800" dirty="0" smtClean="0"/>
              <a:t> </a:t>
            </a:r>
            <a:r>
              <a:rPr lang="pt-BR" sz="2800" dirty="0" err="1" smtClean="0"/>
              <a:t>of</a:t>
            </a:r>
            <a:r>
              <a:rPr lang="pt-BR" sz="2800" dirty="0" smtClean="0"/>
              <a:t> </a:t>
            </a:r>
            <a:r>
              <a:rPr lang="pt-BR" sz="2800" dirty="0" err="1" smtClean="0"/>
              <a:t>view</a:t>
            </a:r>
            <a:endParaRPr lang="pt-BR" sz="2800" dirty="0"/>
          </a:p>
        </p:txBody>
      </p:sp>
      <p:sp>
        <p:nvSpPr>
          <p:cNvPr id="5" name="Subtítulo 4"/>
          <p:cNvSpPr>
            <a:spLocks noGrp="1"/>
          </p:cNvSpPr>
          <p:nvPr>
            <p:ph type="subTitle" idx="1"/>
          </p:nvPr>
        </p:nvSpPr>
        <p:spPr/>
        <p:txBody>
          <a:bodyPr/>
          <a:lstStyle/>
          <a:p>
            <a:endParaRPr lang="pt-B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640960" cy="1143000"/>
          </a:xfrm>
        </p:spPr>
        <p:txBody>
          <a:bodyPr>
            <a:noAutofit/>
          </a:bodyPr>
          <a:lstStyle/>
          <a:p>
            <a:r>
              <a:rPr lang="pt-BR" sz="2800" dirty="0" err="1" smtClean="0">
                <a:effectLst>
                  <a:outerShdw blurRad="38100" dist="38100" dir="2700000" algn="tl">
                    <a:srgbClr val="000000">
                      <a:alpha val="43137"/>
                    </a:srgbClr>
                  </a:outerShdw>
                </a:effectLst>
              </a:rPr>
              <a:t>Homocysteine</a:t>
            </a:r>
            <a:r>
              <a:rPr lang="pt-BR" sz="2800" dirty="0" smtClean="0">
                <a:effectLst>
                  <a:outerShdw blurRad="38100" dist="38100" dir="2700000" algn="tl">
                    <a:srgbClr val="000000">
                      <a:alpha val="43137"/>
                    </a:srgbClr>
                  </a:outerShdw>
                </a:effectLst>
              </a:rPr>
              <a:t/>
            </a:r>
            <a:br>
              <a:rPr lang="pt-BR" sz="2800" dirty="0" smtClean="0">
                <a:effectLst>
                  <a:outerShdw blurRad="38100" dist="38100" dir="2700000" algn="tl">
                    <a:srgbClr val="000000">
                      <a:alpha val="43137"/>
                    </a:srgbClr>
                  </a:outerShdw>
                </a:effectLst>
              </a:rPr>
            </a:br>
            <a:endParaRPr lang="pt-BR" sz="2800" dirty="0"/>
          </a:p>
        </p:txBody>
      </p:sp>
      <p:sp>
        <p:nvSpPr>
          <p:cNvPr id="3" name="Espaço Reservado para Conteúdo 2"/>
          <p:cNvSpPr>
            <a:spLocks noGrp="1"/>
          </p:cNvSpPr>
          <p:nvPr>
            <p:ph idx="1"/>
          </p:nvPr>
        </p:nvSpPr>
        <p:spPr>
          <a:xfrm>
            <a:off x="457200" y="1412776"/>
            <a:ext cx="8229600" cy="5445224"/>
          </a:xfrm>
        </p:spPr>
        <p:txBody>
          <a:bodyPr>
            <a:normAutofit fontScale="47500" lnSpcReduction="20000"/>
          </a:bodyPr>
          <a:lstStyle/>
          <a:p>
            <a:pPr algn="ctr"/>
            <a:endParaRPr lang="pt-BR" sz="4200" b="1" dirty="0" smtClean="0">
              <a:effectLst>
                <a:outerShdw blurRad="38100" dist="38100" dir="2700000" algn="tl">
                  <a:srgbClr val="000000">
                    <a:alpha val="43137"/>
                  </a:srgbClr>
                </a:outerShdw>
              </a:effectLst>
            </a:endParaRPr>
          </a:p>
          <a:p>
            <a:pPr>
              <a:buFont typeface="Wingdings" pitchFamily="2" charset="2"/>
              <a:buChar char="q"/>
            </a:pPr>
            <a:r>
              <a:rPr lang="en-US" sz="3800" dirty="0" err="1" smtClean="0">
                <a:effectLst>
                  <a:outerShdw blurRad="38100" dist="38100" dir="2700000" algn="tl">
                    <a:srgbClr val="000000">
                      <a:alpha val="43137"/>
                    </a:srgbClr>
                  </a:outerShdw>
                </a:effectLst>
              </a:rPr>
              <a:t>Hyperhomocysteinemia</a:t>
            </a:r>
            <a:r>
              <a:rPr lang="en-US" sz="3800" dirty="0" smtClean="0">
                <a:effectLst>
                  <a:outerShdw blurRad="38100" dist="38100" dir="2700000" algn="tl">
                    <a:srgbClr val="000000">
                      <a:alpha val="43137"/>
                    </a:srgbClr>
                  </a:outerShdw>
                </a:effectLst>
              </a:rPr>
              <a:t> </a:t>
            </a:r>
            <a:r>
              <a:rPr lang="en-US" sz="3800" dirty="0">
                <a:effectLst>
                  <a:outerShdw blurRad="38100" dist="38100" dir="2700000" algn="tl">
                    <a:srgbClr val="000000">
                      <a:alpha val="43137"/>
                    </a:srgbClr>
                  </a:outerShdw>
                </a:effectLst>
              </a:rPr>
              <a:t>has been reported to be associated with both vascular structure alteration and increased cardiovascular risk. </a:t>
            </a:r>
            <a:endParaRPr lang="en-US" sz="3800" dirty="0" smtClean="0">
              <a:effectLst>
                <a:outerShdw blurRad="38100" dist="38100" dir="2700000" algn="tl">
                  <a:srgbClr val="000000">
                    <a:alpha val="43137"/>
                  </a:srgbClr>
                </a:outerShdw>
              </a:effectLst>
            </a:endParaRPr>
          </a:p>
          <a:p>
            <a:pPr>
              <a:buFont typeface="Wingdings" pitchFamily="2" charset="2"/>
              <a:buChar char="q"/>
            </a:pPr>
            <a:r>
              <a:rPr lang="en-US" sz="3800" dirty="0" smtClean="0">
                <a:effectLst>
                  <a:outerShdw blurRad="38100" dist="38100" dir="2700000" algn="tl">
                    <a:srgbClr val="000000">
                      <a:alpha val="43137"/>
                    </a:srgbClr>
                  </a:outerShdw>
                </a:effectLst>
              </a:rPr>
              <a:t>Some studies have shown a relationship </a:t>
            </a:r>
            <a:r>
              <a:rPr lang="en-US" sz="3800" dirty="0">
                <a:effectLst>
                  <a:outerShdw blurRad="38100" dist="38100" dir="2700000" algn="tl">
                    <a:srgbClr val="000000">
                      <a:alpha val="43137"/>
                    </a:srgbClr>
                  </a:outerShdw>
                </a:effectLst>
              </a:rPr>
              <a:t>between </a:t>
            </a:r>
            <a:r>
              <a:rPr lang="en-US" sz="3800" dirty="0" err="1">
                <a:effectLst>
                  <a:outerShdw blurRad="38100" dist="38100" dir="2700000" algn="tl">
                    <a:srgbClr val="000000">
                      <a:alpha val="43137"/>
                    </a:srgbClr>
                  </a:outerShdw>
                </a:effectLst>
              </a:rPr>
              <a:t>homocysteine</a:t>
            </a:r>
            <a:r>
              <a:rPr lang="en-US" sz="3800" dirty="0">
                <a:effectLst>
                  <a:outerShdw blurRad="38100" dist="38100" dir="2700000" algn="tl">
                    <a:srgbClr val="000000">
                      <a:alpha val="43137"/>
                    </a:srgbClr>
                  </a:outerShdw>
                </a:effectLst>
              </a:rPr>
              <a:t> and psychological risk factors for cardiovascular diseases, like hostility and </a:t>
            </a:r>
            <a:r>
              <a:rPr lang="en-US" sz="3800" dirty="0" smtClean="0">
                <a:effectLst>
                  <a:outerShdw blurRad="38100" dist="38100" dir="2700000" algn="tl">
                    <a:srgbClr val="000000">
                      <a:alpha val="43137"/>
                    </a:srgbClr>
                  </a:outerShdw>
                </a:effectLst>
              </a:rPr>
              <a:t>anger. However, a subsequent  study revealed that there </a:t>
            </a:r>
            <a:r>
              <a:rPr lang="en-US" sz="3800" dirty="0">
                <a:effectLst>
                  <a:outerShdw blurRad="38100" dist="38100" dir="2700000" algn="tl">
                    <a:srgbClr val="000000">
                      <a:alpha val="43137"/>
                    </a:srgbClr>
                  </a:outerShdw>
                </a:effectLst>
              </a:rPr>
              <a:t>is no evidence for an association between </a:t>
            </a:r>
            <a:r>
              <a:rPr lang="en-US" sz="3800" dirty="0" err="1">
                <a:effectLst>
                  <a:outerShdw blurRad="38100" dist="38100" dir="2700000" algn="tl">
                    <a:srgbClr val="000000">
                      <a:alpha val="43137"/>
                    </a:srgbClr>
                  </a:outerShdw>
                </a:effectLst>
              </a:rPr>
              <a:t>homocysteine</a:t>
            </a:r>
            <a:r>
              <a:rPr lang="en-US" sz="3800" dirty="0">
                <a:effectLst>
                  <a:outerShdw blurRad="38100" dist="38100" dir="2700000" algn="tl">
                    <a:srgbClr val="000000">
                      <a:alpha val="43137"/>
                    </a:srgbClr>
                  </a:outerShdw>
                </a:effectLst>
              </a:rPr>
              <a:t> levels and cardiovascular autonomic function in either diabetic or </a:t>
            </a:r>
            <a:r>
              <a:rPr lang="en-US" sz="3800" dirty="0" err="1">
                <a:effectLst>
                  <a:outerShdw blurRad="38100" dist="38100" dir="2700000" algn="tl">
                    <a:srgbClr val="000000">
                      <a:alpha val="43137"/>
                    </a:srgbClr>
                  </a:outerShdw>
                </a:effectLst>
              </a:rPr>
              <a:t>nondiabetic</a:t>
            </a:r>
            <a:r>
              <a:rPr lang="en-US" sz="3800" dirty="0">
                <a:effectLst>
                  <a:outerShdw blurRad="38100" dist="38100" dir="2700000" algn="tl">
                    <a:srgbClr val="000000">
                      <a:alpha val="43137"/>
                    </a:srgbClr>
                  </a:outerShdw>
                </a:effectLst>
              </a:rPr>
              <a:t> subjects. </a:t>
            </a:r>
            <a:r>
              <a:rPr lang="en-US" sz="3800" dirty="0" smtClean="0">
                <a:effectLst>
                  <a:outerShdw blurRad="38100" dist="38100" dir="2700000" algn="tl">
                    <a:srgbClr val="000000">
                      <a:alpha val="43137"/>
                    </a:srgbClr>
                  </a:outerShdw>
                </a:effectLst>
              </a:rPr>
              <a:t>So, according this later study the cardiovascular </a:t>
            </a:r>
            <a:r>
              <a:rPr lang="en-US" sz="3800" dirty="0">
                <a:effectLst>
                  <a:outerShdw blurRad="38100" dist="38100" dir="2700000" algn="tl">
                    <a:srgbClr val="000000">
                      <a:alpha val="43137"/>
                    </a:srgbClr>
                  </a:outerShdw>
                </a:effectLst>
              </a:rPr>
              <a:t>autonomic dysfunction does not help </a:t>
            </a:r>
            <a:r>
              <a:rPr lang="en-US" sz="3800" dirty="0" smtClean="0">
                <a:effectLst>
                  <a:outerShdw blurRad="38100" dist="38100" dir="2700000" algn="tl">
                    <a:srgbClr val="000000">
                      <a:alpha val="43137"/>
                    </a:srgbClr>
                  </a:outerShdw>
                </a:effectLst>
              </a:rPr>
              <a:t>to explain </a:t>
            </a:r>
            <a:r>
              <a:rPr lang="en-US" sz="3800" dirty="0">
                <a:effectLst>
                  <a:outerShdw blurRad="38100" dist="38100" dir="2700000" algn="tl">
                    <a:srgbClr val="000000">
                      <a:alpha val="43137"/>
                    </a:srgbClr>
                  </a:outerShdw>
                </a:effectLst>
              </a:rPr>
              <a:t>why </a:t>
            </a:r>
            <a:r>
              <a:rPr lang="en-US" sz="3800" dirty="0" err="1">
                <a:effectLst>
                  <a:outerShdw blurRad="38100" dist="38100" dir="2700000" algn="tl">
                    <a:srgbClr val="000000">
                      <a:alpha val="43137"/>
                    </a:srgbClr>
                  </a:outerShdw>
                </a:effectLst>
              </a:rPr>
              <a:t>hyperhomocysteinaemia</a:t>
            </a:r>
            <a:r>
              <a:rPr lang="en-US" sz="3800" dirty="0">
                <a:effectLst>
                  <a:outerShdw blurRad="38100" dist="38100" dir="2700000" algn="tl">
                    <a:srgbClr val="000000">
                      <a:alpha val="43137"/>
                    </a:srgbClr>
                  </a:outerShdw>
                </a:effectLst>
              </a:rPr>
              <a:t> is related to cardiovascular mortality</a:t>
            </a:r>
            <a:r>
              <a:rPr lang="en-US" sz="3800" dirty="0" smtClean="0">
                <a:effectLst>
                  <a:outerShdw blurRad="38100" dist="38100" dir="2700000" algn="tl">
                    <a:srgbClr val="000000">
                      <a:alpha val="43137"/>
                    </a:srgbClr>
                  </a:outerShdw>
                </a:effectLst>
              </a:rPr>
              <a:t>.</a:t>
            </a:r>
          </a:p>
          <a:p>
            <a:pPr>
              <a:buFont typeface="Wingdings" pitchFamily="2" charset="2"/>
              <a:buChar char="q"/>
            </a:pPr>
            <a:r>
              <a:rPr lang="en-US" sz="3800" dirty="0" smtClean="0">
                <a:effectLst>
                  <a:outerShdw blurRad="38100" dist="38100" dir="2700000" algn="tl">
                    <a:srgbClr val="000000">
                      <a:alpha val="43137"/>
                    </a:srgbClr>
                  </a:outerShdw>
                </a:effectLst>
              </a:rPr>
              <a:t>My take on the biological mechanism is that </a:t>
            </a:r>
            <a:r>
              <a:rPr lang="en-US" sz="3800" dirty="0" err="1" smtClean="0">
                <a:effectLst>
                  <a:outerShdw blurRad="38100" dist="38100" dir="2700000" algn="tl">
                    <a:srgbClr val="000000">
                      <a:alpha val="43137"/>
                    </a:srgbClr>
                  </a:outerShdw>
                </a:effectLst>
              </a:rPr>
              <a:t>homocysteine</a:t>
            </a:r>
            <a:r>
              <a:rPr lang="en-US" sz="3800" dirty="0" smtClean="0">
                <a:effectLst>
                  <a:outerShdw blurRad="38100" dist="38100" dir="2700000" algn="tl">
                    <a:srgbClr val="000000">
                      <a:alpha val="43137"/>
                    </a:srgbClr>
                  </a:outerShdw>
                </a:effectLst>
              </a:rPr>
              <a:t> and its acidic derivatives might contribute to the acidic coronary blood flow that lead </a:t>
            </a:r>
            <a:r>
              <a:rPr lang="en-US" sz="3800" dirty="0">
                <a:effectLst>
                  <a:outerShdw blurRad="38100" dist="38100" dir="2700000" algn="tl">
                    <a:srgbClr val="000000">
                      <a:alpha val="43137"/>
                    </a:srgbClr>
                  </a:outerShdw>
                </a:effectLst>
              </a:rPr>
              <a:t>to  </a:t>
            </a:r>
            <a:r>
              <a:rPr lang="en-US" sz="3800" dirty="0" smtClean="0">
                <a:effectLst>
                  <a:outerShdw blurRad="38100" dist="38100" dir="2700000" algn="tl">
                    <a:srgbClr val="000000">
                      <a:alpha val="43137"/>
                    </a:srgbClr>
                  </a:outerShdw>
                </a:effectLst>
              </a:rPr>
              <a:t>increased </a:t>
            </a:r>
            <a:r>
              <a:rPr lang="en-US" sz="3800" dirty="0">
                <a:effectLst>
                  <a:outerShdw blurRad="38100" dist="38100" dir="2700000" algn="tl">
                    <a:srgbClr val="000000">
                      <a:alpha val="43137"/>
                    </a:srgbClr>
                  </a:outerShdw>
                </a:effectLst>
              </a:rPr>
              <a:t>perfusion pressure </a:t>
            </a:r>
            <a:r>
              <a:rPr lang="en-US" sz="3800" dirty="0" smtClean="0">
                <a:effectLst>
                  <a:outerShdw blurRad="38100" dist="38100" dir="2700000" algn="tl">
                    <a:srgbClr val="000000">
                      <a:alpha val="43137"/>
                    </a:srgbClr>
                  </a:outerShdw>
                </a:effectLst>
              </a:rPr>
              <a:t>and </a:t>
            </a:r>
            <a:r>
              <a:rPr lang="en-US" sz="3800" dirty="0">
                <a:effectLst>
                  <a:outerShdw blurRad="38100" dist="38100" dir="2700000" algn="tl">
                    <a:srgbClr val="000000">
                      <a:alpha val="43137"/>
                    </a:srgbClr>
                  </a:outerShdw>
                </a:effectLst>
              </a:rPr>
              <a:t>effects on contractility of coronary arteries, </a:t>
            </a:r>
            <a:r>
              <a:rPr lang="en-US" sz="3800" dirty="0" smtClean="0">
                <a:effectLst>
                  <a:outerShdw blurRad="38100" dist="38100" dir="2700000" algn="tl">
                    <a:srgbClr val="000000">
                      <a:alpha val="43137"/>
                    </a:srgbClr>
                  </a:outerShdw>
                </a:effectLst>
              </a:rPr>
              <a:t>resulting in </a:t>
            </a:r>
            <a:r>
              <a:rPr lang="en-US" sz="3800" dirty="0">
                <a:effectLst>
                  <a:outerShdw blurRad="38100" dist="38100" dir="2700000" algn="tl">
                    <a:srgbClr val="000000">
                      <a:alpha val="43137"/>
                    </a:srgbClr>
                  </a:outerShdw>
                </a:effectLst>
              </a:rPr>
              <a:t>changes in hemodynamic shear stress </a:t>
            </a:r>
            <a:r>
              <a:rPr lang="en-US" sz="3800" dirty="0" smtClean="0">
                <a:effectLst>
                  <a:outerShdw blurRad="38100" dist="38100" dir="2700000" algn="tl">
                    <a:srgbClr val="000000">
                      <a:alpha val="43137"/>
                    </a:srgbClr>
                  </a:outerShdw>
                </a:effectLst>
              </a:rPr>
              <a:t>that ends in atherosclerosis/coronary myocardial disease.</a:t>
            </a:r>
          </a:p>
          <a:p>
            <a:pPr marL="137160" indent="0">
              <a:buNone/>
            </a:pPr>
            <a:endParaRPr lang="en-US" sz="1800" dirty="0" smtClean="0"/>
          </a:p>
          <a:p>
            <a:endParaRPr lang="en-US" sz="1800" dirty="0">
              <a:effectLst>
                <a:outerShdw blurRad="38100" dist="38100" dir="2700000" algn="tl">
                  <a:srgbClr val="000000">
                    <a:alpha val="43137"/>
                  </a:srgbClr>
                </a:outerShdw>
              </a:effectLst>
            </a:endParaRPr>
          </a:p>
          <a:p>
            <a:r>
              <a:rPr lang="en-US" sz="3400" dirty="0" smtClean="0">
                <a:solidFill>
                  <a:schemeClr val="bg1"/>
                </a:solidFill>
                <a:effectLst>
                  <a:outerShdw blurRad="38100" dist="38100" dir="2700000" algn="tl">
                    <a:srgbClr val="000000">
                      <a:alpha val="43137"/>
                    </a:srgbClr>
                  </a:outerShdw>
                </a:effectLst>
              </a:rPr>
              <a:t>(</a:t>
            </a:r>
            <a:r>
              <a:rPr lang="en-US" sz="3400" dirty="0" err="1" smtClean="0">
                <a:solidFill>
                  <a:schemeClr val="bg1"/>
                </a:solidFill>
                <a:effectLst>
                  <a:outerShdw blurRad="38100" dist="38100" dir="2700000" algn="tl">
                    <a:srgbClr val="000000">
                      <a:alpha val="43137"/>
                    </a:srgbClr>
                  </a:outerShdw>
                </a:effectLst>
              </a:rPr>
              <a:t>Stoney</a:t>
            </a:r>
            <a:r>
              <a:rPr lang="en-US" sz="3400" dirty="0" smtClean="0">
                <a:solidFill>
                  <a:schemeClr val="bg1"/>
                </a:solidFill>
                <a:effectLst>
                  <a:outerShdw blurRad="38100" dist="38100" dir="2700000" algn="tl">
                    <a:srgbClr val="000000">
                      <a:alpha val="43137"/>
                    </a:srgbClr>
                  </a:outerShdw>
                </a:effectLst>
              </a:rPr>
              <a:t> </a:t>
            </a:r>
            <a:r>
              <a:rPr lang="en-US" sz="3400" dirty="0">
                <a:solidFill>
                  <a:schemeClr val="bg1"/>
                </a:solidFill>
                <a:effectLst>
                  <a:outerShdw blurRad="38100" dist="38100" dir="2700000" algn="tl">
                    <a:srgbClr val="000000">
                      <a:alpha val="43137"/>
                    </a:srgbClr>
                  </a:outerShdw>
                </a:effectLst>
              </a:rPr>
              <a:t>CM, </a:t>
            </a:r>
            <a:r>
              <a:rPr lang="en-US" sz="3400" dirty="0" err="1">
                <a:solidFill>
                  <a:schemeClr val="bg1"/>
                </a:solidFill>
                <a:effectLst>
                  <a:outerShdw blurRad="38100" dist="38100" dir="2700000" algn="tl">
                    <a:srgbClr val="000000">
                      <a:alpha val="43137"/>
                    </a:srgbClr>
                  </a:outerShdw>
                </a:effectLst>
              </a:rPr>
              <a:t>Engebretson</a:t>
            </a:r>
            <a:r>
              <a:rPr lang="en-US" sz="3400" dirty="0">
                <a:solidFill>
                  <a:schemeClr val="bg1"/>
                </a:solidFill>
                <a:effectLst>
                  <a:outerShdw blurRad="38100" dist="38100" dir="2700000" algn="tl">
                    <a:srgbClr val="000000">
                      <a:alpha val="43137"/>
                    </a:srgbClr>
                  </a:outerShdw>
                </a:effectLst>
              </a:rPr>
              <a:t> TO. </a:t>
            </a:r>
            <a:r>
              <a:rPr lang="en-US" sz="3400" dirty="0" smtClean="0">
                <a:solidFill>
                  <a:schemeClr val="bg1"/>
                </a:solidFill>
                <a:effectLst>
                  <a:outerShdw blurRad="38100" dist="38100" dir="2700000" algn="tl">
                    <a:srgbClr val="000000">
                      <a:alpha val="43137"/>
                    </a:srgbClr>
                  </a:outerShdw>
                </a:effectLst>
              </a:rPr>
              <a:t>Plasma </a:t>
            </a:r>
            <a:r>
              <a:rPr lang="en-US" sz="3400" dirty="0" err="1">
                <a:solidFill>
                  <a:schemeClr val="bg1"/>
                </a:solidFill>
                <a:effectLst>
                  <a:outerShdw blurRad="38100" dist="38100" dir="2700000" algn="tl">
                    <a:srgbClr val="000000">
                      <a:alpha val="43137"/>
                    </a:srgbClr>
                  </a:outerShdw>
                </a:effectLst>
              </a:rPr>
              <a:t>homocysteine</a:t>
            </a:r>
            <a:r>
              <a:rPr lang="en-US" sz="3400" dirty="0">
                <a:solidFill>
                  <a:schemeClr val="bg1"/>
                </a:solidFill>
                <a:effectLst>
                  <a:outerShdw blurRad="38100" dist="38100" dir="2700000" algn="tl">
                    <a:srgbClr val="000000">
                      <a:alpha val="43137"/>
                    </a:srgbClr>
                  </a:outerShdw>
                </a:effectLst>
              </a:rPr>
              <a:t> concentrations are positively associated with hostility and anger. Life Sci. 2000;66(23):</a:t>
            </a:r>
            <a:r>
              <a:rPr lang="en-US" sz="3400" dirty="0" smtClean="0">
                <a:solidFill>
                  <a:schemeClr val="bg1"/>
                </a:solidFill>
                <a:effectLst>
                  <a:outerShdw blurRad="38100" dist="38100" dir="2700000" algn="tl">
                    <a:srgbClr val="000000">
                      <a:alpha val="43137"/>
                    </a:srgbClr>
                  </a:outerShdw>
                </a:effectLst>
              </a:rPr>
              <a:t>2267-75</a:t>
            </a:r>
            <a:r>
              <a:rPr lang="en-US" sz="3400" dirty="0">
                <a:solidFill>
                  <a:schemeClr val="bg1"/>
                </a:solidFill>
                <a:effectLst>
                  <a:outerShdw blurRad="38100" dist="38100" dir="2700000" algn="tl">
                    <a:srgbClr val="000000">
                      <a:alpha val="43137"/>
                    </a:srgbClr>
                  </a:outerShdw>
                </a:effectLst>
              </a:rPr>
              <a:t>; </a:t>
            </a:r>
            <a:r>
              <a:rPr lang="en-US" sz="3400" dirty="0" err="1">
                <a:solidFill>
                  <a:schemeClr val="bg1"/>
                </a:solidFill>
                <a:effectLst>
                  <a:outerShdw blurRad="38100" dist="38100" dir="2700000" algn="tl">
                    <a:srgbClr val="000000">
                      <a:alpha val="43137"/>
                    </a:srgbClr>
                  </a:outerShdw>
                </a:effectLst>
              </a:rPr>
              <a:t>Spoelstra</a:t>
            </a:r>
            <a:r>
              <a:rPr lang="en-US" sz="3400" dirty="0">
                <a:solidFill>
                  <a:schemeClr val="bg1"/>
                </a:solidFill>
                <a:effectLst>
                  <a:outerShdw blurRad="38100" dist="38100" dir="2700000" algn="tl">
                    <a:srgbClr val="000000">
                      <a:alpha val="43137"/>
                    </a:srgbClr>
                  </a:outerShdw>
                </a:effectLst>
              </a:rPr>
              <a:t>-De Man AM, </a:t>
            </a:r>
            <a:r>
              <a:rPr lang="en-US" sz="3400" dirty="0" err="1">
                <a:solidFill>
                  <a:schemeClr val="bg1"/>
                </a:solidFill>
                <a:effectLst>
                  <a:outerShdw blurRad="38100" dist="38100" dir="2700000" algn="tl">
                    <a:srgbClr val="000000">
                      <a:alpha val="43137"/>
                    </a:srgbClr>
                  </a:outerShdw>
                </a:effectLst>
              </a:rPr>
              <a:t>Smulders</a:t>
            </a:r>
            <a:r>
              <a:rPr lang="en-US" sz="3400" dirty="0">
                <a:solidFill>
                  <a:schemeClr val="bg1"/>
                </a:solidFill>
                <a:effectLst>
                  <a:outerShdw blurRad="38100" dist="38100" dir="2700000" algn="tl">
                    <a:srgbClr val="000000">
                      <a:alpha val="43137"/>
                    </a:srgbClr>
                  </a:outerShdw>
                </a:effectLst>
              </a:rPr>
              <a:t> YM et al. </a:t>
            </a:r>
            <a:r>
              <a:rPr lang="en-US" sz="3400" dirty="0" err="1">
                <a:solidFill>
                  <a:schemeClr val="bg1"/>
                </a:solidFill>
                <a:effectLst>
                  <a:outerShdw blurRad="38100" dist="38100" dir="2700000" algn="tl">
                    <a:srgbClr val="000000">
                      <a:alpha val="43137"/>
                    </a:srgbClr>
                  </a:outerShdw>
                </a:effectLst>
              </a:rPr>
              <a:t>Homocysteine</a:t>
            </a:r>
            <a:r>
              <a:rPr lang="en-US" sz="3400" dirty="0">
                <a:solidFill>
                  <a:schemeClr val="bg1"/>
                </a:solidFill>
                <a:effectLst>
                  <a:outerShdw blurRad="38100" dist="38100" dir="2700000" algn="tl">
                    <a:srgbClr val="000000">
                      <a:alpha val="43137"/>
                    </a:srgbClr>
                  </a:outerShdw>
                </a:effectLst>
              </a:rPr>
              <a:t> levels are not associated with cardiovascular autonomic function in elderly Caucasian subjects without or with type 2 diabetes mellitus: the Hoorn Study</a:t>
            </a:r>
            <a:r>
              <a:rPr lang="en-US" sz="3400" dirty="0" smtClean="0">
                <a:solidFill>
                  <a:schemeClr val="bg1"/>
                </a:solidFill>
                <a:effectLst>
                  <a:outerShdw blurRad="38100" dist="38100" dir="2700000" algn="tl">
                    <a:srgbClr val="000000">
                      <a:alpha val="43137"/>
                    </a:srgbClr>
                  </a:outerShdw>
                </a:effectLst>
              </a:rPr>
              <a:t>.</a:t>
            </a:r>
            <a:r>
              <a:rPr lang="sv-SE" sz="3400" dirty="0">
                <a:solidFill>
                  <a:schemeClr val="bg1"/>
                </a:solidFill>
                <a:effectLst>
                  <a:outerShdw blurRad="38100" dist="38100" dir="2700000" algn="tl">
                    <a:srgbClr val="000000">
                      <a:alpha val="43137"/>
                    </a:srgbClr>
                  </a:outerShdw>
                </a:effectLst>
              </a:rPr>
              <a:t> J Intern Med. 2005 Dec;258(6):536-43</a:t>
            </a:r>
            <a:r>
              <a:rPr lang="sv-SE" sz="3400" dirty="0" smtClean="0">
                <a:solidFill>
                  <a:schemeClr val="bg1"/>
                </a:solidFill>
                <a:effectLst>
                  <a:outerShdw blurRad="38100" dist="38100" dir="2700000" algn="tl">
                    <a:srgbClr val="000000">
                      <a:alpha val="43137"/>
                    </a:srgbClr>
                  </a:outerShdw>
                </a:effectLst>
              </a:rPr>
              <a:t>.) </a:t>
            </a:r>
            <a:endParaRPr lang="pt-BR" sz="3400" dirty="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559185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In </a:t>
            </a:r>
            <a:r>
              <a:rPr lang="pt-BR" sz="3200" dirty="0" err="1" smtClean="0"/>
              <a:t>Recognition</a:t>
            </a:r>
            <a:endParaRPr lang="pt-BR" sz="3200" dirty="0"/>
          </a:p>
        </p:txBody>
      </p:sp>
      <p:sp>
        <p:nvSpPr>
          <p:cNvPr id="3" name="Espaço Reservado para Conteúdo 2"/>
          <p:cNvSpPr>
            <a:spLocks noGrp="1"/>
          </p:cNvSpPr>
          <p:nvPr>
            <p:ph idx="1"/>
          </p:nvPr>
        </p:nvSpPr>
        <p:spPr>
          <a:xfrm>
            <a:off x="323528" y="1600200"/>
            <a:ext cx="8363272" cy="5069160"/>
          </a:xfrm>
        </p:spPr>
        <p:txBody>
          <a:bodyPr>
            <a:normAutofit/>
          </a:bodyPr>
          <a:lstStyle/>
          <a:p>
            <a:pPr marL="137160" indent="0">
              <a:buNone/>
            </a:pPr>
            <a:endParaRPr lang="en-US" sz="2000" dirty="0" smtClean="0"/>
          </a:p>
          <a:p>
            <a:r>
              <a:rPr lang="en-US" sz="1800" smtClean="0">
                <a:effectLst>
                  <a:outerShdw blurRad="38100" dist="38100" dir="2700000" algn="tl">
                    <a:srgbClr val="000000">
                      <a:alpha val="43137"/>
                    </a:srgbClr>
                  </a:outerShdw>
                </a:effectLst>
              </a:rPr>
              <a:t>Gaskett</a:t>
            </a:r>
            <a:r>
              <a:rPr lang="en-US" sz="1800" dirty="0" smtClean="0">
                <a:effectLst>
                  <a:outerShdw blurRad="38100" dist="38100" dir="2700000" algn="tl">
                    <a:srgbClr val="000000">
                      <a:alpha val="43137"/>
                    </a:srgbClr>
                  </a:outerShdw>
                </a:effectLst>
              </a:rPr>
              <a:t> </a:t>
            </a:r>
            <a:r>
              <a:rPr lang="en-US" sz="1800" dirty="0">
                <a:effectLst>
                  <a:outerShdw blurRad="38100" dist="38100" dir="2700000" algn="tl">
                    <a:srgbClr val="000000">
                      <a:alpha val="43137"/>
                    </a:srgbClr>
                  </a:outerShdw>
                </a:effectLst>
              </a:rPr>
              <a:t>demonstrated in 1880 that acid solutions have </a:t>
            </a:r>
            <a:r>
              <a:rPr lang="en-US" sz="1800" dirty="0" smtClean="0">
                <a:effectLst>
                  <a:outerShdw blurRad="38100" dist="38100" dir="2700000" algn="tl">
                    <a:srgbClr val="000000">
                      <a:alpha val="43137"/>
                    </a:srgbClr>
                  </a:outerShdw>
                </a:effectLst>
              </a:rPr>
              <a:t>effects on </a:t>
            </a:r>
            <a:r>
              <a:rPr lang="en-US" sz="1800" dirty="0">
                <a:effectLst>
                  <a:outerShdw blurRad="38100" dist="38100" dir="2700000" algn="tl">
                    <a:srgbClr val="000000">
                      <a:alpha val="43137"/>
                    </a:srgbClr>
                  </a:outerShdw>
                </a:effectLst>
              </a:rPr>
              <a:t>the contractility of heart tissues and vascular smooth muscle, </a:t>
            </a:r>
            <a:r>
              <a:rPr lang="en-US" sz="1800" dirty="0" smtClean="0">
                <a:effectLst>
                  <a:outerShdw blurRad="38100" dist="38100" dir="2700000" algn="tl">
                    <a:srgbClr val="000000">
                      <a:alpha val="43137"/>
                    </a:srgbClr>
                  </a:outerShdw>
                </a:effectLst>
              </a:rPr>
              <a:t>reasoning that </a:t>
            </a:r>
            <a:r>
              <a:rPr lang="en-US" sz="1800" dirty="0">
                <a:effectLst>
                  <a:outerShdw blurRad="38100" dist="38100" dir="2700000" algn="tl">
                    <a:srgbClr val="000000">
                      <a:alpha val="43137"/>
                    </a:srgbClr>
                  </a:outerShdw>
                </a:effectLst>
              </a:rPr>
              <a:t>this was one important mechanism for the local </a:t>
            </a:r>
            <a:r>
              <a:rPr lang="en-US" sz="1800" dirty="0" smtClean="0">
                <a:effectLst>
                  <a:outerShdw blurRad="38100" dist="38100" dir="2700000" algn="tl">
                    <a:srgbClr val="000000">
                      <a:alpha val="43137"/>
                    </a:srgbClr>
                  </a:outerShdw>
                </a:effectLst>
              </a:rPr>
              <a:t>regulation of </a:t>
            </a:r>
            <a:r>
              <a:rPr lang="en-US" sz="1800" dirty="0">
                <a:effectLst>
                  <a:outerShdw blurRad="38100" dist="38100" dir="2700000" algn="tl">
                    <a:srgbClr val="000000">
                      <a:alpha val="43137"/>
                    </a:srgbClr>
                  </a:outerShdw>
                </a:effectLst>
              </a:rPr>
              <a:t>blood flow during increased metabolic </a:t>
            </a:r>
            <a:r>
              <a:rPr lang="en-US" sz="1800" dirty="0" smtClean="0">
                <a:effectLst>
                  <a:outerShdw blurRad="38100" dist="38100" dir="2700000" algn="tl">
                    <a:srgbClr val="000000">
                      <a:alpha val="43137"/>
                    </a:srgbClr>
                  </a:outerShdw>
                </a:effectLst>
              </a:rPr>
              <a:t>activity.</a:t>
            </a:r>
            <a:endParaRPr lang="en-US" sz="1800" dirty="0">
              <a:solidFill>
                <a:schemeClr val="bg1"/>
              </a:solidFill>
              <a:effectLst>
                <a:outerShdw blurRad="38100" dist="38100" dir="2700000" algn="tl">
                  <a:srgbClr val="000000">
                    <a:alpha val="43137"/>
                  </a:srgbClr>
                </a:outerShdw>
              </a:effectLst>
            </a:endParaRPr>
          </a:p>
          <a:p>
            <a:endParaRPr lang="en-US" sz="1700" dirty="0" smtClean="0">
              <a:solidFill>
                <a:schemeClr val="bg1"/>
              </a:solidFill>
            </a:endParaRPr>
          </a:p>
          <a:p>
            <a:r>
              <a:rPr lang="en-US" sz="1600" dirty="0" smtClean="0">
                <a:solidFill>
                  <a:schemeClr val="bg1"/>
                </a:solidFill>
                <a:effectLst>
                  <a:outerShdw blurRad="38100" dist="38100" dir="2700000" algn="tl">
                    <a:srgbClr val="000000">
                      <a:alpha val="43137"/>
                    </a:srgbClr>
                  </a:outerShdw>
                </a:effectLst>
              </a:rPr>
              <a:t>(Gaskell </a:t>
            </a:r>
            <a:r>
              <a:rPr lang="en-US" sz="1600" dirty="0">
                <a:solidFill>
                  <a:schemeClr val="bg1"/>
                </a:solidFill>
                <a:effectLst>
                  <a:outerShdw blurRad="38100" dist="38100" dir="2700000" algn="tl">
                    <a:srgbClr val="000000">
                      <a:alpha val="43137"/>
                    </a:srgbClr>
                  </a:outerShdw>
                </a:effectLst>
              </a:rPr>
              <a:t>WH. On the tonicity of the heart and blood vessels. J </a:t>
            </a:r>
            <a:r>
              <a:rPr lang="en-US" sz="1600" dirty="0" err="1" smtClean="0">
                <a:solidFill>
                  <a:schemeClr val="bg1"/>
                </a:solidFill>
                <a:effectLst>
                  <a:outerShdw blurRad="38100" dist="38100" dir="2700000" algn="tl">
                    <a:srgbClr val="000000">
                      <a:alpha val="43137"/>
                    </a:srgbClr>
                  </a:outerShdw>
                </a:effectLst>
              </a:rPr>
              <a:t>Physiol</a:t>
            </a:r>
            <a:r>
              <a:rPr lang="en-US" sz="1600" dirty="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1880;3:48-75)</a:t>
            </a:r>
          </a:p>
          <a:p>
            <a:endParaRPr lang="en-US" sz="1700" dirty="0">
              <a:solidFill>
                <a:schemeClr val="bg1"/>
              </a:solidFill>
            </a:endParaRPr>
          </a:p>
          <a:p>
            <a:r>
              <a:rPr lang="en-US" sz="1800" dirty="0" err="1" smtClean="0">
                <a:effectLst>
                  <a:outerShdw blurRad="38100" dist="38100" dir="2700000" algn="tl">
                    <a:srgbClr val="000000">
                      <a:alpha val="43137"/>
                    </a:srgbClr>
                  </a:outerShdw>
                </a:effectLst>
              </a:rPr>
              <a:t>Zsoter</a:t>
            </a:r>
            <a:r>
              <a:rPr lang="en-US" sz="1800" dirty="0" smtClean="0">
                <a:effectLst>
                  <a:outerShdw blurRad="38100" dist="38100" dir="2700000" algn="tl">
                    <a:srgbClr val="000000">
                      <a:alpha val="43137"/>
                    </a:srgbClr>
                  </a:outerShdw>
                </a:effectLst>
              </a:rPr>
              <a:t> et al have shown in 1961 that reduction of blood pH increases blood flow.  </a:t>
            </a:r>
          </a:p>
          <a:p>
            <a:endParaRPr lang="en-US" sz="2000" dirty="0"/>
          </a:p>
          <a:p>
            <a:r>
              <a:rPr lang="en-US" sz="1600" dirty="0" smtClean="0">
                <a:solidFill>
                  <a:schemeClr val="bg1"/>
                </a:solidFill>
                <a:effectLst>
                  <a:outerShdw blurRad="38100" dist="38100" dir="2700000" algn="tl">
                    <a:srgbClr val="000000">
                      <a:alpha val="43137"/>
                    </a:srgbClr>
                  </a:outerShdw>
                </a:effectLst>
              </a:rPr>
              <a:t>(</a:t>
            </a:r>
            <a:r>
              <a:rPr lang="en-US" sz="1600" dirty="0" err="1" smtClean="0">
                <a:solidFill>
                  <a:schemeClr val="bg1"/>
                </a:solidFill>
                <a:effectLst>
                  <a:outerShdw blurRad="38100" dist="38100" dir="2700000" algn="tl">
                    <a:srgbClr val="000000">
                      <a:alpha val="43137"/>
                    </a:srgbClr>
                  </a:outerShdw>
                </a:effectLst>
              </a:rPr>
              <a:t>Zsoter</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Bandeman</a:t>
            </a:r>
            <a:r>
              <a:rPr lang="en-US" sz="1600" dirty="0" smtClean="0">
                <a:solidFill>
                  <a:schemeClr val="bg1"/>
                </a:solidFill>
                <a:effectLst>
                  <a:outerShdw blurRad="38100" dist="38100" dir="2700000" algn="tl">
                    <a:srgbClr val="000000">
                      <a:alpha val="43137"/>
                    </a:srgbClr>
                  </a:outerShdw>
                </a:effectLst>
              </a:rPr>
              <a:t> L, </a:t>
            </a:r>
            <a:r>
              <a:rPr lang="en-US" sz="1600" dirty="0" err="1" smtClean="0">
                <a:solidFill>
                  <a:schemeClr val="bg1"/>
                </a:solidFill>
                <a:effectLst>
                  <a:outerShdw blurRad="38100" dist="38100" dir="2700000" algn="tl">
                    <a:srgbClr val="000000">
                      <a:alpha val="43137"/>
                    </a:srgbClr>
                  </a:outerShdw>
                </a:effectLst>
              </a:rPr>
              <a:t>Chappel</a:t>
            </a:r>
            <a:r>
              <a:rPr lang="en-US" sz="1600" dirty="0" smtClean="0">
                <a:solidFill>
                  <a:schemeClr val="bg1"/>
                </a:solidFill>
                <a:effectLst>
                  <a:outerShdw blurRad="38100" dist="38100" dir="2700000" algn="tl">
                    <a:srgbClr val="000000">
                      <a:alpha val="43137"/>
                    </a:srgbClr>
                  </a:outerShdw>
                </a:effectLst>
              </a:rPr>
              <a:t> CL. The effect of local pH changes on blood flow in the dog. Am Heart J. 1961;61: 777-782)</a:t>
            </a:r>
            <a:endParaRPr lang="en-US" sz="1600" dirty="0">
              <a:solidFill>
                <a:schemeClr val="bg1"/>
              </a:solidFill>
              <a:effectLst>
                <a:outerShdw blurRad="38100" dist="38100" dir="2700000" algn="tl">
                  <a:srgbClr val="000000">
                    <a:alpha val="43137"/>
                  </a:srgbClr>
                </a:outerShdw>
              </a:effectLst>
            </a:endParaRPr>
          </a:p>
          <a:p>
            <a:endParaRPr lang="en-US" sz="2000" dirty="0"/>
          </a:p>
          <a:p>
            <a:endParaRPr lang="pt-BR" sz="1700" dirty="0">
              <a:solidFill>
                <a:schemeClr val="bg1"/>
              </a:solidFill>
            </a:endParaRPr>
          </a:p>
        </p:txBody>
      </p:sp>
    </p:spTree>
    <p:extLst>
      <p:ext uri="{BB962C8B-B14F-4D97-AF65-F5344CB8AC3E}">
        <p14:creationId xmlns="" xmlns:p14="http://schemas.microsoft.com/office/powerpoint/2010/main" val="39230866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rmAutofit/>
          </a:bodyPr>
          <a:lstStyle/>
          <a:p>
            <a:r>
              <a:rPr lang="en-US" sz="2800" smtClean="0"/>
              <a:t>Chemical </a:t>
            </a:r>
            <a:r>
              <a:rPr lang="en-US" sz="2800" dirty="0" smtClean="0"/>
              <a:t>and Organic Pollutants</a:t>
            </a:r>
            <a:endParaRPr lang="pt-BR" sz="2800" dirty="0"/>
          </a:p>
        </p:txBody>
      </p:sp>
      <p:sp>
        <p:nvSpPr>
          <p:cNvPr id="3" name="Espaço Reservado para Conteúdo 2"/>
          <p:cNvSpPr>
            <a:spLocks noGrp="1"/>
          </p:cNvSpPr>
          <p:nvPr>
            <p:ph idx="1"/>
          </p:nvPr>
        </p:nvSpPr>
        <p:spPr>
          <a:xfrm>
            <a:off x="457200" y="1268760"/>
            <a:ext cx="8229600" cy="5589240"/>
          </a:xfrm>
        </p:spPr>
        <p:txBody>
          <a:bodyPr>
            <a:normAutofit fontScale="70000" lnSpcReduction="20000"/>
          </a:bodyPr>
          <a:lstStyle/>
          <a:p>
            <a:endParaRPr lang="pt-BR" sz="2100" dirty="0" smtClean="0">
              <a:effectLst>
                <a:outerShdw blurRad="38100" dist="38100" dir="2700000" algn="tl">
                  <a:srgbClr val="000000">
                    <a:alpha val="43137"/>
                  </a:srgbClr>
                </a:outerShdw>
              </a:effectLst>
            </a:endParaRPr>
          </a:p>
          <a:p>
            <a:r>
              <a:rPr lang="pt-BR" sz="2600" dirty="0" err="1" smtClean="0">
                <a:effectLst>
                  <a:outerShdw blurRad="38100" dist="38100" dir="2700000" algn="tl">
                    <a:srgbClr val="000000">
                      <a:alpha val="43137"/>
                    </a:srgbClr>
                  </a:outerShdw>
                </a:effectLst>
              </a:rPr>
              <a:t>The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studies</a:t>
            </a:r>
            <a:r>
              <a:rPr lang="pt-BR" sz="2600" dirty="0" smtClean="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associating</a:t>
            </a:r>
            <a:r>
              <a:rPr lang="pt-BR" sz="2600" dirty="0">
                <a:effectLst>
                  <a:outerShdw blurRad="38100" dist="38100" dir="2700000" algn="tl">
                    <a:srgbClr val="000000">
                      <a:alpha val="43137"/>
                    </a:srgbClr>
                  </a:outerShdw>
                </a:effectLst>
              </a:rPr>
              <a:t> cardiovascular </a:t>
            </a:r>
            <a:r>
              <a:rPr lang="pt-BR" sz="2600" dirty="0" err="1">
                <a:effectLst>
                  <a:outerShdw blurRad="38100" dist="38100" dir="2700000" algn="tl">
                    <a:srgbClr val="000000">
                      <a:alpha val="43137"/>
                    </a:srgbClr>
                  </a:outerShdw>
                </a:effectLst>
              </a:rPr>
              <a:t>disease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with</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the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exposition</a:t>
            </a:r>
            <a:r>
              <a:rPr lang="pt-BR" sz="2600" dirty="0">
                <a:effectLst>
                  <a:outerShdw blurRad="38100" dist="38100" dir="2700000" algn="tl">
                    <a:srgbClr val="000000">
                      <a:alpha val="43137"/>
                    </a:srgbClr>
                  </a:outerShdw>
                </a:effectLst>
              </a:rPr>
              <a:t> to </a:t>
            </a:r>
            <a:r>
              <a:rPr lang="pt-BR" sz="2600" dirty="0" err="1">
                <a:effectLst>
                  <a:outerShdw blurRad="38100" dist="38100" dir="2700000" algn="tl">
                    <a:srgbClr val="000000">
                      <a:alpha val="43137"/>
                    </a:srgbClr>
                  </a:outerShdw>
                </a:effectLst>
              </a:rPr>
              <a:t>certain</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chemicals</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like</a:t>
            </a:r>
            <a:r>
              <a:rPr lang="pt-BR" sz="2600" dirty="0">
                <a:effectLst>
                  <a:outerShdw blurRad="38100" dist="38100" dir="2700000" algn="tl">
                    <a:srgbClr val="000000">
                      <a:alpha val="43137"/>
                    </a:srgbClr>
                  </a:outerShdw>
                </a:effectLst>
              </a:rPr>
              <a:t> </a:t>
            </a:r>
            <a:r>
              <a:rPr lang="en-US" sz="2600" dirty="0" err="1" smtClean="0">
                <a:effectLst>
                  <a:outerShdw blurRad="38100" dist="38100" dir="2700000" algn="tl">
                    <a:srgbClr val="000000">
                      <a:alpha val="43137"/>
                    </a:srgbClr>
                  </a:outerShdw>
                </a:effectLst>
              </a:rPr>
              <a:t>perfluorooctanoic</a:t>
            </a:r>
            <a:r>
              <a:rPr lang="en-US" sz="2600" dirty="0" smtClean="0">
                <a:effectLst>
                  <a:outerShdw blurRad="38100" dist="38100" dir="2700000" algn="tl">
                    <a:srgbClr val="000000">
                      <a:alpha val="43137"/>
                    </a:srgbClr>
                  </a:outerShdw>
                </a:effectLst>
              </a:rPr>
              <a:t> acid </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arsenic</a:t>
            </a:r>
            <a:r>
              <a:rPr lang="pt-BR" sz="2600" dirty="0" smtClean="0">
                <a:effectLst>
                  <a:outerShdw blurRad="38100" dist="38100" dir="2700000" algn="tl">
                    <a:srgbClr val="000000">
                      <a:alpha val="43137"/>
                    </a:srgbClr>
                  </a:outerShdw>
                </a:effectLst>
              </a:rPr>
              <a:t>, lead </a:t>
            </a:r>
            <a:r>
              <a:rPr lang="pt-BR" sz="2600" dirty="0" err="1" smtClean="0">
                <a:effectLst>
                  <a:outerShdw blurRad="38100" dist="38100" dir="2700000" algn="tl">
                    <a:srgbClr val="000000">
                      <a:alpha val="43137"/>
                    </a:srgbClr>
                  </a:outerShdw>
                </a:effectLst>
              </a:rPr>
              <a:t>and</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cadmium</a:t>
            </a:r>
            <a:r>
              <a:rPr lang="pt-BR" sz="2600" dirty="0" smtClean="0">
                <a:effectLst>
                  <a:outerShdw blurRad="38100" dist="38100" dir="2700000" algn="tl">
                    <a:srgbClr val="000000">
                      <a:alpha val="43137"/>
                    </a:srgbClr>
                  </a:outerShdw>
                </a:effectLst>
              </a:rPr>
              <a:t>  </a:t>
            </a:r>
            <a:r>
              <a:rPr lang="en-US" sz="2600" dirty="0" smtClean="0">
                <a:effectLst>
                  <a:outerShdw blurRad="38100" dist="38100" dir="2700000" algn="tl">
                    <a:srgbClr val="000000">
                      <a:alpha val="43137"/>
                    </a:srgbClr>
                  </a:outerShdw>
                </a:effectLst>
              </a:rPr>
              <a:t>besides some persistent organic pollutants,</a:t>
            </a:r>
            <a:r>
              <a:rPr lang="pt-BR" sz="2600" dirty="0" smtClean="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reminds</a:t>
            </a:r>
            <a:r>
              <a:rPr lang="pt-BR" sz="2600" dirty="0">
                <a:effectLst>
                  <a:outerShdw blurRad="38100" dist="38100" dir="2700000" algn="tl">
                    <a:srgbClr val="000000">
                      <a:alpha val="43137"/>
                    </a:srgbClr>
                  </a:outerShdw>
                </a:effectLst>
              </a:rPr>
              <a:t> me </a:t>
            </a:r>
            <a:r>
              <a:rPr lang="pt-BR" sz="2600" dirty="0" err="1" smtClean="0">
                <a:effectLst>
                  <a:outerShdw blurRad="38100" dist="38100" dir="2700000" algn="tl">
                    <a:srgbClr val="000000">
                      <a:alpha val="43137"/>
                    </a:srgbClr>
                  </a:outerShdw>
                </a:effectLst>
              </a:rPr>
              <a:t>the</a:t>
            </a:r>
            <a:r>
              <a:rPr lang="pt-BR" sz="2600" dirty="0" smtClean="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experiments</a:t>
            </a:r>
            <a:r>
              <a:rPr lang="pt-BR" sz="2600" dirty="0" smtClean="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from</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the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beginning</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of</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the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last</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century</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showing</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that</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acid-fed</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rabbits</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and</a:t>
            </a:r>
            <a:r>
              <a:rPr lang="pt-BR" sz="2600" dirty="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dogs</a:t>
            </a:r>
            <a:r>
              <a:rPr lang="pt-BR" sz="2600" dirty="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develop</a:t>
            </a:r>
            <a:r>
              <a:rPr lang="pt-BR" sz="2600" dirty="0" smtClean="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atherosclerotic</a:t>
            </a:r>
            <a:r>
              <a:rPr lang="pt-BR" sz="2600" dirty="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lesions</a:t>
            </a:r>
            <a:r>
              <a:rPr lang="pt-BR" sz="2600" dirty="0" smtClean="0">
                <a:effectLst>
                  <a:outerShdw blurRad="38100" dist="38100" dir="2700000" algn="tl">
                    <a:srgbClr val="000000">
                      <a:alpha val="43137"/>
                    </a:srgbClr>
                  </a:outerShdw>
                </a:effectLst>
              </a:rPr>
              <a:t>. In </a:t>
            </a:r>
            <a:r>
              <a:rPr lang="pt-BR" sz="2600" dirty="0" err="1">
                <a:effectLst>
                  <a:outerShdw blurRad="38100" dist="38100" dir="2700000" algn="tl">
                    <a:srgbClr val="000000">
                      <a:alpha val="43137"/>
                    </a:srgbClr>
                  </a:outerShdw>
                </a:effectLst>
              </a:rPr>
              <a:t>our</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opinion</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the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effects</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generating</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atherosclerotic</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lesions</a:t>
            </a:r>
            <a:r>
              <a:rPr lang="pt-BR" sz="2600" dirty="0">
                <a:effectLst>
                  <a:outerShdw blurRad="38100" dist="38100" dir="2700000" algn="tl">
                    <a:srgbClr val="000000">
                      <a:alpha val="43137"/>
                    </a:srgbClr>
                  </a:outerShdw>
                </a:effectLst>
              </a:rPr>
              <a:t> in </a:t>
            </a:r>
            <a:r>
              <a:rPr lang="pt-BR" sz="2600" dirty="0" err="1">
                <a:effectLst>
                  <a:outerShdw blurRad="38100" dist="38100" dir="2700000" algn="tl">
                    <a:srgbClr val="000000">
                      <a:alpha val="43137"/>
                    </a:srgbClr>
                  </a:outerShdw>
                </a:effectLst>
              </a:rPr>
              <a:t>these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experiments</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were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caused</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not</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only</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by</a:t>
            </a:r>
            <a:r>
              <a:rPr lang="pt-BR" sz="2600" dirty="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chronic</a:t>
            </a:r>
            <a:r>
              <a:rPr lang="pt-BR" sz="2600" dirty="0" smtClean="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hyperacidity</a:t>
            </a:r>
            <a:r>
              <a:rPr lang="pt-BR" sz="2600" dirty="0">
                <a:effectLst>
                  <a:outerShdw blurRad="38100" dist="38100" dir="2700000" algn="tl">
                    <a:srgbClr val="000000">
                      <a:alpha val="43137"/>
                    </a:srgbClr>
                  </a:outerShdw>
                </a:effectLst>
              </a:rPr>
              <a:t> in </a:t>
            </a:r>
            <a:r>
              <a:rPr lang="pt-BR" sz="2600" dirty="0" err="1">
                <a:effectLst>
                  <a:outerShdw blurRad="38100" dist="38100" dir="2700000" algn="tl">
                    <a:srgbClr val="000000">
                      <a:alpha val="43137"/>
                    </a:srgbClr>
                  </a:outerShdw>
                </a:effectLst>
              </a:rPr>
              <a:t>rabbits</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and</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dogs</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but</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also</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related</a:t>
            </a:r>
            <a:r>
              <a:rPr lang="pt-BR" sz="2600" dirty="0">
                <a:effectLst>
                  <a:outerShdw blurRad="38100" dist="38100" dir="2700000" algn="tl">
                    <a:srgbClr val="000000">
                      <a:alpha val="43137"/>
                    </a:srgbClr>
                  </a:outerShdw>
                </a:effectLst>
              </a:rPr>
              <a:t> to </a:t>
            </a:r>
            <a:r>
              <a:rPr lang="pt-BR" sz="2600" dirty="0" err="1">
                <a:effectLst>
                  <a:outerShdw blurRad="38100" dist="38100" dir="2700000" algn="tl">
                    <a:srgbClr val="000000">
                      <a:alpha val="43137"/>
                    </a:srgbClr>
                  </a:outerShdw>
                </a:effectLst>
              </a:rPr>
              <a:t>an</a:t>
            </a:r>
            <a:r>
              <a:rPr lang="pt-BR" sz="2600" dirty="0">
                <a:effectLst>
                  <a:outerShdw blurRad="38100" dist="38100" dir="2700000" algn="tl">
                    <a:srgbClr val="000000">
                      <a:alpha val="43137"/>
                    </a:srgbClr>
                  </a:outerShdw>
                </a:effectLst>
              </a:rPr>
              <a:t> </a:t>
            </a:r>
            <a:r>
              <a:rPr lang="pt-BR" sz="2600" dirty="0" smtClean="0">
                <a:effectLst>
                  <a:outerShdw blurRad="38100" dist="38100" dir="2700000" algn="tl">
                    <a:srgbClr val="000000">
                      <a:alpha val="43137"/>
                    </a:srgbClr>
                  </a:outerShdw>
                </a:effectLst>
              </a:rPr>
              <a:t>intense </a:t>
            </a:r>
            <a:r>
              <a:rPr lang="pt-BR" sz="2600" dirty="0" err="1">
                <a:effectLst>
                  <a:outerShdw blurRad="38100" dist="38100" dir="2700000" algn="tl">
                    <a:srgbClr val="000000">
                      <a:alpha val="43137"/>
                    </a:srgbClr>
                  </a:outerShdw>
                </a:effectLst>
              </a:rPr>
              <a:t>activation</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of</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the</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sympathetic</a:t>
            </a:r>
            <a:r>
              <a:rPr lang="pt-BR" sz="2600" dirty="0">
                <a:effectLst>
                  <a:outerShdw blurRad="38100" dist="38100" dir="2700000" algn="tl">
                    <a:srgbClr val="000000">
                      <a:alpha val="43137"/>
                    </a:srgbClr>
                  </a:outerShdw>
                </a:effectLst>
              </a:rPr>
              <a:t> system </a:t>
            </a:r>
            <a:r>
              <a:rPr lang="pt-BR" sz="2600" dirty="0" err="1">
                <a:effectLst>
                  <a:outerShdw blurRad="38100" dist="38100" dir="2700000" algn="tl">
                    <a:srgbClr val="000000">
                      <a:alpha val="43137"/>
                    </a:srgbClr>
                  </a:outerShdw>
                </a:effectLst>
              </a:rPr>
              <a:t>provoked</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by</a:t>
            </a:r>
            <a:r>
              <a:rPr lang="pt-BR" sz="2600" dirty="0">
                <a:effectLst>
                  <a:outerShdw blurRad="38100" dist="38100" dir="2700000" algn="tl">
                    <a:srgbClr val="000000">
                      <a:alpha val="43137"/>
                    </a:srgbClr>
                  </a:outerShdw>
                </a:effectLst>
              </a:rPr>
              <a:t> </a:t>
            </a:r>
            <a:r>
              <a:rPr lang="pt-BR" sz="2600" dirty="0" err="1">
                <a:effectLst>
                  <a:outerShdw blurRad="38100" dist="38100" dir="2700000" algn="tl">
                    <a:srgbClr val="000000">
                      <a:alpha val="43137"/>
                    </a:srgbClr>
                  </a:outerShdw>
                </a:effectLst>
              </a:rPr>
              <a:t>acid</a:t>
            </a:r>
            <a:r>
              <a:rPr lang="pt-BR" sz="2600" dirty="0">
                <a:effectLst>
                  <a:outerShdw blurRad="38100" dist="38100" dir="2700000" algn="tl">
                    <a:srgbClr val="000000">
                      <a:alpha val="43137"/>
                    </a:srgbClr>
                  </a:outerShdw>
                </a:effectLst>
              </a:rPr>
              <a:t> </a:t>
            </a:r>
            <a:r>
              <a:rPr lang="pt-BR" sz="2600" dirty="0" err="1" smtClean="0">
                <a:effectLst>
                  <a:outerShdw blurRad="38100" dist="38100" dir="2700000" algn="tl">
                    <a:srgbClr val="000000">
                      <a:alpha val="43137"/>
                    </a:srgbClr>
                  </a:outerShdw>
                </a:effectLst>
              </a:rPr>
              <a:t>ingestion</a:t>
            </a:r>
            <a:r>
              <a:rPr lang="pt-BR" sz="2600" dirty="0" smtClean="0">
                <a:effectLst>
                  <a:outerShdw blurRad="38100" dist="38100" dir="2700000" algn="tl">
                    <a:srgbClr val="000000">
                      <a:alpha val="43137"/>
                    </a:srgbClr>
                  </a:outerShdw>
                </a:effectLst>
              </a:rPr>
              <a:t>.</a:t>
            </a:r>
          </a:p>
          <a:p>
            <a:endParaRPr lang="pt-BR" dirty="0"/>
          </a:p>
          <a:p>
            <a:r>
              <a:rPr lang="pt-BR" sz="2100" dirty="0" smtClean="0">
                <a:solidFill>
                  <a:schemeClr val="bg1"/>
                </a:solidFill>
                <a:effectLst>
                  <a:outerShdw blurRad="38100" dist="38100" dir="2700000" algn="tl">
                    <a:srgbClr val="000000">
                      <a:alpha val="43137"/>
                    </a:srgbClr>
                  </a:outerShdw>
                </a:effectLst>
              </a:rPr>
              <a:t>(</a:t>
            </a:r>
            <a:r>
              <a:rPr lang="pt-BR" sz="2100" dirty="0" err="1" smtClean="0">
                <a:solidFill>
                  <a:schemeClr val="bg1"/>
                </a:solidFill>
                <a:effectLst>
                  <a:outerShdw blurRad="38100" dist="38100" dir="2700000" algn="tl">
                    <a:srgbClr val="000000">
                      <a:alpha val="43137"/>
                    </a:srgbClr>
                  </a:outerShdw>
                </a:effectLst>
              </a:rPr>
              <a:t>Shankar</a:t>
            </a:r>
            <a:r>
              <a:rPr lang="pt-BR" sz="2100" dirty="0" smtClean="0">
                <a:solidFill>
                  <a:schemeClr val="bg1"/>
                </a:solidFill>
                <a:effectLst>
                  <a:outerShdw blurRad="38100" dist="38100" dir="2700000" algn="tl">
                    <a:srgbClr val="000000">
                      <a:alpha val="43137"/>
                    </a:srgbClr>
                  </a:outerShdw>
                </a:effectLst>
              </a:rPr>
              <a:t> </a:t>
            </a:r>
            <a:r>
              <a:rPr lang="pt-BR" sz="2100" dirty="0">
                <a:solidFill>
                  <a:schemeClr val="bg1"/>
                </a:solidFill>
                <a:effectLst>
                  <a:outerShdw blurRad="38100" dist="38100" dir="2700000" algn="tl">
                    <a:srgbClr val="000000">
                      <a:alpha val="43137"/>
                    </a:srgbClr>
                  </a:outerShdw>
                </a:effectLst>
              </a:rPr>
              <a:t>A, </a:t>
            </a:r>
            <a:r>
              <a:rPr lang="pt-BR" sz="2100" dirty="0" err="1">
                <a:solidFill>
                  <a:schemeClr val="bg1"/>
                </a:solidFill>
                <a:effectLst>
                  <a:outerShdw blurRad="38100" dist="38100" dir="2700000" algn="tl">
                    <a:srgbClr val="000000">
                      <a:alpha val="43137"/>
                    </a:srgbClr>
                  </a:outerShdw>
                </a:effectLst>
              </a:rPr>
              <a:t>Xiao</a:t>
            </a:r>
            <a:r>
              <a:rPr lang="pt-BR" sz="2100" dirty="0">
                <a:solidFill>
                  <a:schemeClr val="bg1"/>
                </a:solidFill>
                <a:effectLst>
                  <a:outerShdw blurRad="38100" dist="38100" dir="2700000" algn="tl">
                    <a:srgbClr val="000000">
                      <a:alpha val="43137"/>
                    </a:srgbClr>
                  </a:outerShdw>
                </a:effectLst>
              </a:rPr>
              <a:t> J, </a:t>
            </a:r>
            <a:r>
              <a:rPr lang="pt-BR" sz="2100" dirty="0" err="1">
                <a:solidFill>
                  <a:schemeClr val="bg1"/>
                </a:solidFill>
                <a:effectLst>
                  <a:outerShdw blurRad="38100" dist="38100" dir="2700000" algn="tl">
                    <a:srgbClr val="000000">
                      <a:alpha val="43137"/>
                    </a:srgbClr>
                  </a:outerShdw>
                </a:effectLst>
              </a:rPr>
              <a:t>Ducatman</a:t>
            </a:r>
            <a:r>
              <a:rPr lang="pt-BR" sz="2100" dirty="0">
                <a:solidFill>
                  <a:schemeClr val="bg1"/>
                </a:solidFill>
                <a:effectLst>
                  <a:outerShdw blurRad="38100" dist="38100" dir="2700000" algn="tl">
                    <a:srgbClr val="000000">
                      <a:alpha val="43137"/>
                    </a:srgbClr>
                  </a:outerShdw>
                </a:effectLst>
              </a:rPr>
              <a:t> A. </a:t>
            </a:r>
            <a:r>
              <a:rPr lang="pt-BR" sz="2100" dirty="0" err="1">
                <a:solidFill>
                  <a:schemeClr val="bg1"/>
                </a:solidFill>
                <a:effectLst>
                  <a:outerShdw blurRad="38100" dist="38100" dir="2700000" algn="tl">
                    <a:srgbClr val="000000">
                      <a:alpha val="43137"/>
                    </a:srgbClr>
                  </a:outerShdw>
                </a:effectLst>
              </a:rPr>
              <a:t>Perfluorooctanoic</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Acid</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and</a:t>
            </a:r>
            <a:r>
              <a:rPr lang="pt-BR" sz="2100" dirty="0">
                <a:solidFill>
                  <a:schemeClr val="bg1"/>
                </a:solidFill>
                <a:effectLst>
                  <a:outerShdw blurRad="38100" dist="38100" dir="2700000" algn="tl">
                    <a:srgbClr val="000000">
                      <a:alpha val="43137"/>
                    </a:srgbClr>
                  </a:outerShdw>
                </a:effectLst>
              </a:rPr>
              <a:t> Cardiovascular </a:t>
            </a:r>
            <a:r>
              <a:rPr lang="pt-BR" sz="2100" dirty="0" err="1">
                <a:solidFill>
                  <a:schemeClr val="bg1"/>
                </a:solidFill>
                <a:effectLst>
                  <a:outerShdw blurRad="38100" dist="38100" dir="2700000" algn="tl">
                    <a:srgbClr val="000000">
                      <a:alpha val="43137"/>
                    </a:srgbClr>
                  </a:outerShdw>
                </a:effectLst>
              </a:rPr>
              <a:t>Disease</a:t>
            </a:r>
            <a:r>
              <a:rPr lang="pt-BR" sz="2100" dirty="0">
                <a:solidFill>
                  <a:schemeClr val="bg1"/>
                </a:solidFill>
                <a:effectLst>
                  <a:outerShdw blurRad="38100" dist="38100" dir="2700000" algn="tl">
                    <a:srgbClr val="000000">
                      <a:alpha val="43137"/>
                    </a:srgbClr>
                  </a:outerShdw>
                </a:effectLst>
              </a:rPr>
              <a:t> in US </a:t>
            </a:r>
            <a:r>
              <a:rPr lang="pt-BR" sz="2100" dirty="0" err="1">
                <a:solidFill>
                  <a:schemeClr val="bg1"/>
                </a:solidFill>
                <a:effectLst>
                  <a:outerShdw blurRad="38100" dist="38100" dir="2700000" algn="tl">
                    <a:srgbClr val="000000">
                      <a:alpha val="43137"/>
                    </a:srgbClr>
                  </a:outerShdw>
                </a:effectLst>
              </a:rPr>
              <a:t>Adults</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Archives</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of</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Internal</a:t>
            </a:r>
            <a:r>
              <a:rPr lang="pt-BR" sz="2100" dirty="0">
                <a:solidFill>
                  <a:schemeClr val="bg1"/>
                </a:solidFill>
                <a:effectLst>
                  <a:outerShdw blurRad="38100" dist="38100" dir="2700000" algn="tl">
                    <a:srgbClr val="000000">
                      <a:alpha val="43137"/>
                    </a:srgbClr>
                  </a:outerShdw>
                </a:effectLst>
              </a:rPr>
              <a:t> Medicine, 2012; </a:t>
            </a:r>
            <a:r>
              <a:rPr lang="pt-BR" sz="2100" dirty="0" err="1">
                <a:solidFill>
                  <a:schemeClr val="bg1"/>
                </a:solidFill>
                <a:effectLst>
                  <a:outerShdw blurRad="38100" dist="38100" dir="2700000" algn="tl">
                    <a:srgbClr val="000000">
                      <a:alpha val="43137"/>
                    </a:srgbClr>
                  </a:outerShdw>
                </a:effectLst>
              </a:rPr>
              <a:t>Hsieh</a:t>
            </a:r>
            <a:r>
              <a:rPr lang="pt-BR" sz="2100" dirty="0">
                <a:solidFill>
                  <a:schemeClr val="bg1"/>
                </a:solidFill>
                <a:effectLst>
                  <a:outerShdw blurRad="38100" dist="38100" dir="2700000" algn="tl">
                    <a:srgbClr val="000000">
                      <a:alpha val="43137"/>
                    </a:srgbClr>
                  </a:outerShdw>
                </a:effectLst>
              </a:rPr>
              <a:t> YC, </a:t>
            </a:r>
            <a:r>
              <a:rPr lang="pt-BR" sz="2100" dirty="0" err="1">
                <a:solidFill>
                  <a:schemeClr val="bg1"/>
                </a:solidFill>
                <a:effectLst>
                  <a:outerShdw blurRad="38100" dist="38100" dir="2700000" algn="tl">
                    <a:srgbClr val="000000">
                      <a:alpha val="43137"/>
                    </a:srgbClr>
                  </a:outerShdw>
                </a:effectLst>
              </a:rPr>
              <a:t>Lien</a:t>
            </a:r>
            <a:r>
              <a:rPr lang="pt-BR" sz="2100" dirty="0">
                <a:solidFill>
                  <a:schemeClr val="bg1"/>
                </a:solidFill>
                <a:effectLst>
                  <a:outerShdw blurRad="38100" dist="38100" dir="2700000" algn="tl">
                    <a:srgbClr val="000000">
                      <a:alpha val="43137"/>
                    </a:srgbClr>
                  </a:outerShdw>
                </a:effectLst>
              </a:rPr>
              <a:t> LM et al. </a:t>
            </a:r>
            <a:r>
              <a:rPr lang="pt-BR" sz="2100" dirty="0" err="1">
                <a:solidFill>
                  <a:schemeClr val="bg1"/>
                </a:solidFill>
                <a:effectLst>
                  <a:outerShdw blurRad="38100" dist="38100" dir="2700000" algn="tl">
                    <a:srgbClr val="000000">
                      <a:alpha val="43137"/>
                    </a:srgbClr>
                  </a:outerShdw>
                </a:effectLst>
              </a:rPr>
              <a:t>Significantly</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increased</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risk</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of</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carotid</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atherosclerosis</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with</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arsenic</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exposure</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and</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polymorphisms</a:t>
            </a:r>
            <a:r>
              <a:rPr lang="pt-BR" sz="2100" dirty="0">
                <a:solidFill>
                  <a:schemeClr val="bg1"/>
                </a:solidFill>
                <a:effectLst>
                  <a:outerShdw blurRad="38100" dist="38100" dir="2700000" algn="tl">
                    <a:srgbClr val="000000">
                      <a:alpha val="43137"/>
                    </a:srgbClr>
                  </a:outerShdw>
                </a:effectLst>
              </a:rPr>
              <a:t> in </a:t>
            </a:r>
            <a:r>
              <a:rPr lang="pt-BR" sz="2100" dirty="0" err="1">
                <a:solidFill>
                  <a:schemeClr val="bg1"/>
                </a:solidFill>
                <a:effectLst>
                  <a:outerShdw blurRad="38100" dist="38100" dir="2700000" algn="tl">
                    <a:srgbClr val="000000">
                      <a:alpha val="43137"/>
                    </a:srgbClr>
                  </a:outerShdw>
                </a:effectLst>
              </a:rPr>
              <a:t>arsenic</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metabolism</a:t>
            </a:r>
            <a:r>
              <a:rPr lang="pt-BR" sz="2100" dirty="0">
                <a:solidFill>
                  <a:schemeClr val="bg1"/>
                </a:solidFill>
                <a:effectLst>
                  <a:outerShdw blurRad="38100" dist="38100" dir="2700000" algn="tl">
                    <a:srgbClr val="000000">
                      <a:alpha val="43137"/>
                    </a:srgbClr>
                  </a:outerShdw>
                </a:effectLst>
              </a:rPr>
              <a:t> genes. </a:t>
            </a:r>
            <a:r>
              <a:rPr lang="pt-BR" sz="2100" dirty="0" err="1">
                <a:solidFill>
                  <a:schemeClr val="bg1"/>
                </a:solidFill>
                <a:effectLst>
                  <a:outerShdw blurRad="38100" dist="38100" dir="2700000" algn="tl">
                    <a:srgbClr val="000000">
                      <a:alpha val="43137"/>
                    </a:srgbClr>
                  </a:outerShdw>
                </a:effectLst>
              </a:rPr>
              <a:t>Environ</a:t>
            </a:r>
            <a:r>
              <a:rPr lang="pt-BR" sz="2100" dirty="0">
                <a:solidFill>
                  <a:schemeClr val="bg1"/>
                </a:solidFill>
                <a:effectLst>
                  <a:outerShdw blurRad="38100" dist="38100" dir="2700000" algn="tl">
                    <a:srgbClr val="000000">
                      <a:alpha val="43137"/>
                    </a:srgbClr>
                  </a:outerShdw>
                </a:effectLst>
              </a:rPr>
              <a:t> Res. 2011 Aug;111(6):</a:t>
            </a:r>
            <a:r>
              <a:rPr lang="pt-BR" sz="2100" dirty="0" smtClean="0">
                <a:solidFill>
                  <a:schemeClr val="bg1"/>
                </a:solidFill>
                <a:effectLst>
                  <a:outerShdw blurRad="38100" dist="38100" dir="2700000" algn="tl">
                    <a:srgbClr val="000000">
                      <a:alpha val="43137"/>
                    </a:srgbClr>
                  </a:outerShdw>
                </a:effectLst>
              </a:rPr>
              <a:t>804-10; </a:t>
            </a:r>
            <a:r>
              <a:rPr lang="en-US" sz="2100" dirty="0" err="1" smtClean="0">
                <a:solidFill>
                  <a:schemeClr val="bg1"/>
                </a:solidFill>
                <a:effectLst>
                  <a:outerShdw blurRad="38100" dist="38100" dir="2700000" algn="tl">
                    <a:srgbClr val="000000">
                      <a:alpha val="43137"/>
                    </a:srgbClr>
                  </a:outerShdw>
                </a:effectLst>
              </a:rPr>
              <a:t>Revis</a:t>
            </a:r>
            <a:r>
              <a:rPr lang="en-US" sz="2100" dirty="0" smtClean="0">
                <a:solidFill>
                  <a:schemeClr val="bg1"/>
                </a:solidFill>
                <a:effectLst>
                  <a:outerShdw blurRad="38100" dist="38100" dir="2700000" algn="tl">
                    <a:srgbClr val="000000">
                      <a:alpha val="43137"/>
                    </a:srgbClr>
                  </a:outerShdw>
                </a:effectLst>
              </a:rPr>
              <a:t> NW, </a:t>
            </a:r>
            <a:r>
              <a:rPr lang="en-US" sz="2100" dirty="0" err="1" smtClean="0">
                <a:solidFill>
                  <a:schemeClr val="bg1"/>
                </a:solidFill>
                <a:effectLst>
                  <a:outerShdw blurRad="38100" dist="38100" dir="2700000" algn="tl">
                    <a:srgbClr val="000000">
                      <a:alpha val="43137"/>
                    </a:srgbClr>
                  </a:outerShdw>
                </a:effectLst>
              </a:rPr>
              <a:t>Zinsmeister</a:t>
            </a:r>
            <a:r>
              <a:rPr lang="en-US" sz="2100" dirty="0" smtClean="0">
                <a:solidFill>
                  <a:schemeClr val="bg1"/>
                </a:solidFill>
                <a:effectLst>
                  <a:outerShdw blurRad="38100" dist="38100" dir="2700000" algn="tl">
                    <a:srgbClr val="000000">
                      <a:alpha val="43137"/>
                    </a:srgbClr>
                  </a:outerShdw>
                </a:effectLst>
              </a:rPr>
              <a:t> AR, Bull R. Atherosclerosis and hypertension induction by lead and cadmium ions: an effect prevented by calcium ion. Proc </a:t>
            </a:r>
            <a:r>
              <a:rPr lang="en-US" sz="2100" dirty="0" err="1" smtClean="0">
                <a:solidFill>
                  <a:schemeClr val="bg1"/>
                </a:solidFill>
                <a:effectLst>
                  <a:outerShdw blurRad="38100" dist="38100" dir="2700000" algn="tl">
                    <a:srgbClr val="000000">
                      <a:alpha val="43137"/>
                    </a:srgbClr>
                  </a:outerShdw>
                </a:effectLst>
              </a:rPr>
              <a:t>Natl</a:t>
            </a:r>
            <a:r>
              <a:rPr lang="en-US" sz="2100" dirty="0" smtClean="0">
                <a:solidFill>
                  <a:schemeClr val="bg1"/>
                </a:solidFill>
                <a:effectLst>
                  <a:outerShdw blurRad="38100" dist="38100" dir="2700000" algn="tl">
                    <a:srgbClr val="000000">
                      <a:alpha val="43137"/>
                    </a:srgbClr>
                  </a:outerShdw>
                </a:effectLst>
              </a:rPr>
              <a:t> </a:t>
            </a:r>
            <a:r>
              <a:rPr lang="en-US" sz="2100" dirty="0" err="1" smtClean="0">
                <a:solidFill>
                  <a:schemeClr val="bg1"/>
                </a:solidFill>
                <a:effectLst>
                  <a:outerShdw blurRad="38100" dist="38100" dir="2700000" algn="tl">
                    <a:srgbClr val="000000">
                      <a:alpha val="43137"/>
                    </a:srgbClr>
                  </a:outerShdw>
                </a:effectLst>
              </a:rPr>
              <a:t>Acad</a:t>
            </a:r>
            <a:r>
              <a:rPr lang="en-US" sz="2100" dirty="0" smtClean="0">
                <a:solidFill>
                  <a:schemeClr val="bg1"/>
                </a:solidFill>
                <a:effectLst>
                  <a:outerShdw blurRad="38100" dist="38100" dir="2700000" algn="tl">
                    <a:srgbClr val="000000">
                      <a:alpha val="43137"/>
                    </a:srgbClr>
                  </a:outerShdw>
                </a:effectLst>
              </a:rPr>
              <a:t> </a:t>
            </a:r>
            <a:r>
              <a:rPr lang="en-US" sz="2100" dirty="0" err="1" smtClean="0">
                <a:solidFill>
                  <a:schemeClr val="bg1"/>
                </a:solidFill>
                <a:effectLst>
                  <a:outerShdw blurRad="38100" dist="38100" dir="2700000" algn="tl">
                    <a:srgbClr val="000000">
                      <a:alpha val="43137"/>
                    </a:srgbClr>
                  </a:outerShdw>
                </a:effectLst>
              </a:rPr>
              <a:t>Sci</a:t>
            </a:r>
            <a:r>
              <a:rPr lang="en-US" sz="2100" dirty="0" smtClean="0">
                <a:solidFill>
                  <a:schemeClr val="bg1"/>
                </a:solidFill>
                <a:effectLst>
                  <a:outerShdw blurRad="38100" dist="38100" dir="2700000" algn="tl">
                    <a:srgbClr val="000000">
                      <a:alpha val="43137"/>
                    </a:srgbClr>
                  </a:outerShdw>
                </a:effectLst>
              </a:rPr>
              <a:t> USA 1981; 78 : 6494-8; </a:t>
            </a:r>
            <a:r>
              <a:rPr lang="en-US" sz="2100" dirty="0" err="1" smtClean="0">
                <a:solidFill>
                  <a:schemeClr val="bg1"/>
                </a:solidFill>
                <a:effectLst>
                  <a:outerShdw blurRad="38100" dist="38100" dir="2700000" algn="tl">
                    <a:srgbClr val="000000">
                      <a:alpha val="43137"/>
                    </a:srgbClr>
                  </a:outerShdw>
                </a:effectLst>
              </a:rPr>
              <a:t>Messner</a:t>
            </a:r>
            <a:r>
              <a:rPr lang="en-US" sz="2100" dirty="0" smtClean="0">
                <a:solidFill>
                  <a:schemeClr val="bg1"/>
                </a:solidFill>
                <a:effectLst>
                  <a:outerShdw blurRad="38100" dist="38100" dir="2700000" algn="tl">
                    <a:srgbClr val="000000">
                      <a:alpha val="43137"/>
                    </a:srgbClr>
                  </a:outerShdw>
                </a:effectLst>
              </a:rPr>
              <a:t> B, </a:t>
            </a:r>
            <a:r>
              <a:rPr lang="en-US" sz="2100" dirty="0" err="1" smtClean="0">
                <a:solidFill>
                  <a:schemeClr val="bg1"/>
                </a:solidFill>
                <a:effectLst>
                  <a:outerShdw blurRad="38100" dist="38100" dir="2700000" algn="tl">
                    <a:srgbClr val="000000">
                      <a:alpha val="43137"/>
                    </a:srgbClr>
                  </a:outerShdw>
                </a:effectLst>
              </a:rPr>
              <a:t>Knoflach</a:t>
            </a:r>
            <a:r>
              <a:rPr lang="en-US" sz="2100" dirty="0" smtClean="0">
                <a:solidFill>
                  <a:schemeClr val="bg1"/>
                </a:solidFill>
                <a:effectLst>
                  <a:outerShdw blurRad="38100" dist="38100" dir="2700000" algn="tl">
                    <a:srgbClr val="000000">
                      <a:alpha val="43137"/>
                    </a:srgbClr>
                  </a:outerShdw>
                </a:effectLst>
              </a:rPr>
              <a:t> M, </a:t>
            </a:r>
            <a:r>
              <a:rPr lang="en-US" sz="2100" dirty="0" err="1" smtClean="0">
                <a:solidFill>
                  <a:schemeClr val="bg1"/>
                </a:solidFill>
                <a:effectLst>
                  <a:outerShdw blurRad="38100" dist="38100" dir="2700000" algn="tl">
                    <a:srgbClr val="000000">
                      <a:alpha val="43137"/>
                    </a:srgbClr>
                  </a:outerShdw>
                </a:effectLst>
              </a:rPr>
              <a:t>Seubert</a:t>
            </a:r>
            <a:r>
              <a:rPr lang="en-US" sz="2100" dirty="0" smtClean="0">
                <a:solidFill>
                  <a:schemeClr val="bg1"/>
                </a:solidFill>
                <a:effectLst>
                  <a:outerShdw blurRad="38100" dist="38100" dir="2700000" algn="tl">
                    <a:srgbClr val="000000">
                      <a:alpha val="43137"/>
                    </a:srgbClr>
                  </a:outerShdw>
                </a:effectLst>
              </a:rPr>
              <a:t> A, </a:t>
            </a:r>
            <a:r>
              <a:rPr lang="en-US" sz="2100" dirty="0" err="1" smtClean="0">
                <a:solidFill>
                  <a:schemeClr val="bg1"/>
                </a:solidFill>
                <a:effectLst>
                  <a:outerShdw blurRad="38100" dist="38100" dir="2700000" algn="tl">
                    <a:srgbClr val="000000">
                      <a:alpha val="43137"/>
                    </a:srgbClr>
                  </a:outerShdw>
                </a:effectLst>
              </a:rPr>
              <a:t>Ritsch</a:t>
            </a:r>
            <a:r>
              <a:rPr lang="en-US" sz="2100" dirty="0" smtClean="0">
                <a:solidFill>
                  <a:schemeClr val="bg1"/>
                </a:solidFill>
                <a:effectLst>
                  <a:outerShdw blurRad="38100" dist="38100" dir="2700000" algn="tl">
                    <a:srgbClr val="000000">
                      <a:alpha val="43137"/>
                    </a:srgbClr>
                  </a:outerShdw>
                </a:effectLst>
              </a:rPr>
              <a:t> A, </a:t>
            </a:r>
            <a:r>
              <a:rPr lang="en-US" sz="2100" dirty="0" err="1" smtClean="0">
                <a:solidFill>
                  <a:schemeClr val="bg1"/>
                </a:solidFill>
                <a:effectLst>
                  <a:outerShdw blurRad="38100" dist="38100" dir="2700000" algn="tl">
                    <a:srgbClr val="000000">
                      <a:alpha val="43137"/>
                    </a:srgbClr>
                  </a:outerShdw>
                </a:effectLst>
              </a:rPr>
              <a:t>Pfaller</a:t>
            </a:r>
            <a:r>
              <a:rPr lang="en-US" sz="2100" dirty="0" smtClean="0">
                <a:solidFill>
                  <a:schemeClr val="bg1"/>
                </a:solidFill>
                <a:effectLst>
                  <a:outerShdw blurRad="38100" dist="38100" dir="2700000" algn="tl">
                    <a:srgbClr val="000000">
                      <a:alpha val="43137"/>
                    </a:srgbClr>
                  </a:outerShdw>
                </a:effectLst>
              </a:rPr>
              <a:t> K, Henderson B, et al. Cadmium is a novel and independent risk factor for early atherosclerosis mechanisms and in vivo relevance. </a:t>
            </a:r>
            <a:r>
              <a:rPr lang="en-US" sz="2100" dirty="0" err="1" smtClean="0">
                <a:solidFill>
                  <a:schemeClr val="bg1"/>
                </a:solidFill>
                <a:effectLst>
                  <a:outerShdw blurRad="38100" dist="38100" dir="2700000" algn="tl">
                    <a:srgbClr val="000000">
                      <a:alpha val="43137"/>
                    </a:srgbClr>
                  </a:outerShdw>
                </a:effectLst>
              </a:rPr>
              <a:t>Arterioscler</a:t>
            </a:r>
            <a:r>
              <a:rPr lang="en-US" sz="2100" dirty="0" smtClean="0">
                <a:solidFill>
                  <a:schemeClr val="bg1"/>
                </a:solidFill>
                <a:effectLst>
                  <a:outerShdw blurRad="38100" dist="38100" dir="2700000" algn="tl">
                    <a:srgbClr val="000000">
                      <a:alpha val="43137"/>
                    </a:srgbClr>
                  </a:outerShdw>
                </a:effectLst>
              </a:rPr>
              <a:t> </a:t>
            </a:r>
            <a:r>
              <a:rPr lang="en-US" sz="2100" dirty="0" err="1" smtClean="0">
                <a:solidFill>
                  <a:schemeClr val="bg1"/>
                </a:solidFill>
                <a:effectLst>
                  <a:outerShdw blurRad="38100" dist="38100" dir="2700000" algn="tl">
                    <a:srgbClr val="000000">
                      <a:alpha val="43137"/>
                    </a:srgbClr>
                  </a:outerShdw>
                </a:effectLst>
              </a:rPr>
              <a:t>Thromb</a:t>
            </a:r>
            <a:r>
              <a:rPr lang="en-US" sz="2100" dirty="0" smtClean="0">
                <a:solidFill>
                  <a:schemeClr val="bg1"/>
                </a:solidFill>
                <a:effectLst>
                  <a:outerShdw blurRad="38100" dist="38100" dir="2700000" algn="tl">
                    <a:srgbClr val="000000">
                      <a:alpha val="43137"/>
                    </a:srgbClr>
                  </a:outerShdw>
                </a:effectLst>
              </a:rPr>
              <a:t> </a:t>
            </a:r>
            <a:r>
              <a:rPr lang="en-US" sz="2100" dirty="0" err="1" smtClean="0">
                <a:solidFill>
                  <a:schemeClr val="bg1"/>
                </a:solidFill>
                <a:effectLst>
                  <a:outerShdw blurRad="38100" dist="38100" dir="2700000" algn="tl">
                    <a:srgbClr val="000000">
                      <a:alpha val="43137"/>
                    </a:srgbClr>
                  </a:outerShdw>
                </a:effectLst>
              </a:rPr>
              <a:t>Vasc</a:t>
            </a:r>
            <a:r>
              <a:rPr lang="en-US" sz="2100" dirty="0" smtClean="0">
                <a:solidFill>
                  <a:schemeClr val="bg1"/>
                </a:solidFill>
                <a:effectLst>
                  <a:outerShdw blurRad="38100" dist="38100" dir="2700000" algn="tl">
                    <a:srgbClr val="000000">
                      <a:alpha val="43137"/>
                    </a:srgbClr>
                  </a:outerShdw>
                </a:effectLst>
              </a:rPr>
              <a:t> </a:t>
            </a:r>
            <a:r>
              <a:rPr lang="en-US" sz="2100" dirty="0" err="1" smtClean="0">
                <a:solidFill>
                  <a:schemeClr val="bg1"/>
                </a:solidFill>
                <a:effectLst>
                  <a:outerShdw blurRad="38100" dist="38100" dir="2700000" algn="tl">
                    <a:srgbClr val="000000">
                      <a:alpha val="43137"/>
                    </a:srgbClr>
                  </a:outerShdw>
                </a:effectLst>
              </a:rPr>
              <a:t>Biol</a:t>
            </a:r>
            <a:r>
              <a:rPr lang="en-US" sz="2100" dirty="0" smtClean="0">
                <a:solidFill>
                  <a:schemeClr val="bg1"/>
                </a:solidFill>
                <a:effectLst>
                  <a:outerShdw blurRad="38100" dist="38100" dir="2700000" algn="tl">
                    <a:srgbClr val="000000">
                      <a:alpha val="43137"/>
                    </a:srgbClr>
                  </a:outerShdw>
                </a:effectLst>
              </a:rPr>
              <a:t> 2009; </a:t>
            </a:r>
            <a:r>
              <a:rPr lang="en-US" sz="2100" b="1" dirty="0" smtClean="0">
                <a:solidFill>
                  <a:schemeClr val="bg1"/>
                </a:solidFill>
                <a:effectLst>
                  <a:outerShdw blurRad="38100" dist="38100" dir="2700000" algn="tl">
                    <a:srgbClr val="000000">
                      <a:alpha val="43137"/>
                    </a:srgbClr>
                  </a:outerShdw>
                </a:effectLst>
              </a:rPr>
              <a:t>29: </a:t>
            </a:r>
            <a:r>
              <a:rPr lang="en-US" sz="2100" dirty="0" smtClean="0">
                <a:solidFill>
                  <a:schemeClr val="bg1"/>
                </a:solidFill>
                <a:effectLst>
                  <a:outerShdw blurRad="38100" dist="38100" dir="2700000" algn="tl">
                    <a:srgbClr val="000000">
                      <a:alpha val="43137"/>
                    </a:srgbClr>
                  </a:outerShdw>
                </a:effectLst>
              </a:rPr>
              <a:t>1392 – 1398; P. Monica Lind, Bert van </a:t>
            </a:r>
            <a:r>
              <a:rPr lang="en-US" sz="2100" dirty="0" err="1" smtClean="0">
                <a:solidFill>
                  <a:schemeClr val="bg1"/>
                </a:solidFill>
                <a:effectLst>
                  <a:outerShdw blurRad="38100" dist="38100" dir="2700000" algn="tl">
                    <a:srgbClr val="000000">
                      <a:alpha val="43137"/>
                    </a:srgbClr>
                  </a:outerShdw>
                </a:effectLst>
              </a:rPr>
              <a:t>Bavel</a:t>
            </a:r>
            <a:r>
              <a:rPr lang="en-US" sz="2100" dirty="0" smtClean="0">
                <a:solidFill>
                  <a:schemeClr val="bg1"/>
                </a:solidFill>
                <a:effectLst>
                  <a:outerShdw blurRad="38100" dist="38100" dir="2700000" algn="tl">
                    <a:srgbClr val="000000">
                      <a:alpha val="43137"/>
                    </a:srgbClr>
                  </a:outerShdw>
                </a:effectLst>
              </a:rPr>
              <a:t>, Samira </a:t>
            </a:r>
            <a:r>
              <a:rPr lang="en-US" sz="2100" dirty="0" err="1" smtClean="0">
                <a:solidFill>
                  <a:schemeClr val="bg1"/>
                </a:solidFill>
                <a:effectLst>
                  <a:outerShdw blurRad="38100" dist="38100" dir="2700000" algn="tl">
                    <a:srgbClr val="000000">
                      <a:alpha val="43137"/>
                    </a:srgbClr>
                  </a:outerShdw>
                </a:effectLst>
              </a:rPr>
              <a:t>Salihovic</a:t>
            </a:r>
            <a:r>
              <a:rPr lang="en-US" sz="2100" dirty="0" smtClean="0">
                <a:solidFill>
                  <a:schemeClr val="bg1"/>
                </a:solidFill>
                <a:effectLst>
                  <a:outerShdw blurRad="38100" dist="38100" dir="2700000" algn="tl">
                    <a:srgbClr val="000000">
                      <a:alpha val="43137"/>
                    </a:srgbClr>
                  </a:outerShdw>
                </a:effectLst>
              </a:rPr>
              <a:t> and Lars Lind. Circulating Levels of Persistent Organic Pollutants (POPs) and Carotid Atherosclerosis in the Elderly. Environ Health </a:t>
            </a:r>
            <a:r>
              <a:rPr lang="en-US" sz="2100" dirty="0" err="1" smtClean="0">
                <a:solidFill>
                  <a:schemeClr val="bg1"/>
                </a:solidFill>
                <a:effectLst>
                  <a:outerShdw blurRad="38100" dist="38100" dir="2700000" algn="tl">
                    <a:srgbClr val="000000">
                      <a:alpha val="43137"/>
                    </a:srgbClr>
                  </a:outerShdw>
                </a:effectLst>
              </a:rPr>
              <a:t>Perspect</a:t>
            </a:r>
            <a:r>
              <a:rPr lang="en-US" sz="2100" dirty="0" smtClean="0">
                <a:solidFill>
                  <a:schemeClr val="bg1"/>
                </a:solidFill>
                <a:effectLst>
                  <a:outerShdw blurRad="38100" dist="38100" dir="2700000" algn="tl">
                    <a:srgbClr val="000000">
                      <a:alpha val="43137"/>
                    </a:srgbClr>
                  </a:outerShdw>
                </a:effectLst>
              </a:rPr>
              <a:t> 120:38–43 (2012); </a:t>
            </a:r>
            <a:r>
              <a:rPr lang="pt-BR" sz="2100" dirty="0" err="1" smtClean="0">
                <a:solidFill>
                  <a:schemeClr val="bg1"/>
                </a:solidFill>
                <a:effectLst>
                  <a:outerShdw blurRad="38100" dist="38100" dir="2700000" algn="tl">
                    <a:srgbClr val="000000">
                      <a:alpha val="43137"/>
                    </a:srgbClr>
                  </a:outerShdw>
                </a:effectLst>
              </a:rPr>
              <a:t>Loeb</a:t>
            </a:r>
            <a:r>
              <a:rPr lang="pt-BR" sz="2100" dirty="0">
                <a:solidFill>
                  <a:schemeClr val="bg1"/>
                </a:solidFill>
                <a:effectLst>
                  <a:outerShdw blurRad="38100" dist="38100" dir="2700000" algn="tl">
                    <a:srgbClr val="000000">
                      <a:alpha val="43137"/>
                    </a:srgbClr>
                  </a:outerShdw>
                </a:effectLst>
              </a:rPr>
              <a:t>, O., </a:t>
            </a:r>
            <a:r>
              <a:rPr lang="pt-BR" sz="2100" dirty="0" err="1">
                <a:solidFill>
                  <a:schemeClr val="bg1"/>
                </a:solidFill>
                <a:effectLst>
                  <a:outerShdw blurRad="38100" dist="38100" dir="2700000" algn="tl">
                    <a:srgbClr val="000000">
                      <a:alpha val="43137"/>
                    </a:srgbClr>
                  </a:outerShdw>
                </a:effectLst>
              </a:rPr>
              <a:t>Ueber</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experimentelle</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Arterienveraender</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ungen</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mit</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besonderer</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Beruecksichtigung</a:t>
            </a:r>
            <a:r>
              <a:rPr lang="pt-BR" sz="2100" dirty="0">
                <a:solidFill>
                  <a:schemeClr val="bg1"/>
                </a:solidFill>
                <a:effectLst>
                  <a:outerShdw blurRad="38100" dist="38100" dir="2700000" algn="tl">
                    <a:srgbClr val="000000">
                      <a:alpha val="43137"/>
                    </a:srgbClr>
                  </a:outerShdw>
                </a:effectLst>
              </a:rPr>
              <a:t> der </a:t>
            </a:r>
            <a:r>
              <a:rPr lang="pt-BR" sz="2100" dirty="0" err="1">
                <a:solidFill>
                  <a:schemeClr val="bg1"/>
                </a:solidFill>
                <a:effectLst>
                  <a:outerShdw blurRad="38100" dist="38100" dir="2700000" algn="tl">
                    <a:srgbClr val="000000">
                      <a:alpha val="43137"/>
                    </a:srgbClr>
                  </a:outerShdw>
                </a:effectLst>
              </a:rPr>
              <a:t>Wirkung</a:t>
            </a:r>
            <a:r>
              <a:rPr lang="pt-BR" sz="2100" dirty="0">
                <a:solidFill>
                  <a:schemeClr val="bg1"/>
                </a:solidFill>
                <a:effectLst>
                  <a:outerShdw blurRad="38100" dist="38100" dir="2700000" algn="tl">
                    <a:srgbClr val="000000">
                      <a:alpha val="43137"/>
                    </a:srgbClr>
                  </a:outerShdw>
                </a:effectLst>
              </a:rPr>
              <a:t> der </a:t>
            </a:r>
            <a:r>
              <a:rPr lang="pt-BR" sz="2100" dirty="0" err="1">
                <a:solidFill>
                  <a:schemeClr val="bg1"/>
                </a:solidFill>
                <a:effectLst>
                  <a:outerShdw blurRad="38100" dist="38100" dir="2700000" algn="tl">
                    <a:srgbClr val="000000">
                      <a:alpha val="43137"/>
                    </a:srgbClr>
                  </a:outerShdw>
                </a:effectLst>
              </a:rPr>
              <a:t>Milchsaeure</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auf</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Grund</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eigener</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Versuche</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Deutsch</a:t>
            </a:r>
            <a:r>
              <a:rPr lang="pt-BR" sz="2100" dirty="0">
                <a:solidFill>
                  <a:schemeClr val="bg1"/>
                </a:solidFill>
                <a:effectLst>
                  <a:outerShdw blurRad="38100" dist="38100" dir="2700000" algn="tl">
                    <a:srgbClr val="000000">
                      <a:alpha val="43137"/>
                    </a:srgbClr>
                  </a:outerShdw>
                </a:effectLst>
              </a:rPr>
              <a:t>. med. </a:t>
            </a:r>
            <a:r>
              <a:rPr lang="pt-BR" sz="2100" dirty="0" err="1">
                <a:solidFill>
                  <a:schemeClr val="bg1"/>
                </a:solidFill>
                <a:effectLst>
                  <a:outerShdw blurRad="38100" dist="38100" dir="2700000" algn="tl">
                    <a:srgbClr val="000000">
                      <a:alpha val="43137"/>
                    </a:srgbClr>
                  </a:outerShdw>
                </a:effectLst>
              </a:rPr>
              <a:t>Wchnschr</a:t>
            </a:r>
            <a:r>
              <a:rPr lang="pt-BR" sz="2100" dirty="0">
                <a:solidFill>
                  <a:schemeClr val="bg1"/>
                </a:solidFill>
                <a:effectLst>
                  <a:outerShdw blurRad="38100" dist="38100" dir="2700000" algn="tl">
                    <a:srgbClr val="000000">
                      <a:alpha val="43137"/>
                    </a:srgbClr>
                  </a:outerShdw>
                </a:effectLst>
              </a:rPr>
              <a:t>., I913, </a:t>
            </a:r>
            <a:r>
              <a:rPr lang="pt-BR" sz="2100" dirty="0" err="1">
                <a:solidFill>
                  <a:schemeClr val="bg1"/>
                </a:solidFill>
                <a:effectLst>
                  <a:outerShdw blurRad="38100" dist="38100" dir="2700000" algn="tl">
                    <a:srgbClr val="000000">
                      <a:alpha val="43137"/>
                    </a:srgbClr>
                  </a:outerShdw>
                </a:effectLst>
              </a:rPr>
              <a:t>xxxix</a:t>
            </a:r>
            <a:r>
              <a:rPr lang="pt-BR" sz="2100" dirty="0">
                <a:solidFill>
                  <a:schemeClr val="bg1"/>
                </a:solidFill>
                <a:effectLst>
                  <a:outerShdw blurRad="38100" dist="38100" dir="2700000" algn="tl">
                    <a:srgbClr val="000000">
                      <a:alpha val="43137"/>
                    </a:srgbClr>
                  </a:outerShdw>
                </a:effectLst>
              </a:rPr>
              <a:t>, I819; I. Adler, ‘</a:t>
            </a:r>
            <a:r>
              <a:rPr lang="pt-BR" sz="2100" dirty="0" err="1">
                <a:solidFill>
                  <a:schemeClr val="bg1"/>
                </a:solidFill>
                <a:effectLst>
                  <a:outerShdw blurRad="38100" dist="38100" dir="2700000" algn="tl">
                    <a:srgbClr val="000000">
                      <a:alpha val="43137"/>
                    </a:srgbClr>
                  </a:outerShdw>
                </a:effectLst>
              </a:rPr>
              <a:t>Studies</a:t>
            </a:r>
            <a:r>
              <a:rPr lang="pt-BR" sz="2100" dirty="0">
                <a:solidFill>
                  <a:schemeClr val="bg1"/>
                </a:solidFill>
                <a:effectLst>
                  <a:outerShdw blurRad="38100" dist="38100" dir="2700000" algn="tl">
                    <a:srgbClr val="000000">
                      <a:alpha val="43137"/>
                    </a:srgbClr>
                  </a:outerShdw>
                </a:effectLst>
              </a:rPr>
              <a:t> in Experimental </a:t>
            </a:r>
            <a:r>
              <a:rPr lang="pt-BR" sz="2100" dirty="0" err="1">
                <a:solidFill>
                  <a:schemeClr val="bg1"/>
                </a:solidFill>
                <a:effectLst>
                  <a:outerShdw blurRad="38100" dist="38100" dir="2700000" algn="tl">
                    <a:srgbClr val="000000">
                      <a:alpha val="43137"/>
                    </a:srgbClr>
                  </a:outerShdw>
                </a:effectLst>
              </a:rPr>
              <a:t>atherosclerosis</a:t>
            </a:r>
            <a:r>
              <a:rPr lang="pt-BR" sz="2100" dirty="0">
                <a:solidFill>
                  <a:schemeClr val="bg1"/>
                </a:solidFill>
                <a:effectLst>
                  <a:outerShdw blurRad="38100" dist="38100" dir="2700000" algn="tl">
                    <a:srgbClr val="000000">
                      <a:alpha val="43137"/>
                    </a:srgbClr>
                  </a:outerShdw>
                </a:effectLst>
              </a:rPr>
              <a:t> - A </a:t>
            </a:r>
            <a:r>
              <a:rPr lang="pt-BR" sz="2100" dirty="0" err="1">
                <a:solidFill>
                  <a:schemeClr val="bg1"/>
                </a:solidFill>
                <a:effectLst>
                  <a:outerShdw blurRad="38100" dist="38100" dir="2700000" algn="tl">
                    <a:srgbClr val="000000">
                      <a:alpha val="43137"/>
                    </a:srgbClr>
                  </a:outerShdw>
                </a:effectLst>
              </a:rPr>
              <a:t>preliminary</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report</a:t>
            </a:r>
            <a:r>
              <a:rPr lang="pt-BR" sz="2100" dirty="0">
                <a:solidFill>
                  <a:schemeClr val="bg1"/>
                </a:solidFill>
                <a:effectLst>
                  <a:outerShdw blurRad="38100" dist="38100" dir="2700000" algn="tl">
                    <a:srgbClr val="000000">
                      <a:alpha val="43137"/>
                    </a:srgbClr>
                  </a:outerShdw>
                </a:effectLst>
              </a:rPr>
              <a:t>”, The </a:t>
            </a:r>
            <a:r>
              <a:rPr lang="pt-BR" sz="2100" dirty="0" err="1">
                <a:solidFill>
                  <a:schemeClr val="bg1"/>
                </a:solidFill>
                <a:effectLst>
                  <a:outerShdw blurRad="38100" dist="38100" dir="2700000" algn="tl">
                    <a:srgbClr val="000000">
                      <a:alpha val="43137"/>
                    </a:srgbClr>
                  </a:outerShdw>
                </a:effectLst>
              </a:rPr>
              <a:t>Journal</a:t>
            </a:r>
            <a:r>
              <a:rPr lang="pt-BR" sz="2100" dirty="0">
                <a:solidFill>
                  <a:schemeClr val="bg1"/>
                </a:solidFill>
                <a:effectLst>
                  <a:outerShdw blurRad="38100" dist="38100" dir="2700000" algn="tl">
                    <a:srgbClr val="000000">
                      <a:alpha val="43137"/>
                    </a:srgbClr>
                  </a:outerShdw>
                </a:effectLst>
              </a:rPr>
              <a:t> </a:t>
            </a:r>
            <a:r>
              <a:rPr lang="pt-BR" sz="2100" dirty="0" err="1">
                <a:solidFill>
                  <a:schemeClr val="bg1"/>
                </a:solidFill>
                <a:effectLst>
                  <a:outerShdw blurRad="38100" dist="38100" dir="2700000" algn="tl">
                    <a:srgbClr val="000000">
                      <a:alpha val="43137"/>
                    </a:srgbClr>
                  </a:outerShdw>
                </a:effectLst>
              </a:rPr>
              <a:t>of</a:t>
            </a:r>
            <a:r>
              <a:rPr lang="pt-BR" sz="2100" dirty="0">
                <a:solidFill>
                  <a:schemeClr val="bg1"/>
                </a:solidFill>
                <a:effectLst>
                  <a:outerShdw blurRad="38100" dist="38100" dir="2700000" algn="tl">
                    <a:srgbClr val="000000">
                      <a:alpha val="43137"/>
                    </a:srgbClr>
                  </a:outerShdw>
                </a:effectLst>
              </a:rPr>
              <a:t> Experimental Medicine, </a:t>
            </a:r>
            <a:r>
              <a:rPr lang="pt-BR" sz="2100" dirty="0" smtClean="0">
                <a:solidFill>
                  <a:schemeClr val="bg1"/>
                </a:solidFill>
                <a:effectLst>
                  <a:outerShdw blurRad="38100" dist="38100" dir="2700000" algn="tl">
                    <a:srgbClr val="000000">
                      <a:alpha val="43137"/>
                    </a:srgbClr>
                  </a:outerShdw>
                </a:effectLst>
              </a:rPr>
              <a:t>1913) </a:t>
            </a:r>
            <a:endParaRPr lang="pt-BR" sz="2100" dirty="0">
              <a:solidFill>
                <a:schemeClr val="bg1"/>
              </a:solidFill>
              <a:effectLst>
                <a:outerShdw blurRad="38100" dist="38100" dir="2700000" algn="tl">
                  <a:srgbClr val="000000">
                    <a:alpha val="43137"/>
                  </a:srgbClr>
                </a:outerShdw>
              </a:effectLst>
            </a:endParaRPr>
          </a:p>
          <a:p>
            <a:endParaRPr lang="pt-BR" dirty="0"/>
          </a:p>
        </p:txBody>
      </p:sp>
    </p:spTree>
    <p:extLst>
      <p:ext uri="{BB962C8B-B14F-4D97-AF65-F5344CB8AC3E}">
        <p14:creationId xmlns="" xmlns:p14="http://schemas.microsoft.com/office/powerpoint/2010/main" val="20312150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err="1" smtClean="0"/>
              <a:t>Chemotherapy</a:t>
            </a:r>
            <a:endParaRPr lang="pt-BR" sz="2800" dirty="0"/>
          </a:p>
        </p:txBody>
      </p:sp>
      <p:sp>
        <p:nvSpPr>
          <p:cNvPr id="3" name="Espaço Reservado para Conteúdo 2"/>
          <p:cNvSpPr>
            <a:spLocks noGrp="1"/>
          </p:cNvSpPr>
          <p:nvPr>
            <p:ph idx="1"/>
          </p:nvPr>
        </p:nvSpPr>
        <p:spPr/>
        <p:txBody>
          <a:bodyPr>
            <a:normAutofit/>
          </a:bodyPr>
          <a:lstStyle/>
          <a:p>
            <a:endParaRPr lang="pt-BR" sz="2000" b="1" dirty="0" smtClean="0">
              <a:effectLst>
                <a:outerShdw blurRad="38100" dist="38100" dir="2700000" algn="tl">
                  <a:srgbClr val="000000">
                    <a:alpha val="43137"/>
                  </a:srgbClr>
                </a:outerShdw>
              </a:effectLst>
            </a:endParaRPr>
          </a:p>
          <a:p>
            <a:endParaRPr lang="pt-BR" sz="1800" dirty="0" smtClean="0">
              <a:effectLst>
                <a:outerShdw blurRad="38100" dist="38100" dir="2700000" algn="tl">
                  <a:srgbClr val="000000">
                    <a:alpha val="43137"/>
                  </a:srgbClr>
                </a:outerShdw>
              </a:effectLst>
            </a:endParaRPr>
          </a:p>
          <a:p>
            <a:r>
              <a:rPr lang="pt-BR" sz="1800" dirty="0" err="1" smtClean="0">
                <a:effectLst>
                  <a:outerShdw blurRad="38100" dist="38100" dir="2700000" algn="tl">
                    <a:srgbClr val="000000">
                      <a:alpha val="43137"/>
                    </a:srgbClr>
                  </a:outerShdw>
                </a:effectLst>
              </a:rPr>
              <a:t>Studies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also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suggest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chemotherapy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may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a:t>
            </a:r>
            <a:r>
              <a:rPr lang="pt-BR" sz="1800" dirty="0" smtClean="0">
                <a:effectLst>
                  <a:outerShdw blurRad="38100" dist="38100" dir="2700000" algn="tl">
                    <a:srgbClr val="000000">
                      <a:alpha val="43137"/>
                    </a:srgbClr>
                  </a:outerShdw>
                </a:effectLst>
              </a:rPr>
              <a:t> a </a:t>
            </a:r>
            <a:r>
              <a:rPr lang="pt-BR" sz="1800" dirty="0" err="1" smtClean="0">
                <a:effectLst>
                  <a:outerShdw blurRad="38100" dist="38100" dir="2700000" algn="tl">
                    <a:srgbClr val="000000">
                      <a:alpha val="43137"/>
                    </a:srgbClr>
                  </a:outerShdw>
                </a:effectLst>
              </a:rPr>
              <a:t>risk</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factor</a:t>
            </a:r>
            <a:r>
              <a:rPr lang="pt-BR" sz="1800" dirty="0" smtClean="0">
                <a:effectLst>
                  <a:outerShdw blurRad="38100" dist="38100" dir="2700000" algn="tl">
                    <a:srgbClr val="000000">
                      <a:alpha val="43137"/>
                    </a:srgbClr>
                  </a:outerShdw>
                </a:effectLst>
              </a:rPr>
              <a:t> for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development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atherosclerosis</a:t>
            </a:r>
            <a:r>
              <a:rPr lang="pt-BR" sz="1800" dirty="0" smtClean="0">
                <a:effectLst>
                  <a:outerShdw blurRad="38100" dist="38100" dir="2700000" algn="tl">
                    <a:srgbClr val="000000">
                      <a:alpha val="43137"/>
                    </a:srgbClr>
                  </a:outerShdw>
                </a:effectLst>
              </a:rPr>
              <a:t>. </a:t>
            </a:r>
          </a:p>
          <a:p>
            <a:endParaRPr lang="pt-BR" dirty="0" smtClean="0">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a:t>
            </a:r>
            <a:r>
              <a:rPr lang="pt-BR" sz="1600" dirty="0" err="1" smtClean="0">
                <a:solidFill>
                  <a:schemeClr val="bg1"/>
                </a:solidFill>
                <a:effectLst>
                  <a:outerShdw blurRad="38100" dist="38100" dir="2700000" algn="tl">
                    <a:srgbClr val="000000">
                      <a:alpha val="43137"/>
                    </a:srgbClr>
                  </a:outerShdw>
                </a:effectLst>
              </a:rPr>
              <a:t>Sajima</a:t>
            </a:r>
            <a:r>
              <a:rPr lang="pt-BR" sz="1600" dirty="0" smtClean="0">
                <a:solidFill>
                  <a:schemeClr val="bg1"/>
                </a:solidFill>
                <a:effectLst>
                  <a:outerShdw blurRad="38100" dist="38100" dir="2700000" algn="tl">
                    <a:srgbClr val="000000">
                      <a:alpha val="43137"/>
                    </a:srgbClr>
                  </a:outerShdw>
                </a:effectLst>
              </a:rPr>
              <a:t> T, </a:t>
            </a:r>
            <a:r>
              <a:rPr lang="pt-BR" sz="1600" dirty="0" err="1" smtClean="0">
                <a:solidFill>
                  <a:schemeClr val="bg1"/>
                </a:solidFill>
                <a:effectLst>
                  <a:outerShdw blurRad="38100" dist="38100" dir="2700000" algn="tl">
                    <a:srgbClr val="000000">
                      <a:alpha val="43137"/>
                    </a:srgbClr>
                  </a:outerShdw>
                </a:effectLst>
              </a:rPr>
              <a:t>Tanabe</a:t>
            </a:r>
            <a:r>
              <a:rPr lang="pt-BR" sz="1600" dirty="0" smtClean="0">
                <a:solidFill>
                  <a:schemeClr val="bg1"/>
                </a:solidFill>
                <a:effectLst>
                  <a:outerShdw blurRad="38100" dist="38100" dir="2700000" algn="tl">
                    <a:srgbClr val="000000">
                      <a:alpha val="43137"/>
                    </a:srgbClr>
                  </a:outerShdw>
                </a:effectLst>
              </a:rPr>
              <a:t> A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pt-BR" sz="1600" dirty="0" err="1" smtClean="0">
                <a:solidFill>
                  <a:schemeClr val="bg1"/>
                </a:solidFill>
                <a:effectLst>
                  <a:outerShdw blurRad="38100" dist="38100" dir="2700000" algn="tl">
                    <a:srgbClr val="000000">
                      <a:alpha val="43137"/>
                    </a:srgbClr>
                  </a:outerShdw>
                </a:effectLst>
              </a:rPr>
              <a:t>Impact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platinum-based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chemotherapy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the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progression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Climateric</a:t>
            </a:r>
            <a:r>
              <a:rPr lang="pt-BR" sz="1600" dirty="0" smtClean="0">
                <a:solidFill>
                  <a:schemeClr val="bg1"/>
                </a:solidFill>
                <a:effectLst>
                  <a:outerShdw blurRad="38100" dist="38100" dir="2700000" algn="tl">
                    <a:srgbClr val="000000">
                      <a:alpha val="43137"/>
                    </a:srgbClr>
                  </a:outerShdw>
                </a:effectLst>
              </a:rPr>
              <a:t> 2011 </a:t>
            </a:r>
            <a:r>
              <a:rPr lang="pt-BR" sz="1600" dirty="0" err="1" smtClean="0">
                <a:solidFill>
                  <a:schemeClr val="bg1"/>
                </a:solidFill>
                <a:effectLst>
                  <a:outerShdw blurRad="38100" dist="38100" dir="2700000" algn="tl">
                    <a:srgbClr val="000000">
                      <a:alpha val="43137"/>
                    </a:srgbClr>
                  </a:outerShdw>
                </a:effectLst>
              </a:rPr>
              <a:t>Feb</a:t>
            </a:r>
            <a:r>
              <a:rPr lang="pt-BR" sz="1600" dirty="0" smtClean="0">
                <a:solidFill>
                  <a:schemeClr val="bg1"/>
                </a:solidFill>
                <a:effectLst>
                  <a:outerShdw blurRad="38100" dist="38100" dir="2700000" algn="tl">
                    <a:srgbClr val="000000">
                      <a:alpha val="43137"/>
                    </a:srgbClr>
                  </a:outerShdw>
                </a:effectLst>
              </a:rPr>
              <a:t>;14 (1): 31-40;  </a:t>
            </a:r>
            <a:r>
              <a:rPr lang="pt-BR" sz="1600" dirty="0" err="1" smtClean="0">
                <a:solidFill>
                  <a:schemeClr val="bg1"/>
                </a:solidFill>
                <a:effectLst>
                  <a:outerShdw blurRad="38100" dist="38100" dir="2700000" algn="tl">
                    <a:srgbClr val="000000">
                      <a:alpha val="43137"/>
                    </a:srgbClr>
                  </a:outerShdw>
                </a:effectLst>
              </a:rPr>
              <a:t>Kalabova</a:t>
            </a:r>
            <a:r>
              <a:rPr lang="pt-BR" sz="1600" dirty="0" smtClean="0">
                <a:solidFill>
                  <a:schemeClr val="bg1"/>
                </a:solidFill>
                <a:effectLst>
                  <a:outerShdw blurRad="38100" dist="38100" dir="2700000" algn="tl">
                    <a:srgbClr val="000000">
                      <a:alpha val="43137"/>
                    </a:srgbClr>
                  </a:outerShdw>
                </a:effectLst>
              </a:rPr>
              <a:t> H, </a:t>
            </a:r>
            <a:r>
              <a:rPr lang="pt-BR" sz="1600" dirty="0" err="1" smtClean="0">
                <a:solidFill>
                  <a:schemeClr val="bg1"/>
                </a:solidFill>
                <a:effectLst>
                  <a:outerShdw blurRad="38100" dist="38100" dir="2700000" algn="tl">
                    <a:srgbClr val="000000">
                      <a:alpha val="43137"/>
                    </a:srgbClr>
                  </a:outerShdw>
                </a:effectLst>
              </a:rPr>
              <a:t>Melichar</a:t>
            </a:r>
            <a:r>
              <a:rPr lang="pt-BR" sz="1600" dirty="0" smtClean="0">
                <a:solidFill>
                  <a:schemeClr val="bg1"/>
                </a:solidFill>
                <a:effectLst>
                  <a:outerShdw blurRad="38100" dist="38100" dir="2700000" algn="tl">
                    <a:srgbClr val="000000">
                      <a:alpha val="43137"/>
                    </a:srgbClr>
                  </a:outerShdw>
                </a:effectLst>
              </a:rPr>
              <a:t> B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Intima-media </a:t>
            </a:r>
            <a:r>
              <a:rPr lang="pt-BR" sz="1600" dirty="0" err="1" smtClean="0">
                <a:solidFill>
                  <a:schemeClr val="bg1"/>
                </a:solidFill>
                <a:effectLst>
                  <a:outerShdw blurRad="38100" dist="38100" dir="2700000" algn="tl">
                    <a:srgbClr val="000000">
                      <a:alpha val="43137"/>
                    </a:srgbClr>
                  </a:outerShdw>
                </a:effectLst>
              </a:rPr>
              <a:t>thickness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myocardial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perfusion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laboratory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risk</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factors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of</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in </a:t>
            </a:r>
            <a:r>
              <a:rPr lang="pt-BR" sz="1600" dirty="0" err="1" smtClean="0">
                <a:solidFill>
                  <a:schemeClr val="bg1"/>
                </a:solidFill>
                <a:effectLst>
                  <a:outerShdw blurRad="38100" dist="38100" dir="2700000" algn="tl">
                    <a:srgbClr val="000000">
                      <a:alpha val="43137"/>
                    </a:srgbClr>
                  </a:outerShdw>
                </a:effectLst>
              </a:rPr>
              <a:t>patients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with</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breast</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cancer</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treated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with</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anthracycline-based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chemotherapy</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Med</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Oncol</a:t>
            </a:r>
            <a:r>
              <a:rPr lang="pt-BR" sz="1600" dirty="0" smtClean="0">
                <a:solidFill>
                  <a:schemeClr val="bg1"/>
                </a:solidFill>
                <a:effectLst>
                  <a:outerShdw blurRad="38100" dist="38100" dir="2700000" algn="tl">
                    <a:srgbClr val="000000">
                      <a:alpha val="43137"/>
                    </a:srgbClr>
                  </a:outerShdw>
                </a:effectLst>
              </a:rPr>
              <a:t> 2011 </a:t>
            </a:r>
            <a:r>
              <a:rPr lang="pt-BR" sz="1600" dirty="0" err="1" smtClean="0">
                <a:solidFill>
                  <a:schemeClr val="bg1"/>
                </a:solidFill>
                <a:effectLst>
                  <a:outerShdw blurRad="38100" dist="38100" dir="2700000" algn="tl">
                    <a:srgbClr val="000000">
                      <a:alpha val="43137"/>
                    </a:srgbClr>
                  </a:outerShdw>
                </a:effectLst>
              </a:rPr>
              <a:t>Dec</a:t>
            </a:r>
            <a:r>
              <a:rPr lang="pt-BR" sz="1600" dirty="0" smtClean="0">
                <a:solidFill>
                  <a:schemeClr val="bg1"/>
                </a:solidFill>
                <a:effectLst>
                  <a:outerShdw blurRad="38100" dist="38100" dir="2700000" algn="tl">
                    <a:srgbClr val="000000">
                      <a:alpha val="43137"/>
                    </a:srgbClr>
                  </a:outerShdw>
                </a:effectLst>
              </a:rPr>
              <a:t>; 28 (4): 1281-7)</a:t>
            </a:r>
            <a:endParaRPr lang="pt-BR" sz="1600" dirty="0" smtClean="0">
              <a:effectLst>
                <a:outerShdw blurRad="38100" dist="38100" dir="2700000" algn="tl">
                  <a:srgbClr val="000000">
                    <a:alpha val="43137"/>
                  </a:srgbClr>
                </a:outerShdw>
              </a:effectLst>
            </a:endParaRPr>
          </a:p>
          <a:p>
            <a:endParaRPr lang="pt-B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err="1" smtClean="0"/>
              <a:t>Ionizing</a:t>
            </a:r>
            <a:r>
              <a:rPr lang="pt-BR" sz="2800" dirty="0" smtClean="0"/>
              <a:t> </a:t>
            </a:r>
            <a:r>
              <a:rPr lang="pt-BR" sz="2800" dirty="0" err="1" smtClean="0"/>
              <a:t>Radiation</a:t>
            </a:r>
            <a:endParaRPr lang="pt-BR" sz="2800" dirty="0"/>
          </a:p>
        </p:txBody>
      </p:sp>
      <p:sp>
        <p:nvSpPr>
          <p:cNvPr id="3" name="Espaço Reservado para Conteúdo 2"/>
          <p:cNvSpPr>
            <a:spLocks noGrp="1"/>
          </p:cNvSpPr>
          <p:nvPr>
            <p:ph idx="1"/>
          </p:nvPr>
        </p:nvSpPr>
        <p:spPr>
          <a:xfrm>
            <a:off x="457200" y="1600200"/>
            <a:ext cx="8229600" cy="5257800"/>
          </a:xfrm>
        </p:spPr>
        <p:txBody>
          <a:bodyPr>
            <a:normAutofit/>
          </a:bodyPr>
          <a:lstStyle/>
          <a:p>
            <a:endParaRPr lang="pt-BR" dirty="0" smtClean="0"/>
          </a:p>
          <a:p>
            <a:r>
              <a:rPr lang="pt-BR" sz="1800" dirty="0" err="1" smtClean="0">
                <a:effectLst>
                  <a:outerShdw blurRad="38100" dist="38100" dir="2700000" algn="tl">
                    <a:srgbClr val="000000">
                      <a:alpha val="43137"/>
                    </a:srgbClr>
                  </a:outerShdw>
                </a:effectLst>
              </a:rPr>
              <a:t>Radiation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may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also</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induce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atherosclerosis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Recent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epidemiological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studies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provided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evidence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that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excess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risk</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cardiovascular </a:t>
            </a:r>
            <a:r>
              <a:rPr lang="pt-BR" sz="1800" dirty="0" err="1" smtClean="0">
                <a:effectLst>
                  <a:outerShdw blurRad="38100" dist="38100" dir="2700000" algn="tl">
                    <a:srgbClr val="000000">
                      <a:alpha val="43137"/>
                    </a:srgbClr>
                  </a:outerShdw>
                </a:effectLst>
              </a:rPr>
              <a:t>disease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can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associated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with</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moderate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low</a:t>
            </a:r>
            <a:r>
              <a:rPr lang="pt-BR" sz="1800" dirty="0" smtClean="0">
                <a:effectLst>
                  <a:outerShdw blurRad="38100" dist="38100" dir="2700000" algn="tl">
                    <a:srgbClr val="000000">
                      <a:alpha val="43137"/>
                    </a:srgbClr>
                  </a:outerShdw>
                </a:effectLst>
              </a:rPr>
              <a:t> dose </a:t>
            </a:r>
            <a:r>
              <a:rPr lang="pt-BR" sz="1800" dirty="0" err="1" smtClean="0">
                <a:effectLst>
                  <a:outerShdw blurRad="38100" dist="38100" dir="2700000" algn="tl">
                    <a:srgbClr val="000000">
                      <a:alpha val="43137"/>
                    </a:srgbClr>
                  </a:outerShdw>
                </a:effectLst>
              </a:rPr>
              <a:t>radiation</a:t>
            </a:r>
            <a:r>
              <a:rPr lang="pt-BR" sz="1800" dirty="0" smtClean="0">
                <a:effectLst>
                  <a:outerShdw blurRad="38100" dist="38100" dir="2700000" algn="tl">
                    <a:srgbClr val="000000">
                      <a:alpha val="43137"/>
                    </a:srgbClr>
                  </a:outerShdw>
                </a:effectLst>
              </a:rPr>
              <a:t>.</a:t>
            </a:r>
          </a:p>
          <a:p>
            <a:endParaRPr lang="pt-BR" sz="1800" dirty="0" smtClean="0">
              <a:effectLst>
                <a:outerShdw blurRad="38100" dist="38100" dir="2700000" algn="tl">
                  <a:srgbClr val="000000">
                    <a:alpha val="43137"/>
                  </a:srgbClr>
                </a:outerShdw>
              </a:effectLst>
            </a:endParaRPr>
          </a:p>
          <a:p>
            <a:r>
              <a:rPr lang="pt-BR" sz="1800" dirty="0" smtClean="0">
                <a:effectLst>
                  <a:outerShdw blurRad="38100" dist="38100" dir="2700000" algn="tl">
                    <a:srgbClr val="000000">
                      <a:alpha val="43137"/>
                    </a:srgbClr>
                  </a:outerShdw>
                </a:effectLst>
              </a:rPr>
              <a:t>It is </a:t>
            </a:r>
            <a:r>
              <a:rPr lang="pt-BR" sz="1800" dirty="0" err="1" smtClean="0">
                <a:effectLst>
                  <a:outerShdw blurRad="38100" dist="38100" dir="2700000" algn="tl">
                    <a:srgbClr val="000000">
                      <a:alpha val="43137"/>
                    </a:srgbClr>
                  </a:outerShdw>
                </a:effectLst>
              </a:rPr>
              <a:t>reconized</a:t>
            </a:r>
            <a:r>
              <a:rPr lang="pt-BR" sz="1800" dirty="0" smtClean="0">
                <a:effectLst>
                  <a:outerShdw blurRad="38100" dist="38100" dir="2700000" algn="tl">
                    <a:srgbClr val="000000">
                      <a:alpha val="43137"/>
                    </a:srgbClr>
                  </a:outerShdw>
                </a:effectLst>
              </a:rPr>
              <a:t> for more </a:t>
            </a:r>
            <a:r>
              <a:rPr lang="pt-BR" sz="1800" dirty="0" err="1" smtClean="0">
                <a:effectLst>
                  <a:outerShdw blurRad="38100" dist="38100" dir="2700000" algn="tl">
                    <a:srgbClr val="000000">
                      <a:alpha val="43137"/>
                    </a:srgbClr>
                  </a:outerShdw>
                </a:effectLst>
              </a:rPr>
              <a:t>than</a:t>
            </a:r>
            <a:r>
              <a:rPr lang="pt-BR" sz="1800" dirty="0" smtClean="0">
                <a:effectLst>
                  <a:outerShdw blurRad="38100" dist="38100" dir="2700000" algn="tl">
                    <a:srgbClr val="000000">
                      <a:alpha val="43137"/>
                    </a:srgbClr>
                  </a:outerShdw>
                </a:effectLst>
              </a:rPr>
              <a:t> 50 </a:t>
            </a:r>
            <a:r>
              <a:rPr lang="pt-BR" sz="1800" dirty="0" err="1" smtClean="0">
                <a:effectLst>
                  <a:outerShdw blurRad="38100" dist="38100" dir="2700000" algn="tl">
                    <a:srgbClr val="000000">
                      <a:alpha val="43137"/>
                    </a:srgbClr>
                  </a:outerShdw>
                </a:effectLst>
              </a:rPr>
              <a:t>years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effects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radiation</a:t>
            </a:r>
            <a:r>
              <a:rPr lang="pt-BR" sz="1800" dirty="0" smtClean="0">
                <a:effectLst>
                  <a:outerShdw blurRad="38100" dist="38100" dir="2700000" algn="tl">
                    <a:srgbClr val="000000">
                      <a:alpha val="43137"/>
                    </a:srgbClr>
                  </a:outerShdw>
                </a:effectLst>
              </a:rPr>
              <a:t> over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nervous</a:t>
            </a:r>
            <a:r>
              <a:rPr lang="pt-BR" sz="1800" dirty="0" smtClean="0">
                <a:effectLst>
                  <a:outerShdw blurRad="38100" dist="38100" dir="2700000" algn="tl">
                    <a:srgbClr val="000000">
                      <a:alpha val="43137"/>
                    </a:srgbClr>
                  </a:outerShdw>
                </a:effectLst>
              </a:rPr>
              <a:t> system. In </a:t>
            </a:r>
            <a:r>
              <a:rPr lang="pt-BR" sz="1800" dirty="0" err="1" smtClean="0">
                <a:effectLst>
                  <a:outerShdw blurRad="38100" dist="38100" dir="2700000" algn="tl">
                    <a:srgbClr val="000000">
                      <a:alpha val="43137"/>
                    </a:srgbClr>
                  </a:outerShdw>
                </a:effectLst>
              </a:rPr>
              <a:t>this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relationship</a:t>
            </a:r>
            <a:r>
              <a:rPr lang="pt-BR" sz="1800" dirty="0" smtClean="0">
                <a:effectLst>
                  <a:outerShdw blurRad="38100" dist="38100" dir="2700000" algn="tl">
                    <a:srgbClr val="000000">
                      <a:alpha val="43137"/>
                    </a:srgbClr>
                  </a:outerShdw>
                </a:effectLst>
              </a:rPr>
              <a:t> W. O </a:t>
            </a:r>
            <a:r>
              <a:rPr lang="pt-BR" sz="1800" dirty="0" err="1" smtClean="0">
                <a:effectLst>
                  <a:outerShdw blurRad="38100" dist="38100" dir="2700000" algn="tl">
                    <a:srgbClr val="000000">
                      <a:alpha val="43137"/>
                    </a:srgbClr>
                  </a:outerShdw>
                </a:effectLst>
              </a:rPr>
              <a:t>Caster</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from</a:t>
            </a:r>
            <a:r>
              <a:rPr lang="pt-BR" sz="1800" dirty="0" smtClean="0">
                <a:effectLst>
                  <a:outerShdw blurRad="38100" dist="38100" dir="2700000" algn="tl">
                    <a:srgbClr val="000000">
                      <a:alpha val="43137"/>
                    </a:srgbClr>
                  </a:outerShdw>
                </a:effectLst>
              </a:rPr>
              <a:t> US </a:t>
            </a:r>
            <a:r>
              <a:rPr lang="pt-BR" sz="1800" dirty="0" err="1" smtClean="0">
                <a:effectLst>
                  <a:outerShdw blurRad="38100" dist="38100" dir="2700000" algn="tl">
                    <a:srgbClr val="000000">
                      <a:alpha val="43137"/>
                    </a:srgbClr>
                  </a:outerShdw>
                </a:effectLst>
              </a:rPr>
              <a:t>said</a:t>
            </a:r>
            <a:r>
              <a:rPr lang="pt-BR" sz="1800" dirty="0" smtClean="0">
                <a:effectLst>
                  <a:outerShdw blurRad="38100" dist="38100" dir="2700000" algn="tl">
                    <a:srgbClr val="000000">
                      <a:alpha val="43137"/>
                    </a:srgbClr>
                  </a:outerShdw>
                </a:effectLst>
              </a:rPr>
              <a:t> in a </a:t>
            </a:r>
            <a:r>
              <a:rPr lang="pt-BR" sz="1800" dirty="0" err="1" smtClean="0">
                <a:effectLst>
                  <a:outerShdw blurRad="38100" dist="38100" dir="2700000" algn="tl">
                    <a:srgbClr val="000000">
                      <a:alpha val="43137"/>
                    </a:srgbClr>
                  </a:outerShdw>
                </a:effectLst>
              </a:rPr>
              <a:t>Symposium</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Effects</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of</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Ionizing</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Radiation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Nervous</a:t>
            </a:r>
            <a:r>
              <a:rPr lang="pt-BR" sz="1800" dirty="0" smtClean="0">
                <a:effectLst>
                  <a:outerShdw blurRad="38100" dist="38100" dir="2700000" algn="tl">
                    <a:srgbClr val="000000">
                      <a:alpha val="43137"/>
                    </a:srgbClr>
                  </a:outerShdw>
                </a:effectLst>
              </a:rPr>
              <a:t> System </a:t>
            </a:r>
            <a:r>
              <a:rPr lang="pt-BR" sz="1800" dirty="0" err="1" smtClean="0">
                <a:effectLst>
                  <a:outerShdw blurRad="38100" dist="38100" dir="2700000" algn="tl">
                    <a:srgbClr val="000000">
                      <a:alpha val="43137"/>
                    </a:srgbClr>
                  </a:outerShdw>
                </a:effectLst>
              </a:rPr>
              <a:t>held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by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the</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International</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Atomic</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Energy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Agency</a:t>
            </a:r>
            <a:r>
              <a:rPr lang="pt-BR" sz="1800" dirty="0" smtClean="0">
                <a:effectLst>
                  <a:outerShdw blurRad="38100" dist="38100" dir="2700000" algn="tl">
                    <a:srgbClr val="000000">
                      <a:alpha val="43137"/>
                    </a:srgbClr>
                  </a:outerShdw>
                </a:effectLst>
              </a:rPr>
              <a:t> (IAEA), in 1961:</a:t>
            </a:r>
          </a:p>
          <a:p>
            <a:endParaRPr lang="pt-BR" sz="1800" dirty="0" smtClean="0">
              <a:effectLst>
                <a:outerShdw blurRad="38100" dist="38100" dir="2700000" algn="tl">
                  <a:srgbClr val="000000">
                    <a:alpha val="43137"/>
                  </a:srgbClr>
                </a:outerShdw>
              </a:effectLst>
            </a:endParaRPr>
          </a:p>
          <a:p>
            <a:pPr algn="ctr"/>
            <a:r>
              <a:rPr lang="pt-BR" sz="1800" i="1" dirty="0" smtClean="0">
                <a:effectLst>
                  <a:outerShdw blurRad="38100" dist="38100" dir="2700000" algn="tl">
                    <a:srgbClr val="000000">
                      <a:alpha val="43137"/>
                    </a:srgbClr>
                  </a:outerShdw>
                </a:effectLst>
              </a:rPr>
              <a:t>“it </a:t>
            </a:r>
            <a:r>
              <a:rPr lang="pt-BR" sz="1800" i="1" dirty="0" err="1" smtClean="0">
                <a:effectLst>
                  <a:outerShdw blurRad="38100" dist="38100" dir="2700000" algn="tl">
                    <a:srgbClr val="000000">
                      <a:alpha val="43137"/>
                    </a:srgbClr>
                  </a:outerShdw>
                </a:effectLst>
              </a:rPr>
              <a:t>may</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turn</a:t>
            </a:r>
            <a:r>
              <a:rPr lang="pt-BR" sz="1800" i="1" dirty="0" smtClean="0">
                <a:effectLst>
                  <a:outerShdw blurRad="38100" dist="38100" dir="2700000" algn="tl">
                    <a:srgbClr val="000000">
                      <a:alpha val="43137"/>
                    </a:srgbClr>
                  </a:outerShdw>
                </a:effectLst>
              </a:rPr>
              <a:t> out </a:t>
            </a:r>
            <a:r>
              <a:rPr lang="pt-BR" sz="1800" i="1" dirty="0" err="1" smtClean="0">
                <a:effectLst>
                  <a:outerShdw blurRad="38100" dist="38100" dir="2700000" algn="tl">
                    <a:srgbClr val="000000">
                      <a:alpha val="43137"/>
                    </a:srgbClr>
                  </a:outerShdw>
                </a:effectLst>
              </a:rPr>
              <a:t>that</a:t>
            </a:r>
            <a:r>
              <a:rPr lang="pt-BR" sz="1800" i="1" dirty="0" smtClean="0">
                <a:effectLst>
                  <a:outerShdw blurRad="38100" dist="38100" dir="2700000" algn="tl">
                    <a:srgbClr val="000000">
                      <a:alpha val="43137"/>
                    </a:srgbClr>
                  </a:outerShdw>
                </a:effectLst>
              </a:rPr>
              <a:t> a central </a:t>
            </a:r>
            <a:r>
              <a:rPr lang="pt-BR" sz="1800" i="1" dirty="0" err="1" smtClean="0">
                <a:effectLst>
                  <a:outerShdw blurRad="38100" dist="38100" dir="2700000" algn="tl">
                    <a:srgbClr val="000000">
                      <a:alpha val="43137"/>
                    </a:srgbClr>
                  </a:outerShdw>
                </a:effectLst>
              </a:rPr>
              <a:t>nervous</a:t>
            </a:r>
            <a:r>
              <a:rPr lang="pt-BR" sz="1800" i="1" dirty="0" smtClean="0">
                <a:effectLst>
                  <a:outerShdw blurRad="38100" dist="38100" dir="2700000" algn="tl">
                    <a:srgbClr val="000000">
                      <a:alpha val="43137"/>
                    </a:srgbClr>
                  </a:outerShdw>
                </a:effectLst>
              </a:rPr>
              <a:t> system </a:t>
            </a:r>
            <a:r>
              <a:rPr lang="pt-BR" sz="1800" i="1" dirty="0" err="1" smtClean="0">
                <a:effectLst>
                  <a:outerShdw blurRad="38100" dist="38100" dir="2700000" algn="tl">
                    <a:srgbClr val="000000">
                      <a:alpha val="43137"/>
                    </a:srgbClr>
                  </a:outerShdw>
                </a:effectLst>
              </a:rPr>
              <a:t>response</a:t>
            </a:r>
            <a:r>
              <a:rPr lang="pt-BR" sz="1800" i="1" dirty="0" smtClean="0">
                <a:effectLst>
                  <a:outerShdw blurRad="38100" dist="38100" dir="2700000" algn="tl">
                    <a:srgbClr val="000000">
                      <a:alpha val="43137"/>
                    </a:srgbClr>
                  </a:outerShdw>
                </a:effectLst>
              </a:rPr>
              <a:t> is </a:t>
            </a:r>
            <a:r>
              <a:rPr lang="pt-BR" sz="1800" i="1" dirty="0" err="1" smtClean="0">
                <a:effectLst>
                  <a:outerShdw blurRad="38100" dist="38100" dir="2700000" algn="tl">
                    <a:srgbClr val="000000">
                      <a:alpha val="43137"/>
                    </a:srgbClr>
                  </a:outerShdw>
                </a:effectLst>
              </a:rPr>
              <a:t>an</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important</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underlying</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factor</a:t>
            </a:r>
            <a:r>
              <a:rPr lang="pt-BR" sz="1800" i="1" dirty="0" smtClean="0">
                <a:effectLst>
                  <a:outerShdw blurRad="38100" dist="38100" dir="2700000" algn="tl">
                    <a:srgbClr val="000000">
                      <a:alpha val="43137"/>
                    </a:srgbClr>
                  </a:outerShdw>
                </a:effectLst>
              </a:rPr>
              <a:t> in </a:t>
            </a:r>
            <a:r>
              <a:rPr lang="pt-BR" sz="1800" i="1" dirty="0" err="1" smtClean="0">
                <a:effectLst>
                  <a:outerShdw blurRad="38100" dist="38100" dir="2700000" algn="tl">
                    <a:srgbClr val="000000">
                      <a:alpha val="43137"/>
                    </a:srgbClr>
                  </a:outerShdw>
                </a:effectLst>
              </a:rPr>
              <a:t>the</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causation</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of</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many</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of</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the</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common</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manifestations</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of</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radiation</a:t>
            </a:r>
            <a:r>
              <a:rPr lang="pt-BR" sz="1800" i="1" dirty="0" smtClean="0">
                <a:effectLst>
                  <a:outerShdw blurRad="38100" dist="38100" dir="2700000" algn="tl">
                    <a:srgbClr val="000000">
                      <a:alpha val="43137"/>
                    </a:srgbClr>
                  </a:outerShdw>
                </a:effectLst>
              </a:rPr>
              <a:t> </a:t>
            </a:r>
            <a:r>
              <a:rPr lang="pt-BR" sz="1800" i="1" dirty="0" err="1" smtClean="0">
                <a:effectLst>
                  <a:outerShdw blurRad="38100" dist="38100" dir="2700000" algn="tl">
                    <a:srgbClr val="000000">
                      <a:alpha val="43137"/>
                    </a:srgbClr>
                  </a:outerShdw>
                </a:effectLst>
              </a:rPr>
              <a:t>damage</a:t>
            </a:r>
            <a:r>
              <a:rPr lang="pt-BR" sz="1800" i="1" dirty="0" smtClean="0">
                <a:effectLst>
                  <a:outerShdw blurRad="38100" dist="38100" dir="2700000" algn="tl">
                    <a:srgbClr val="000000">
                      <a:alpha val="43137"/>
                    </a:srgbClr>
                  </a:outerShdw>
                </a:effectLst>
              </a:rPr>
              <a:t>”</a:t>
            </a:r>
          </a:p>
          <a:p>
            <a:endParaRPr lang="pt-BR" sz="2000" dirty="0" smtClean="0">
              <a:effectLst>
                <a:outerShdw blurRad="38100" dist="38100" dir="2700000" algn="tl">
                  <a:srgbClr val="000000">
                    <a:alpha val="43137"/>
                  </a:srgbClr>
                </a:outerShdw>
              </a:effectLst>
            </a:endParaRPr>
          </a:p>
          <a:p>
            <a:r>
              <a:rPr lang="pt-BR" sz="1600" dirty="0" smtClean="0">
                <a:solidFill>
                  <a:schemeClr val="bg1"/>
                </a:solidFill>
                <a:effectLst>
                  <a:outerShdw blurRad="38100" dist="38100" dir="2700000" algn="tl">
                    <a:srgbClr val="000000">
                      <a:alpha val="43137"/>
                    </a:srgbClr>
                  </a:outerShdw>
                </a:effectLst>
              </a:rPr>
              <a:t>(Andrea </a:t>
            </a:r>
            <a:r>
              <a:rPr lang="pt-BR" sz="1600" dirty="0" err="1" smtClean="0">
                <a:solidFill>
                  <a:schemeClr val="bg1"/>
                </a:solidFill>
                <a:effectLst>
                  <a:outerShdw blurRad="38100" dist="38100" dir="2700000" algn="tl">
                    <a:srgbClr val="000000">
                      <a:alpha val="43137"/>
                    </a:srgbClr>
                  </a:outerShdw>
                </a:effectLst>
              </a:rPr>
              <a:t>Borghini</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en-US" sz="1600" dirty="0" smtClean="0">
                <a:solidFill>
                  <a:schemeClr val="bg1"/>
                </a:solidFill>
                <a:effectLst>
                  <a:outerShdw blurRad="38100" dist="38100" dir="2700000" algn="tl">
                    <a:srgbClr val="000000">
                      <a:alpha val="43137"/>
                    </a:srgbClr>
                  </a:outerShdw>
                </a:effectLst>
              </a:rPr>
              <a:t>Ionizing radiation and atherosclerosis: Current knowledge and future challenges. Atherosclerosis 2013, V 230; I 1: 40 – 47) </a:t>
            </a:r>
            <a:endParaRPr lang="pt-BR" sz="1600" dirty="0" smtClean="0">
              <a:solidFill>
                <a:schemeClr val="bg1"/>
              </a:solidFill>
              <a:effectLst>
                <a:outerShdw blurRad="38100" dist="38100" dir="2700000" algn="tl">
                  <a:srgbClr val="000000">
                    <a:alpha val="43137"/>
                  </a:srgbClr>
                </a:outerShdw>
              </a:effectLst>
            </a:endParaRPr>
          </a:p>
          <a:p>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err="1" smtClean="0"/>
              <a:t>Myocardial</a:t>
            </a:r>
            <a:r>
              <a:rPr lang="pt-BR" sz="2800" dirty="0" smtClean="0"/>
              <a:t> </a:t>
            </a:r>
            <a:r>
              <a:rPr lang="pt-BR" sz="2800" dirty="0" err="1" smtClean="0"/>
              <a:t>Infarction</a:t>
            </a:r>
            <a:r>
              <a:rPr lang="pt-BR" sz="2800" dirty="0" smtClean="0"/>
              <a:t/>
            </a:r>
            <a:br>
              <a:rPr lang="pt-BR" sz="2800" dirty="0" smtClean="0"/>
            </a:br>
            <a:r>
              <a:rPr lang="pt-BR" sz="2000" dirty="0" smtClean="0">
                <a:solidFill>
                  <a:schemeClr val="tx1"/>
                </a:solidFill>
              </a:rPr>
              <a:t>A </a:t>
            </a:r>
            <a:r>
              <a:rPr lang="pt-BR" sz="2000" dirty="0" err="1" smtClean="0">
                <a:solidFill>
                  <a:schemeClr val="tx1"/>
                </a:solidFill>
              </a:rPr>
              <a:t>paradoxical</a:t>
            </a:r>
            <a:r>
              <a:rPr lang="pt-BR" sz="2000" dirty="0" smtClean="0">
                <a:solidFill>
                  <a:schemeClr val="tx1"/>
                </a:solidFill>
              </a:rPr>
              <a:t> </a:t>
            </a:r>
            <a:r>
              <a:rPr lang="pt-BR" sz="2000" dirty="0" err="1" smtClean="0">
                <a:solidFill>
                  <a:schemeClr val="tx1"/>
                </a:solidFill>
              </a:rPr>
              <a:t>risk</a:t>
            </a:r>
            <a:r>
              <a:rPr lang="pt-BR" sz="2000" dirty="0" smtClean="0">
                <a:solidFill>
                  <a:schemeClr val="tx1"/>
                </a:solidFill>
              </a:rPr>
              <a:t> </a:t>
            </a:r>
            <a:r>
              <a:rPr lang="pt-BR" sz="2000" dirty="0" err="1" smtClean="0">
                <a:solidFill>
                  <a:schemeClr val="tx1"/>
                </a:solidFill>
              </a:rPr>
              <a:t>factor</a:t>
            </a:r>
            <a:r>
              <a:rPr lang="pt-BR" sz="2000" dirty="0" smtClean="0">
                <a:solidFill>
                  <a:schemeClr val="tx1"/>
                </a:solidFill>
              </a:rPr>
              <a:t>? </a:t>
            </a:r>
            <a:endParaRPr lang="pt-BR" sz="2000" dirty="0">
              <a:solidFill>
                <a:schemeClr val="tx1"/>
              </a:solidFill>
            </a:endParaRPr>
          </a:p>
        </p:txBody>
      </p:sp>
      <p:sp>
        <p:nvSpPr>
          <p:cNvPr id="3" name="Espaço Reservado para Conteúdo 2"/>
          <p:cNvSpPr>
            <a:spLocks noGrp="1"/>
          </p:cNvSpPr>
          <p:nvPr>
            <p:ph idx="1"/>
          </p:nvPr>
        </p:nvSpPr>
        <p:spPr>
          <a:xfrm>
            <a:off x="457200" y="1600200"/>
            <a:ext cx="8229600" cy="4925144"/>
          </a:xfrm>
        </p:spPr>
        <p:txBody>
          <a:bodyPr>
            <a:normAutofit/>
          </a:bodyPr>
          <a:lstStyle/>
          <a:p>
            <a:endParaRPr lang="en-US" sz="2000" dirty="0" smtClean="0"/>
          </a:p>
          <a:p>
            <a:r>
              <a:rPr lang="en-US" sz="1800" dirty="0" smtClean="0">
                <a:effectLst>
                  <a:outerShdw blurRad="38100" dist="38100" dir="2700000" algn="tl">
                    <a:srgbClr val="000000">
                      <a:alpha val="43137"/>
                    </a:srgbClr>
                  </a:outerShdw>
                </a:effectLst>
              </a:rPr>
              <a:t>Recent studies show that acute myocardial infarction leads to acceleration of atherosclerosis. In our view this happens because the acute sympathetic activity in AMI results in lactic acidosis and lactate accumulation leading to increased perfusion pressure and effects on contractility of coronary arteries ,with changes in hemodynamic shear stress ending in atherosclerosis as consequence. Mechanism supported by the acidity theory of atherosclerosis.</a:t>
            </a:r>
          </a:p>
          <a:p>
            <a:endParaRPr lang="en-US" sz="2000" dirty="0" smtClean="0"/>
          </a:p>
          <a:p>
            <a:r>
              <a:rPr lang="pt-BR" sz="1600" dirty="0" smtClean="0">
                <a:solidFill>
                  <a:schemeClr val="bg1"/>
                </a:solidFill>
                <a:effectLst>
                  <a:outerShdw blurRad="38100" dist="38100" dir="2700000" algn="tl">
                    <a:srgbClr val="000000">
                      <a:alpha val="43137"/>
                    </a:srgbClr>
                  </a:outerShdw>
                </a:effectLst>
              </a:rPr>
              <a:t>(</a:t>
            </a:r>
            <a:r>
              <a:rPr lang="pt-BR" sz="1600" dirty="0" err="1" smtClean="0">
                <a:solidFill>
                  <a:schemeClr val="bg1"/>
                </a:solidFill>
                <a:effectLst>
                  <a:outerShdw blurRad="38100" dist="38100" dir="2700000" algn="tl">
                    <a:srgbClr val="000000">
                      <a:alpha val="43137"/>
                    </a:srgbClr>
                  </a:outerShdw>
                </a:effectLst>
              </a:rPr>
              <a:t>Dutta</a:t>
            </a:r>
            <a:r>
              <a:rPr lang="pt-BR" sz="1600" dirty="0" smtClean="0">
                <a:solidFill>
                  <a:schemeClr val="bg1"/>
                </a:solidFill>
                <a:effectLst>
                  <a:outerShdw blurRad="38100" dist="38100" dir="2700000" algn="tl">
                    <a:srgbClr val="000000">
                      <a:alpha val="43137"/>
                    </a:srgbClr>
                  </a:outerShdw>
                </a:effectLst>
              </a:rPr>
              <a:t> P, </a:t>
            </a:r>
            <a:r>
              <a:rPr lang="pt-BR" sz="1600" dirty="0" err="1" smtClean="0">
                <a:solidFill>
                  <a:schemeClr val="bg1"/>
                </a:solidFill>
                <a:effectLst>
                  <a:outerShdw blurRad="38100" dist="38100" dir="2700000" algn="tl">
                    <a:srgbClr val="000000">
                      <a:alpha val="43137"/>
                    </a:srgbClr>
                  </a:outerShdw>
                </a:effectLst>
              </a:rPr>
              <a:t>Courties</a:t>
            </a:r>
            <a:r>
              <a:rPr lang="pt-BR" sz="1600" dirty="0" smtClean="0">
                <a:solidFill>
                  <a:schemeClr val="bg1"/>
                </a:solidFill>
                <a:effectLst>
                  <a:outerShdw blurRad="38100" dist="38100" dir="2700000" algn="tl">
                    <a:srgbClr val="000000">
                      <a:alpha val="43137"/>
                    </a:srgbClr>
                  </a:outerShdw>
                </a:effectLst>
              </a:rPr>
              <a:t> G, </a:t>
            </a:r>
            <a:r>
              <a:rPr lang="pt-BR" sz="1600" dirty="0" err="1" smtClean="0">
                <a:solidFill>
                  <a:schemeClr val="bg1"/>
                </a:solidFill>
                <a:effectLst>
                  <a:outerShdw blurRad="38100" dist="38100" dir="2700000" algn="tl">
                    <a:srgbClr val="000000">
                      <a:alpha val="43137"/>
                    </a:srgbClr>
                  </a:outerShdw>
                </a:effectLst>
              </a:rPr>
              <a:t>Wei</a:t>
            </a:r>
            <a:r>
              <a:rPr lang="pt-BR" sz="1600" dirty="0" smtClean="0">
                <a:solidFill>
                  <a:schemeClr val="bg1"/>
                </a:solidFill>
                <a:effectLst>
                  <a:outerShdw blurRad="38100" dist="38100" dir="2700000" algn="tl">
                    <a:srgbClr val="000000">
                      <a:alpha val="43137"/>
                    </a:srgbClr>
                  </a:outerShdw>
                </a:effectLst>
              </a:rPr>
              <a:t> Y, </a:t>
            </a:r>
            <a:r>
              <a:rPr lang="pt-BR" sz="1600" dirty="0" err="1" smtClean="0">
                <a:solidFill>
                  <a:schemeClr val="bg1"/>
                </a:solidFill>
                <a:effectLst>
                  <a:outerShdw blurRad="38100" dist="38100" dir="2700000" algn="tl">
                    <a:srgbClr val="000000">
                      <a:alpha val="43137"/>
                    </a:srgbClr>
                  </a:outerShdw>
                </a:effectLst>
              </a:rPr>
              <a:t>Leuschner</a:t>
            </a:r>
            <a:r>
              <a:rPr lang="pt-BR" sz="1600" dirty="0" smtClean="0">
                <a:solidFill>
                  <a:schemeClr val="bg1"/>
                </a:solidFill>
                <a:effectLst>
                  <a:outerShdw blurRad="38100" dist="38100" dir="2700000" algn="tl">
                    <a:srgbClr val="000000">
                      <a:alpha val="43137"/>
                    </a:srgbClr>
                  </a:outerShdw>
                </a:effectLst>
              </a:rPr>
              <a:t> F, </a:t>
            </a:r>
            <a:r>
              <a:rPr lang="pt-BR" sz="1600" dirty="0" err="1" smtClean="0">
                <a:solidFill>
                  <a:schemeClr val="bg1"/>
                </a:solidFill>
                <a:effectLst>
                  <a:outerShdw blurRad="38100" dist="38100" dir="2700000" algn="tl">
                    <a:srgbClr val="000000">
                      <a:alpha val="43137"/>
                    </a:srgbClr>
                  </a:outerShdw>
                </a:effectLst>
              </a:rPr>
              <a:t>Gorbatov</a:t>
            </a:r>
            <a:r>
              <a:rPr lang="pt-BR" sz="1600" dirty="0" smtClean="0">
                <a:solidFill>
                  <a:schemeClr val="bg1"/>
                </a:solidFill>
                <a:effectLst>
                  <a:outerShdw blurRad="38100" dist="38100" dir="2700000" algn="tl">
                    <a:srgbClr val="000000">
                      <a:alpha val="43137"/>
                    </a:srgbClr>
                  </a:outerShdw>
                </a:effectLst>
              </a:rPr>
              <a:t> R, Robbins CS, Iwamoto Y,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a:t>
            </a:r>
            <a:r>
              <a:rPr lang="pt-BR" sz="1600" dirty="0" err="1" smtClean="0">
                <a:solidFill>
                  <a:schemeClr val="bg1"/>
                </a:solidFill>
                <a:effectLst>
                  <a:outerShdw blurRad="38100" dist="38100" dir="2700000" algn="tl">
                    <a:srgbClr val="000000">
                      <a:alpha val="43137"/>
                    </a:srgbClr>
                  </a:outerShdw>
                </a:effectLst>
              </a:rPr>
              <a:t>Myocardial</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infarction</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accelerates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atherosclerosis</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Nature</a:t>
            </a:r>
            <a:r>
              <a:rPr lang="pt-BR" sz="1600" dirty="0" smtClean="0">
                <a:solidFill>
                  <a:schemeClr val="bg1"/>
                </a:solidFill>
                <a:effectLst>
                  <a:outerShdw blurRad="38100" dist="38100" dir="2700000" algn="tl">
                    <a:srgbClr val="000000">
                      <a:alpha val="43137"/>
                    </a:srgbClr>
                  </a:outerShdw>
                </a:effectLst>
              </a:rPr>
              <a:t>. 2012 Jul 19;487(7407):325-9; </a:t>
            </a:r>
            <a:r>
              <a:rPr lang="en-US" sz="1600" dirty="0" err="1" smtClean="0">
                <a:solidFill>
                  <a:schemeClr val="bg1"/>
                </a:solidFill>
                <a:effectLst>
                  <a:outerShdw blurRad="38100" dist="38100" dir="2700000" algn="tl">
                    <a:srgbClr val="000000">
                      <a:alpha val="43137"/>
                    </a:srgbClr>
                  </a:outerShdw>
                </a:effectLst>
              </a:rPr>
              <a:t>Hui</a:t>
            </a:r>
            <a:r>
              <a:rPr lang="en-US" sz="1600" dirty="0" smtClean="0">
                <a:solidFill>
                  <a:schemeClr val="bg1"/>
                </a:solidFill>
                <a:effectLst>
                  <a:outerShdw blurRad="38100" dist="38100" dir="2700000" algn="tl">
                    <a:srgbClr val="000000">
                      <a:alpha val="43137"/>
                    </a:srgbClr>
                  </a:outerShdw>
                </a:effectLst>
              </a:rPr>
              <a:t> Wang, Daniel T. </a:t>
            </a:r>
            <a:r>
              <a:rPr lang="en-US" sz="1600" dirty="0" err="1" smtClean="0">
                <a:solidFill>
                  <a:schemeClr val="bg1"/>
                </a:solidFill>
                <a:effectLst>
                  <a:outerShdw blurRad="38100" dist="38100" dir="2700000" algn="tl">
                    <a:srgbClr val="000000">
                      <a:alpha val="43137"/>
                    </a:srgbClr>
                  </a:outerShdw>
                </a:effectLst>
              </a:rPr>
              <a:t>Eitzman</a:t>
            </a:r>
            <a:r>
              <a:rPr lang="en-US" sz="1600" dirty="0" smtClean="0">
                <a:solidFill>
                  <a:schemeClr val="bg1"/>
                </a:solidFill>
                <a:effectLst>
                  <a:outerShdw blurRad="38100" dist="38100" dir="2700000" algn="tl">
                    <a:srgbClr val="000000">
                      <a:alpha val="43137"/>
                    </a:srgbClr>
                  </a:outerShdw>
                </a:effectLst>
              </a:rPr>
              <a:t>. Acute myocardial infarction leads to acceleration of atherosclerosis. Atherosclerosis, Volume 229, Issue 1 , Pages 18-22, July 2013)</a:t>
            </a:r>
            <a:endParaRPr lang="pt-BR" sz="1600" dirty="0" smtClean="0">
              <a:solidFill>
                <a:schemeClr val="bg1"/>
              </a:solidFill>
              <a:effectLst>
                <a:outerShdw blurRad="38100" dist="38100" dir="2700000" algn="tl">
                  <a:srgbClr val="000000">
                    <a:alpha val="43137"/>
                  </a:srgbClr>
                </a:outerShdw>
              </a:effectLst>
            </a:endParaRPr>
          </a:p>
          <a:p>
            <a:endParaRPr lang="pt-BR"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640960" cy="1143000"/>
          </a:xfrm>
        </p:spPr>
        <p:txBody>
          <a:bodyPr>
            <a:normAutofit/>
          </a:bodyPr>
          <a:lstStyle/>
          <a:p>
            <a:r>
              <a:rPr lang="en-US" sz="2800" dirty="0" smtClean="0"/>
              <a:t>Associated Diseases: </a:t>
            </a:r>
            <a:br>
              <a:rPr lang="en-US" sz="2800" dirty="0" smtClean="0"/>
            </a:br>
            <a:r>
              <a:rPr lang="en-US" sz="2800" dirty="0" smtClean="0"/>
              <a:t>Elevated Lactic Acid or Lactate </a:t>
            </a:r>
            <a:endParaRPr lang="pt-BR" sz="2800" dirty="0"/>
          </a:p>
        </p:txBody>
      </p:sp>
      <p:sp>
        <p:nvSpPr>
          <p:cNvPr id="3" name="Espaço Reservado para Conteúdo 2"/>
          <p:cNvSpPr>
            <a:spLocks noGrp="1"/>
          </p:cNvSpPr>
          <p:nvPr>
            <p:ph idx="1"/>
          </p:nvPr>
        </p:nvSpPr>
        <p:spPr>
          <a:xfrm>
            <a:off x="457200" y="1600200"/>
            <a:ext cx="8229600" cy="5257800"/>
          </a:xfrm>
        </p:spPr>
        <p:txBody>
          <a:bodyPr>
            <a:normAutofit fontScale="77500" lnSpcReduction="20000"/>
          </a:bodyPr>
          <a:lstStyle/>
          <a:p>
            <a:endParaRPr lang="en-US" sz="1800" dirty="0" smtClean="0"/>
          </a:p>
          <a:p>
            <a:r>
              <a:rPr lang="en-US" sz="2300" dirty="0" smtClean="0">
                <a:effectLst>
                  <a:outerShdw blurRad="38100" dist="38100" dir="2700000" algn="tl">
                    <a:srgbClr val="000000">
                      <a:alpha val="43137"/>
                    </a:srgbClr>
                  </a:outerShdw>
                </a:effectLst>
              </a:rPr>
              <a:t>In </a:t>
            </a:r>
            <a:r>
              <a:rPr lang="en-US" sz="2300" dirty="0">
                <a:effectLst>
                  <a:outerShdw blurRad="38100" dist="38100" dir="2700000" algn="tl">
                    <a:srgbClr val="000000">
                      <a:alpha val="43137"/>
                    </a:srgbClr>
                  </a:outerShdw>
                </a:effectLst>
              </a:rPr>
              <a:t>addition of diabetes and hypertension there are various diseases associated with </a:t>
            </a:r>
            <a:r>
              <a:rPr lang="en-US" sz="2300" dirty="0" smtClean="0">
                <a:effectLst>
                  <a:outerShdw blurRad="38100" dist="38100" dir="2700000" algn="tl">
                    <a:srgbClr val="000000">
                      <a:alpha val="43137"/>
                    </a:srgbClr>
                  </a:outerShdw>
                </a:effectLst>
              </a:rPr>
              <a:t>atherosclerosis/coronary artery disease </a:t>
            </a:r>
            <a:r>
              <a:rPr lang="en-US" sz="2300" dirty="0">
                <a:effectLst>
                  <a:outerShdw blurRad="38100" dist="38100" dir="2700000" algn="tl">
                    <a:srgbClr val="000000">
                      <a:alpha val="43137"/>
                    </a:srgbClr>
                  </a:outerShdw>
                </a:effectLst>
              </a:rPr>
              <a:t>where the common denominator is the elevation of lactic acid or lactate, for example: psoriasis, rheumatoid </a:t>
            </a:r>
            <a:r>
              <a:rPr lang="en-US" sz="2300" dirty="0" smtClean="0">
                <a:effectLst>
                  <a:outerShdw blurRad="38100" dist="38100" dir="2700000" algn="tl">
                    <a:srgbClr val="000000">
                      <a:alpha val="43137"/>
                    </a:srgbClr>
                  </a:outerShdw>
                </a:effectLst>
              </a:rPr>
              <a:t>arthritis, osteoporosis </a:t>
            </a:r>
            <a:r>
              <a:rPr lang="en-US" sz="2300" dirty="0">
                <a:effectLst>
                  <a:outerShdw blurRad="38100" dist="38100" dir="2700000" algn="tl">
                    <a:srgbClr val="000000">
                      <a:alpha val="43137"/>
                    </a:srgbClr>
                  </a:outerShdw>
                </a:effectLst>
              </a:rPr>
              <a:t>and migraine. Certainly the raise in lactic acid/lactate levels might also </a:t>
            </a:r>
            <a:r>
              <a:rPr lang="en-US" sz="2300" dirty="0" smtClean="0">
                <a:effectLst>
                  <a:outerShdw blurRad="38100" dist="38100" dir="2700000" algn="tl">
                    <a:srgbClr val="000000">
                      <a:alpha val="43137"/>
                    </a:srgbClr>
                  </a:outerShdw>
                </a:effectLst>
              </a:rPr>
              <a:t>be related </a:t>
            </a:r>
            <a:r>
              <a:rPr lang="en-US" sz="2300" dirty="0">
                <a:effectLst>
                  <a:outerShdw blurRad="38100" dist="38100" dir="2700000" algn="tl">
                    <a:srgbClr val="000000">
                      <a:alpha val="43137"/>
                    </a:srgbClr>
                  </a:outerShdw>
                </a:effectLst>
              </a:rPr>
              <a:t>to </a:t>
            </a:r>
            <a:r>
              <a:rPr lang="en-US" sz="2300" dirty="0" smtClean="0">
                <a:effectLst>
                  <a:outerShdw blurRad="38100" dist="38100" dir="2700000" algn="tl">
                    <a:srgbClr val="000000">
                      <a:alpha val="43137"/>
                    </a:srgbClr>
                  </a:outerShdw>
                </a:effectLst>
              </a:rPr>
              <a:t>an altered autonomic nervous system with sympathetic predominance.</a:t>
            </a:r>
          </a:p>
          <a:p>
            <a:endParaRPr lang="en-US" sz="1800" dirty="0"/>
          </a:p>
          <a:p>
            <a:r>
              <a:rPr lang="en-US" sz="1900" dirty="0">
                <a:solidFill>
                  <a:schemeClr val="bg1"/>
                </a:solidFill>
                <a:effectLst>
                  <a:outerShdw blurRad="38100" dist="38100" dir="2700000" algn="tl">
                    <a:srgbClr val="000000">
                      <a:alpha val="43137"/>
                    </a:srgbClr>
                  </a:outerShdw>
                </a:effectLst>
              </a:rPr>
              <a:t>(Stephen O Crawford et al, Association of blood lactate with type 2 diabetes: the Atherosclerosis Risk in Communities Carotid MRI Study. International Journal of Epidemiology 2010;1–9; F. E. </a:t>
            </a:r>
            <a:r>
              <a:rPr lang="en-US" sz="1900" dirty="0" err="1">
                <a:solidFill>
                  <a:schemeClr val="bg1"/>
                </a:solidFill>
                <a:effectLst>
                  <a:outerShdw blurRad="38100" dist="38100" dir="2700000" algn="tl">
                    <a:srgbClr val="000000">
                      <a:alpha val="43137"/>
                    </a:srgbClr>
                  </a:outerShdw>
                </a:effectLst>
              </a:rPr>
              <a:t>Demartini</a:t>
            </a:r>
            <a:r>
              <a:rPr lang="en-US" sz="1900" dirty="0">
                <a:solidFill>
                  <a:schemeClr val="bg1"/>
                </a:solidFill>
                <a:effectLst>
                  <a:outerShdw blurRad="38100" dist="38100" dir="2700000" algn="tl">
                    <a:srgbClr val="000000">
                      <a:alpha val="43137"/>
                    </a:srgbClr>
                  </a:outerShdw>
                </a:effectLst>
              </a:rPr>
              <a:t>, P. J. Cannon, W. B. </a:t>
            </a:r>
            <a:r>
              <a:rPr lang="en-US" sz="1900" dirty="0" err="1">
                <a:solidFill>
                  <a:schemeClr val="bg1"/>
                </a:solidFill>
                <a:effectLst>
                  <a:outerShdw blurRad="38100" dist="38100" dir="2700000" algn="tl">
                    <a:srgbClr val="000000">
                      <a:alpha val="43137"/>
                    </a:srgbClr>
                  </a:outerShdw>
                </a:effectLst>
              </a:rPr>
              <a:t>Stason</a:t>
            </a:r>
            <a:r>
              <a:rPr lang="en-US" sz="1900" dirty="0">
                <a:solidFill>
                  <a:schemeClr val="bg1"/>
                </a:solidFill>
                <a:effectLst>
                  <a:outerShdw blurRad="38100" dist="38100" dir="2700000" algn="tl">
                    <a:srgbClr val="000000">
                      <a:alpha val="43137"/>
                    </a:srgbClr>
                  </a:outerShdw>
                </a:effectLst>
              </a:rPr>
              <a:t>, and J. H. </a:t>
            </a:r>
            <a:r>
              <a:rPr lang="en-US" sz="1900" dirty="0" err="1">
                <a:solidFill>
                  <a:schemeClr val="bg1"/>
                </a:solidFill>
                <a:effectLst>
                  <a:outerShdw blurRad="38100" dist="38100" dir="2700000" algn="tl">
                    <a:srgbClr val="000000">
                      <a:alpha val="43137"/>
                    </a:srgbClr>
                  </a:outerShdw>
                </a:effectLst>
              </a:rPr>
              <a:t>Laragh</a:t>
            </a:r>
            <a:r>
              <a:rPr lang="en-US" sz="1900" dirty="0">
                <a:solidFill>
                  <a:schemeClr val="bg1"/>
                </a:solidFill>
                <a:effectLst>
                  <a:outerShdw blurRad="38100" dist="38100" dir="2700000" algn="tl">
                    <a:srgbClr val="000000">
                      <a:alpha val="43137"/>
                    </a:srgbClr>
                  </a:outerShdw>
                </a:effectLst>
              </a:rPr>
              <a:t>. Lactic Acid Metabolism in Hypertensive Patients. Science 11 June 1965, Vol. 148. no. 3676; </a:t>
            </a:r>
            <a:r>
              <a:rPr lang="en-US" sz="1900" dirty="0" err="1">
                <a:solidFill>
                  <a:schemeClr val="bg1"/>
                </a:solidFill>
                <a:effectLst>
                  <a:outerShdw blurRad="38100" dist="38100" dir="2700000" algn="tl">
                    <a:srgbClr val="000000">
                      <a:alpha val="43137"/>
                    </a:srgbClr>
                  </a:outerShdw>
                </a:effectLst>
              </a:rPr>
              <a:t>Gelfand</a:t>
            </a:r>
            <a:r>
              <a:rPr lang="en-US" sz="1900" dirty="0">
                <a:solidFill>
                  <a:schemeClr val="bg1"/>
                </a:solidFill>
                <a:effectLst>
                  <a:outerShdw blurRad="38100" dist="38100" dir="2700000" algn="tl">
                    <a:srgbClr val="000000">
                      <a:alpha val="43137"/>
                    </a:srgbClr>
                  </a:outerShdw>
                </a:effectLst>
              </a:rPr>
              <a:t> JM. Patients with severe psoriasis are at increased risk of cardiovascular mortality: cohort study using the General Practice </a:t>
            </a:r>
            <a:r>
              <a:rPr lang="en-US" sz="1900" dirty="0" smtClean="0">
                <a:solidFill>
                  <a:schemeClr val="bg1"/>
                </a:solidFill>
                <a:effectLst>
                  <a:outerShdw blurRad="38100" dist="38100" dir="2700000" algn="tl">
                    <a:srgbClr val="000000">
                      <a:alpha val="43137"/>
                    </a:srgbClr>
                  </a:outerShdw>
                </a:effectLst>
              </a:rPr>
              <a:t>Research Database</a:t>
            </a:r>
            <a:r>
              <a:rPr lang="en-US" sz="1900" dirty="0">
                <a:solidFill>
                  <a:schemeClr val="bg1"/>
                </a:solidFill>
                <a:effectLst>
                  <a:outerShdw blurRad="38100" dist="38100" dir="2700000" algn="tl">
                    <a:srgbClr val="000000">
                      <a:alpha val="43137"/>
                    </a:srgbClr>
                  </a:outerShdw>
                </a:effectLst>
              </a:rPr>
              <a:t>. </a:t>
            </a:r>
            <a:r>
              <a:rPr lang="en-US" sz="1900" dirty="0" err="1">
                <a:solidFill>
                  <a:schemeClr val="bg1"/>
                </a:solidFill>
                <a:effectLst>
                  <a:outerShdw blurRad="38100" dist="38100" dir="2700000" algn="tl">
                    <a:srgbClr val="000000">
                      <a:alpha val="43137"/>
                    </a:srgbClr>
                  </a:outerShdw>
                </a:effectLst>
              </a:rPr>
              <a:t>Eur</a:t>
            </a:r>
            <a:r>
              <a:rPr lang="en-US" sz="1900" dirty="0">
                <a:solidFill>
                  <a:schemeClr val="bg1"/>
                </a:solidFill>
                <a:effectLst>
                  <a:outerShdw blurRad="38100" dist="38100" dir="2700000" algn="tl">
                    <a:srgbClr val="000000">
                      <a:alpha val="43137"/>
                    </a:srgbClr>
                  </a:outerShdw>
                </a:effectLst>
              </a:rPr>
              <a:t> Heart J. 2009 Dec 27.; </a:t>
            </a:r>
            <a:r>
              <a:rPr lang="en-US" sz="1900" dirty="0" err="1">
                <a:solidFill>
                  <a:schemeClr val="bg1"/>
                </a:solidFill>
                <a:effectLst>
                  <a:outerShdw blurRad="38100" dist="38100" dir="2700000" algn="tl">
                    <a:srgbClr val="000000">
                      <a:alpha val="43137"/>
                    </a:srgbClr>
                  </a:outerShdw>
                </a:effectLst>
              </a:rPr>
              <a:t>Malina</a:t>
            </a:r>
            <a:r>
              <a:rPr lang="en-US" sz="1900" dirty="0">
                <a:solidFill>
                  <a:schemeClr val="bg1"/>
                </a:solidFill>
                <a:effectLst>
                  <a:outerShdw blurRad="38100" dist="38100" dir="2700000" algn="tl">
                    <a:srgbClr val="000000">
                      <a:alpha val="43137"/>
                    </a:srgbClr>
                  </a:outerShdw>
                </a:effectLst>
              </a:rPr>
              <a:t> L, </a:t>
            </a:r>
            <a:r>
              <a:rPr lang="en-US" sz="1900" dirty="0" err="1">
                <a:solidFill>
                  <a:schemeClr val="bg1"/>
                </a:solidFill>
                <a:effectLst>
                  <a:outerShdw blurRad="38100" dist="38100" dir="2700000" algn="tl">
                    <a:srgbClr val="000000">
                      <a:alpha val="43137"/>
                    </a:srgbClr>
                  </a:outerShdw>
                </a:effectLst>
              </a:rPr>
              <a:t>Volek</a:t>
            </a:r>
            <a:r>
              <a:rPr lang="en-US" sz="1900" dirty="0">
                <a:solidFill>
                  <a:schemeClr val="bg1"/>
                </a:solidFill>
                <a:effectLst>
                  <a:outerShdw blurRad="38100" dist="38100" dir="2700000" algn="tl">
                    <a:srgbClr val="000000">
                      <a:alpha val="43137"/>
                    </a:srgbClr>
                  </a:outerShdw>
                </a:effectLst>
              </a:rPr>
              <a:t> V, </a:t>
            </a:r>
            <a:r>
              <a:rPr lang="en-US" sz="1900" dirty="0" err="1">
                <a:solidFill>
                  <a:schemeClr val="bg1"/>
                </a:solidFill>
                <a:effectLst>
                  <a:outerShdw blurRad="38100" dist="38100" dir="2700000" algn="tl">
                    <a:srgbClr val="000000">
                      <a:alpha val="43137"/>
                    </a:srgbClr>
                  </a:outerShdw>
                </a:effectLst>
              </a:rPr>
              <a:t>Bielicky</a:t>
            </a:r>
            <a:r>
              <a:rPr lang="en-US" sz="1900" dirty="0">
                <a:solidFill>
                  <a:schemeClr val="bg1"/>
                </a:solidFill>
                <a:effectLst>
                  <a:outerShdw blurRad="38100" dist="38100" dir="2700000" algn="tl">
                    <a:srgbClr val="000000">
                      <a:alpha val="43137"/>
                    </a:srgbClr>
                  </a:outerShdw>
                </a:effectLst>
              </a:rPr>
              <a:t> T. The activity of lactate dehydrogenase in the erythrocytes in psoriasis. Z Haut </a:t>
            </a:r>
            <a:r>
              <a:rPr lang="en-US" sz="1900" dirty="0" err="1">
                <a:solidFill>
                  <a:schemeClr val="bg1"/>
                </a:solidFill>
                <a:effectLst>
                  <a:outerShdw blurRad="38100" dist="38100" dir="2700000" algn="tl">
                    <a:srgbClr val="000000">
                      <a:alpha val="43137"/>
                    </a:srgbClr>
                  </a:outerShdw>
                </a:effectLst>
              </a:rPr>
              <a:t>Geschlechtskr</a:t>
            </a:r>
            <a:r>
              <a:rPr lang="en-US" sz="1900" dirty="0">
                <a:solidFill>
                  <a:schemeClr val="bg1"/>
                </a:solidFill>
                <a:effectLst>
                  <a:outerShdw blurRad="38100" dist="38100" dir="2700000" algn="tl">
                    <a:srgbClr val="000000">
                      <a:alpha val="43137"/>
                    </a:srgbClr>
                  </a:outerShdw>
                </a:effectLst>
              </a:rPr>
              <a:t>. 1969 Oct 1;44(19):877-9; Roman M. J, et al. Preclinical carotid atherosclerosis in patients with rheumatoid arthritis. Ann Intern Med. 2006; 144: 249-256; </a:t>
            </a:r>
            <a:r>
              <a:rPr lang="en-US" sz="1900" dirty="0" err="1">
                <a:solidFill>
                  <a:schemeClr val="bg1"/>
                </a:solidFill>
                <a:effectLst>
                  <a:outerShdw blurRad="38100" dist="38100" dir="2700000" algn="tl">
                    <a:srgbClr val="000000">
                      <a:alpha val="43137"/>
                    </a:srgbClr>
                  </a:outerShdw>
                </a:effectLst>
              </a:rPr>
              <a:t>Gobelet</a:t>
            </a:r>
            <a:r>
              <a:rPr lang="en-US" sz="1900" dirty="0">
                <a:solidFill>
                  <a:schemeClr val="bg1"/>
                </a:solidFill>
                <a:effectLst>
                  <a:outerShdw blurRad="38100" dist="38100" dir="2700000" algn="tl">
                    <a:srgbClr val="000000">
                      <a:alpha val="43137"/>
                    </a:srgbClr>
                  </a:outerShdw>
                </a:effectLst>
              </a:rPr>
              <a:t> C and </a:t>
            </a:r>
            <a:r>
              <a:rPr lang="en-US" sz="1900" dirty="0" err="1">
                <a:solidFill>
                  <a:schemeClr val="bg1"/>
                </a:solidFill>
                <a:effectLst>
                  <a:outerShdw blurRad="38100" dist="38100" dir="2700000" algn="tl">
                    <a:srgbClr val="000000">
                      <a:alpha val="43137"/>
                    </a:srgbClr>
                  </a:outerShdw>
                </a:effectLst>
              </a:rPr>
              <a:t>Gerster</a:t>
            </a:r>
            <a:r>
              <a:rPr lang="en-US" sz="1900" dirty="0">
                <a:solidFill>
                  <a:schemeClr val="bg1"/>
                </a:solidFill>
                <a:effectLst>
                  <a:outerShdw blurRad="38100" dist="38100" dir="2700000" algn="tl">
                    <a:srgbClr val="000000">
                      <a:alpha val="43137"/>
                    </a:srgbClr>
                  </a:outerShdw>
                </a:effectLst>
              </a:rPr>
              <a:t> J. C. Synovial fluid lactate levels in septic and non-septic </a:t>
            </a:r>
            <a:r>
              <a:rPr lang="en-US" sz="1900" dirty="0" err="1">
                <a:solidFill>
                  <a:schemeClr val="bg1"/>
                </a:solidFill>
                <a:effectLst>
                  <a:outerShdw blurRad="38100" dist="38100" dir="2700000" algn="tl">
                    <a:srgbClr val="000000">
                      <a:alpha val="43137"/>
                    </a:srgbClr>
                  </a:outerShdw>
                </a:effectLst>
              </a:rPr>
              <a:t>arthritides</a:t>
            </a:r>
            <a:r>
              <a:rPr lang="en-US" sz="1900" dirty="0">
                <a:solidFill>
                  <a:schemeClr val="bg1"/>
                </a:solidFill>
                <a:effectLst>
                  <a:outerShdw blurRad="38100" dist="38100" dir="2700000" algn="tl">
                    <a:srgbClr val="000000">
                      <a:alpha val="43137"/>
                    </a:srgbClr>
                  </a:outerShdw>
                </a:effectLst>
              </a:rPr>
              <a:t>. Annals of the Rheumatic diseases, 1984, 43, 742-745; </a:t>
            </a:r>
            <a:r>
              <a:rPr lang="en-US" sz="1900" dirty="0" err="1">
                <a:solidFill>
                  <a:schemeClr val="bg1"/>
                </a:solidFill>
                <a:effectLst>
                  <a:outerShdw blurRad="38100" dist="38100" dir="2700000" algn="tl">
                    <a:srgbClr val="000000">
                      <a:alpha val="43137"/>
                    </a:srgbClr>
                  </a:outerShdw>
                </a:effectLst>
              </a:rPr>
              <a:t>Dekkers</a:t>
            </a:r>
            <a:r>
              <a:rPr lang="en-US" sz="1900" dirty="0">
                <a:solidFill>
                  <a:schemeClr val="bg1"/>
                </a:solidFill>
                <a:effectLst>
                  <a:outerShdw blurRad="38100" dist="38100" dir="2700000" algn="tl">
                    <a:srgbClr val="000000">
                      <a:alpha val="43137"/>
                    </a:srgbClr>
                  </a:outerShdw>
                </a:effectLst>
              </a:rPr>
              <a:t> JC et al. Elevated sympathetic nervous system activity in patients with recently diagnosed rheumatoid arthritis with active disease. </a:t>
            </a:r>
            <a:r>
              <a:rPr lang="en-US" sz="1900" dirty="0" err="1">
                <a:solidFill>
                  <a:schemeClr val="bg1"/>
                </a:solidFill>
                <a:effectLst>
                  <a:outerShdw blurRad="38100" dist="38100" dir="2700000" algn="tl">
                    <a:srgbClr val="000000">
                      <a:alpha val="43137"/>
                    </a:srgbClr>
                  </a:outerShdw>
                </a:effectLst>
              </a:rPr>
              <a:t>Clin</a:t>
            </a:r>
            <a:r>
              <a:rPr lang="en-US" sz="1900" dirty="0">
                <a:solidFill>
                  <a:schemeClr val="bg1"/>
                </a:solidFill>
                <a:effectLst>
                  <a:outerShdw blurRad="38100" dist="38100" dir="2700000" algn="tl">
                    <a:srgbClr val="000000">
                      <a:alpha val="43137"/>
                    </a:srgbClr>
                  </a:outerShdw>
                </a:effectLst>
              </a:rPr>
              <a:t> </a:t>
            </a:r>
            <a:r>
              <a:rPr lang="en-US" sz="1900" dirty="0" err="1">
                <a:solidFill>
                  <a:schemeClr val="bg1"/>
                </a:solidFill>
                <a:effectLst>
                  <a:outerShdw blurRad="38100" dist="38100" dir="2700000" algn="tl">
                    <a:srgbClr val="000000">
                      <a:alpha val="43137"/>
                    </a:srgbClr>
                  </a:outerShdw>
                </a:effectLst>
              </a:rPr>
              <a:t>Exp</a:t>
            </a:r>
            <a:r>
              <a:rPr lang="en-US" sz="1900" dirty="0">
                <a:solidFill>
                  <a:schemeClr val="bg1"/>
                </a:solidFill>
                <a:effectLst>
                  <a:outerShdw blurRad="38100" dist="38100" dir="2700000" algn="tl">
                    <a:srgbClr val="000000">
                      <a:alpha val="43137"/>
                    </a:srgbClr>
                  </a:outerShdw>
                </a:effectLst>
              </a:rPr>
              <a:t> </a:t>
            </a:r>
            <a:r>
              <a:rPr lang="en-US" sz="1900" dirty="0" err="1">
                <a:solidFill>
                  <a:schemeClr val="bg1"/>
                </a:solidFill>
                <a:effectLst>
                  <a:outerShdw blurRad="38100" dist="38100" dir="2700000" algn="tl">
                    <a:srgbClr val="000000">
                      <a:alpha val="43137"/>
                    </a:srgbClr>
                  </a:outerShdw>
                </a:effectLst>
              </a:rPr>
              <a:t>Rheumatol</a:t>
            </a:r>
            <a:r>
              <a:rPr lang="en-US" sz="1900" dirty="0">
                <a:solidFill>
                  <a:schemeClr val="bg1"/>
                </a:solidFill>
                <a:effectLst>
                  <a:outerShdw blurRad="38100" dist="38100" dir="2700000" algn="tl">
                    <a:srgbClr val="000000">
                      <a:alpha val="43137"/>
                    </a:srgbClr>
                  </a:outerShdw>
                </a:effectLst>
              </a:rPr>
              <a:t>. 2004 Jan-Feb;22(1):63-70. </a:t>
            </a:r>
            <a:r>
              <a:rPr lang="en-US" sz="1900" dirty="0" err="1">
                <a:solidFill>
                  <a:schemeClr val="bg1"/>
                </a:solidFill>
                <a:effectLst>
                  <a:outerShdw blurRad="38100" dist="38100" dir="2700000" algn="tl">
                    <a:srgbClr val="000000">
                      <a:alpha val="43137"/>
                    </a:srgbClr>
                  </a:outerShdw>
                </a:effectLst>
              </a:rPr>
              <a:t>Larus</a:t>
            </a:r>
            <a:r>
              <a:rPr lang="en-US" sz="1900" dirty="0">
                <a:solidFill>
                  <a:schemeClr val="bg1"/>
                </a:solidFill>
                <a:effectLst>
                  <a:outerShdw blurRad="38100" dist="38100" dir="2700000" algn="tl">
                    <a:srgbClr val="000000">
                      <a:alpha val="43137"/>
                    </a:srgbClr>
                  </a:outerShdw>
                </a:effectLst>
              </a:rPr>
              <a:t> S </a:t>
            </a:r>
            <a:r>
              <a:rPr lang="en-US" sz="1900" dirty="0" err="1">
                <a:solidFill>
                  <a:schemeClr val="bg1"/>
                </a:solidFill>
                <a:effectLst>
                  <a:outerShdw blurRad="38100" dist="38100" dir="2700000" algn="tl">
                    <a:srgbClr val="000000">
                      <a:alpha val="43137"/>
                    </a:srgbClr>
                  </a:outerShdw>
                </a:effectLst>
              </a:rPr>
              <a:t>Gudmundsson</a:t>
            </a:r>
            <a:r>
              <a:rPr lang="en-US" sz="1900" dirty="0">
                <a:solidFill>
                  <a:schemeClr val="bg1"/>
                </a:solidFill>
                <a:effectLst>
                  <a:outerShdw blurRad="38100" dist="38100" dir="2700000" algn="tl">
                    <a:srgbClr val="000000">
                      <a:alpha val="43137"/>
                    </a:srgbClr>
                  </a:outerShdw>
                </a:effectLst>
              </a:rPr>
              <a:t>, Ann I </a:t>
            </a:r>
            <a:r>
              <a:rPr lang="en-US" sz="1900" dirty="0" err="1">
                <a:solidFill>
                  <a:schemeClr val="bg1"/>
                </a:solidFill>
                <a:effectLst>
                  <a:outerShdw blurRad="38100" dist="38100" dir="2700000" algn="tl">
                    <a:srgbClr val="000000">
                      <a:alpha val="43137"/>
                    </a:srgbClr>
                  </a:outerShdw>
                </a:effectLst>
              </a:rPr>
              <a:t>Scher</a:t>
            </a:r>
            <a:r>
              <a:rPr lang="en-US" sz="1900" dirty="0">
                <a:solidFill>
                  <a:schemeClr val="bg1"/>
                </a:solidFill>
                <a:effectLst>
                  <a:outerShdw blurRad="38100" dist="38100" dir="2700000" algn="tl">
                    <a:srgbClr val="000000">
                      <a:alpha val="43137"/>
                    </a:srgbClr>
                  </a:outerShdw>
                </a:effectLst>
              </a:rPr>
              <a:t>, Thor </a:t>
            </a:r>
            <a:r>
              <a:rPr lang="en-US" sz="1900" dirty="0" err="1">
                <a:solidFill>
                  <a:schemeClr val="bg1"/>
                </a:solidFill>
                <a:effectLst>
                  <a:outerShdw blurRad="38100" dist="38100" dir="2700000" algn="tl">
                    <a:srgbClr val="000000">
                      <a:alpha val="43137"/>
                    </a:srgbClr>
                  </a:outerShdw>
                </a:effectLst>
              </a:rPr>
              <a:t>Aspelund</a:t>
            </a:r>
            <a:r>
              <a:rPr lang="en-US" sz="1900" dirty="0">
                <a:solidFill>
                  <a:schemeClr val="bg1"/>
                </a:solidFill>
                <a:effectLst>
                  <a:outerShdw blurRad="38100" dist="38100" dir="2700000" algn="tl">
                    <a:srgbClr val="000000">
                      <a:alpha val="43137"/>
                    </a:srgbClr>
                  </a:outerShdw>
                </a:effectLst>
              </a:rPr>
              <a:t>, et al. Migraine with aura and risk of cardiovascular and all cause mortality in men and women: prospective cohort study, BMJ 2010;341:c3966; Okada H, </a:t>
            </a:r>
            <a:r>
              <a:rPr lang="en-US" sz="1900" dirty="0" err="1">
                <a:solidFill>
                  <a:schemeClr val="bg1"/>
                </a:solidFill>
                <a:effectLst>
                  <a:outerShdw blurRad="38100" dist="38100" dir="2700000" algn="tl">
                    <a:srgbClr val="000000">
                      <a:alpha val="43137"/>
                    </a:srgbClr>
                  </a:outerShdw>
                </a:effectLst>
              </a:rPr>
              <a:t>Araga</a:t>
            </a:r>
            <a:r>
              <a:rPr lang="en-US" sz="1900" dirty="0">
                <a:solidFill>
                  <a:schemeClr val="bg1"/>
                </a:solidFill>
                <a:effectLst>
                  <a:outerShdw blurRad="38100" dist="38100" dir="2700000" algn="tl">
                    <a:srgbClr val="000000">
                      <a:alpha val="43137"/>
                    </a:srgbClr>
                  </a:outerShdw>
                </a:effectLst>
              </a:rPr>
              <a:t> S, </a:t>
            </a:r>
            <a:r>
              <a:rPr lang="en-US" sz="1900" dirty="0" err="1">
                <a:solidFill>
                  <a:schemeClr val="bg1"/>
                </a:solidFill>
                <a:effectLst>
                  <a:outerShdw blurRad="38100" dist="38100" dir="2700000" algn="tl">
                    <a:srgbClr val="000000">
                      <a:alpha val="43137"/>
                    </a:srgbClr>
                  </a:outerShdw>
                </a:effectLst>
              </a:rPr>
              <a:t>Takeshima</a:t>
            </a:r>
            <a:r>
              <a:rPr lang="en-US" sz="1900" dirty="0">
                <a:solidFill>
                  <a:schemeClr val="bg1"/>
                </a:solidFill>
                <a:effectLst>
                  <a:outerShdw blurRad="38100" dist="38100" dir="2700000" algn="tl">
                    <a:srgbClr val="000000">
                      <a:alpha val="43137"/>
                    </a:srgbClr>
                  </a:outerShdw>
                </a:effectLst>
              </a:rPr>
              <a:t> T, Nakashima K. Plasma lactic acid and pyruvic acid levels in migraine and tension-type headache. Headache. 1998 Jan;38(1):39-42)</a:t>
            </a:r>
          </a:p>
          <a:p>
            <a:endParaRPr lang="en-US" sz="1800" dirty="0" smtClean="0"/>
          </a:p>
          <a:p>
            <a:endParaRPr lang="pt-BR" sz="1800" dirty="0"/>
          </a:p>
        </p:txBody>
      </p:sp>
    </p:spTree>
    <p:extLst>
      <p:ext uri="{BB962C8B-B14F-4D97-AF65-F5344CB8AC3E}">
        <p14:creationId xmlns="" xmlns:p14="http://schemas.microsoft.com/office/powerpoint/2010/main" val="38444439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r>
              <a:rPr lang="pt-BR" sz="2800" dirty="0" err="1" smtClean="0"/>
              <a:t>Individuals</a:t>
            </a:r>
            <a:r>
              <a:rPr lang="pt-BR" sz="2800" dirty="0" smtClean="0"/>
              <a:t> </a:t>
            </a:r>
            <a:r>
              <a:rPr lang="pt-BR" sz="2800" dirty="0" err="1" smtClean="0"/>
              <a:t>with</a:t>
            </a:r>
            <a:r>
              <a:rPr lang="pt-BR" sz="2800" dirty="0" smtClean="0"/>
              <a:t> </a:t>
            </a:r>
            <a:r>
              <a:rPr lang="pt-BR" sz="2800" dirty="0" err="1" smtClean="0"/>
              <a:t>lower</a:t>
            </a:r>
            <a:r>
              <a:rPr lang="pt-BR" sz="2800" dirty="0" smtClean="0"/>
              <a:t> </a:t>
            </a:r>
            <a:r>
              <a:rPr lang="pt-BR" sz="2800" dirty="0" err="1" smtClean="0"/>
              <a:t>degree</a:t>
            </a:r>
            <a:r>
              <a:rPr lang="pt-BR" sz="2800" dirty="0" smtClean="0"/>
              <a:t> </a:t>
            </a:r>
            <a:r>
              <a:rPr lang="pt-BR" sz="2800" dirty="0" err="1" smtClean="0"/>
              <a:t>or</a:t>
            </a:r>
            <a:r>
              <a:rPr lang="pt-BR" sz="2800" dirty="0" smtClean="0"/>
              <a:t> </a:t>
            </a:r>
            <a:r>
              <a:rPr lang="pt-BR" sz="2800" dirty="0" err="1" smtClean="0"/>
              <a:t>absence</a:t>
            </a:r>
            <a:r>
              <a:rPr lang="pt-BR" sz="2800" dirty="0" smtClean="0"/>
              <a:t> </a:t>
            </a:r>
            <a:r>
              <a:rPr lang="pt-BR" sz="2800" dirty="0" err="1" smtClean="0"/>
              <a:t>of</a:t>
            </a:r>
            <a:r>
              <a:rPr lang="pt-BR" sz="2800" dirty="0" smtClean="0"/>
              <a:t> </a:t>
            </a:r>
            <a:r>
              <a:rPr lang="pt-BR" sz="2800" dirty="0" err="1" smtClean="0"/>
              <a:t>atherosclerosis</a:t>
            </a:r>
            <a:endParaRPr lang="pt-BR" sz="2800" dirty="0"/>
          </a:p>
        </p:txBody>
      </p:sp>
      <p:sp>
        <p:nvSpPr>
          <p:cNvPr id="5" name="Subtítulo 4"/>
          <p:cNvSpPr>
            <a:spLocks noGrp="1"/>
          </p:cNvSpPr>
          <p:nvPr>
            <p:ph type="subTitle" idx="1"/>
          </p:nvPr>
        </p:nvSpPr>
        <p:spPr/>
        <p:txBody>
          <a:bodyPr/>
          <a:lstStyle/>
          <a:p>
            <a:endParaRPr lang="pt-B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84976" cy="1143000"/>
          </a:xfrm>
        </p:spPr>
        <p:txBody>
          <a:bodyPr>
            <a:noAutofit/>
          </a:bodyPr>
          <a:lstStyle/>
          <a:p>
            <a:r>
              <a:rPr lang="en-US" sz="2800" dirty="0"/>
              <a:t>Why atherosclerosis is milder or non-existent in individuals with Down syndrome?</a:t>
            </a:r>
            <a:endParaRPr lang="pt-BR" sz="2800" dirty="0"/>
          </a:p>
        </p:txBody>
      </p:sp>
      <p:sp>
        <p:nvSpPr>
          <p:cNvPr id="3" name="Espaço Reservado para Conteúdo 2"/>
          <p:cNvSpPr>
            <a:spLocks noGrp="1"/>
          </p:cNvSpPr>
          <p:nvPr>
            <p:ph idx="1"/>
          </p:nvPr>
        </p:nvSpPr>
        <p:spPr>
          <a:xfrm>
            <a:off x="457200" y="1600200"/>
            <a:ext cx="8229600" cy="5141168"/>
          </a:xfrm>
        </p:spPr>
        <p:txBody>
          <a:bodyPr>
            <a:normAutofit fontScale="92500" lnSpcReduction="10000"/>
          </a:bodyPr>
          <a:lstStyle/>
          <a:p>
            <a:endParaRPr lang="en-US" sz="1800" dirty="0" smtClean="0"/>
          </a:p>
          <a:p>
            <a:r>
              <a:rPr lang="en-US" sz="1900" dirty="0" smtClean="0">
                <a:effectLst>
                  <a:outerShdw blurRad="38100" dist="38100" dir="2700000" algn="tl">
                    <a:srgbClr val="000000">
                      <a:alpha val="43137"/>
                    </a:srgbClr>
                  </a:outerShdw>
                </a:effectLst>
              </a:rPr>
              <a:t>Different </a:t>
            </a:r>
            <a:r>
              <a:rPr lang="en-US" sz="1900" dirty="0">
                <a:effectLst>
                  <a:outerShdw blurRad="38100" dist="38100" dir="2700000" algn="tl">
                    <a:srgbClr val="000000">
                      <a:alpha val="43137"/>
                    </a:srgbClr>
                  </a:outerShdw>
                </a:effectLst>
              </a:rPr>
              <a:t>necropsy studies have shown that the occurrence of </a:t>
            </a:r>
            <a:r>
              <a:rPr lang="en-US" sz="1900" dirty="0" smtClean="0">
                <a:effectLst>
                  <a:outerShdw blurRad="38100" dist="38100" dir="2700000" algn="tl">
                    <a:srgbClr val="000000">
                      <a:alpha val="43137"/>
                    </a:srgbClr>
                  </a:outerShdw>
                </a:effectLst>
              </a:rPr>
              <a:t>atherosclerosis </a:t>
            </a:r>
            <a:r>
              <a:rPr lang="en-US" sz="1900" dirty="0">
                <a:effectLst>
                  <a:outerShdw blurRad="38100" dist="38100" dir="2700000" algn="tl">
                    <a:srgbClr val="000000">
                      <a:alpha val="43137"/>
                    </a:srgbClr>
                  </a:outerShdw>
                </a:effectLst>
              </a:rPr>
              <a:t>is milder or non-existent in subjects with Down </a:t>
            </a:r>
            <a:r>
              <a:rPr lang="en-US" sz="1900" dirty="0" smtClean="0">
                <a:effectLst>
                  <a:outerShdw blurRad="38100" dist="38100" dir="2700000" algn="tl">
                    <a:srgbClr val="000000">
                      <a:alpha val="43137"/>
                    </a:srgbClr>
                  </a:outerShdw>
                </a:effectLst>
              </a:rPr>
              <a:t>syndrome. A </a:t>
            </a:r>
            <a:r>
              <a:rPr lang="en-US" sz="1900" dirty="0">
                <a:effectLst>
                  <a:outerShdw blurRad="38100" dist="38100" dir="2700000" algn="tl">
                    <a:srgbClr val="000000">
                      <a:alpha val="43137"/>
                    </a:srgbClr>
                  </a:outerShdw>
                </a:effectLst>
              </a:rPr>
              <a:t>reasonable explanation for the reduced incidence of </a:t>
            </a:r>
            <a:r>
              <a:rPr lang="en-US" sz="1900" dirty="0" smtClean="0">
                <a:effectLst>
                  <a:outerShdw blurRad="38100" dist="38100" dir="2700000" algn="tl">
                    <a:srgbClr val="000000">
                      <a:alpha val="43137"/>
                    </a:srgbClr>
                  </a:outerShdw>
                </a:effectLst>
              </a:rPr>
              <a:t>atherosclerosis </a:t>
            </a:r>
            <a:r>
              <a:rPr lang="en-US" sz="1900" dirty="0">
                <a:effectLst>
                  <a:outerShdw blurRad="38100" dist="38100" dir="2700000" algn="tl">
                    <a:srgbClr val="000000">
                      <a:alpha val="43137"/>
                    </a:srgbClr>
                  </a:outerShdw>
                </a:effectLst>
              </a:rPr>
              <a:t>is the altered autonomic regulation in individuals with DS, with effects of smaller changes in </a:t>
            </a:r>
            <a:r>
              <a:rPr lang="en-US" sz="1900" dirty="0" err="1">
                <a:effectLst>
                  <a:outerShdw blurRad="38100" dist="38100" dir="2700000" algn="tl">
                    <a:srgbClr val="000000">
                      <a:alpha val="43137"/>
                    </a:srgbClr>
                  </a:outerShdw>
                </a:effectLst>
              </a:rPr>
              <a:t>baroreflex</a:t>
            </a:r>
            <a:r>
              <a:rPr lang="en-US" sz="1900" dirty="0">
                <a:effectLst>
                  <a:outerShdw blurRad="38100" dist="38100" dir="2700000" algn="tl">
                    <a:srgbClr val="000000">
                      <a:alpha val="43137"/>
                    </a:srgbClr>
                  </a:outerShdw>
                </a:effectLst>
              </a:rPr>
              <a:t> sensitivity and in </a:t>
            </a:r>
            <a:r>
              <a:rPr lang="en-US" sz="1900" dirty="0" err="1">
                <a:effectLst>
                  <a:outerShdw blurRad="38100" dist="38100" dir="2700000" algn="tl">
                    <a:srgbClr val="000000">
                      <a:alpha val="43137"/>
                    </a:srgbClr>
                  </a:outerShdw>
                </a:effectLst>
              </a:rPr>
              <a:t>sympatho</a:t>
            </a:r>
            <a:r>
              <a:rPr lang="en-US" sz="1900" dirty="0">
                <a:effectLst>
                  <a:outerShdw blurRad="38100" dist="38100" dir="2700000" algn="tl">
                    <a:srgbClr val="000000">
                      <a:alpha val="43137"/>
                    </a:srgbClr>
                  </a:outerShdw>
                </a:effectLst>
              </a:rPr>
              <a:t>-excitation </a:t>
            </a:r>
            <a:r>
              <a:rPr lang="en-US" sz="1900" dirty="0" smtClean="0">
                <a:effectLst>
                  <a:outerShdw blurRad="38100" dist="38100" dir="2700000" algn="tl">
                    <a:srgbClr val="000000">
                      <a:alpha val="43137"/>
                    </a:srgbClr>
                  </a:outerShdw>
                </a:effectLst>
              </a:rPr>
              <a:t>response. </a:t>
            </a:r>
            <a:r>
              <a:rPr lang="en-US" sz="1900" dirty="0">
                <a:effectLst>
                  <a:outerShdw blurRad="38100" dist="38100" dir="2700000" algn="tl">
                    <a:srgbClr val="000000">
                      <a:alpha val="43137"/>
                    </a:srgbClr>
                  </a:outerShdw>
                </a:effectLst>
              </a:rPr>
              <a:t>The reduced sympathetic response to stress in DS is supported by the low circulating </a:t>
            </a:r>
            <a:r>
              <a:rPr lang="en-US" sz="1900" dirty="0" err="1">
                <a:effectLst>
                  <a:outerShdw blurRad="38100" dist="38100" dir="2700000" algn="tl">
                    <a:srgbClr val="000000">
                      <a:alpha val="43137"/>
                    </a:srgbClr>
                  </a:outerShdw>
                </a:effectLst>
              </a:rPr>
              <a:t>catecholamines</a:t>
            </a:r>
            <a:r>
              <a:rPr lang="en-US" sz="1900" dirty="0">
                <a:effectLst>
                  <a:outerShdw blurRad="38100" dist="38100" dir="2700000" algn="tl">
                    <a:srgbClr val="000000">
                      <a:alpha val="43137"/>
                    </a:srgbClr>
                  </a:outerShdw>
                </a:effectLst>
              </a:rPr>
              <a:t> levels in response to incremental </a:t>
            </a:r>
            <a:r>
              <a:rPr lang="en-US" sz="1900" dirty="0" smtClean="0">
                <a:effectLst>
                  <a:outerShdw blurRad="38100" dist="38100" dir="2700000" algn="tl">
                    <a:srgbClr val="000000">
                      <a:alpha val="43137"/>
                    </a:srgbClr>
                  </a:outerShdw>
                </a:effectLst>
              </a:rPr>
              <a:t>cycle </a:t>
            </a:r>
            <a:r>
              <a:rPr lang="en-US" sz="1900" dirty="0">
                <a:effectLst>
                  <a:outerShdw blurRad="38100" dist="38100" dir="2700000" algn="tl">
                    <a:srgbClr val="000000">
                      <a:alpha val="43137"/>
                    </a:srgbClr>
                  </a:outerShdw>
                </a:effectLst>
              </a:rPr>
              <a:t>ergometer exercise in individuals with </a:t>
            </a:r>
            <a:r>
              <a:rPr lang="en-US" sz="1900" dirty="0" smtClean="0">
                <a:effectLst>
                  <a:outerShdw blurRad="38100" dist="38100" dir="2700000" algn="tl">
                    <a:srgbClr val="000000">
                      <a:alpha val="43137"/>
                    </a:srgbClr>
                  </a:outerShdw>
                </a:effectLst>
              </a:rPr>
              <a:t>DS.</a:t>
            </a:r>
          </a:p>
          <a:p>
            <a:endParaRPr lang="en-US" sz="1800" dirty="0"/>
          </a:p>
          <a:p>
            <a:r>
              <a:rPr lang="en-US" sz="1700" dirty="0" smtClean="0">
                <a:solidFill>
                  <a:schemeClr val="bg1"/>
                </a:solidFill>
                <a:effectLst>
                  <a:outerShdw blurRad="38100" dist="38100" dir="2700000" algn="tl">
                    <a:srgbClr val="000000">
                      <a:alpha val="43137"/>
                    </a:srgbClr>
                  </a:outerShdw>
                </a:effectLst>
              </a:rPr>
              <a:t>(</a:t>
            </a:r>
            <a:r>
              <a:rPr lang="en-US" sz="1700" dirty="0" err="1" smtClean="0">
                <a:solidFill>
                  <a:schemeClr val="bg1"/>
                </a:solidFill>
                <a:effectLst>
                  <a:outerShdw blurRad="38100" dist="38100" dir="2700000" algn="tl">
                    <a:srgbClr val="000000">
                      <a:alpha val="43137"/>
                    </a:srgbClr>
                  </a:outerShdw>
                </a:effectLst>
              </a:rPr>
              <a:t>Ylä-Herttuala</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S, </a:t>
            </a:r>
            <a:r>
              <a:rPr lang="en-US" sz="1700" dirty="0" err="1">
                <a:solidFill>
                  <a:schemeClr val="bg1"/>
                </a:solidFill>
                <a:effectLst>
                  <a:outerShdw blurRad="38100" dist="38100" dir="2700000" algn="tl">
                    <a:srgbClr val="000000">
                      <a:alpha val="43137"/>
                    </a:srgbClr>
                  </a:outerShdw>
                </a:effectLst>
              </a:rPr>
              <a:t>Luoma</a:t>
            </a:r>
            <a:r>
              <a:rPr lang="en-US" sz="1700" dirty="0">
                <a:solidFill>
                  <a:schemeClr val="bg1"/>
                </a:solidFill>
                <a:effectLst>
                  <a:outerShdw blurRad="38100" dist="38100" dir="2700000" algn="tl">
                    <a:srgbClr val="000000">
                      <a:alpha val="43137"/>
                    </a:srgbClr>
                  </a:outerShdw>
                </a:effectLst>
              </a:rPr>
              <a:t> J, </a:t>
            </a:r>
            <a:r>
              <a:rPr lang="en-US" sz="1700" dirty="0" err="1">
                <a:solidFill>
                  <a:schemeClr val="bg1"/>
                </a:solidFill>
                <a:effectLst>
                  <a:outerShdw blurRad="38100" dist="38100" dir="2700000" algn="tl">
                    <a:srgbClr val="000000">
                      <a:alpha val="43137"/>
                    </a:srgbClr>
                  </a:outerShdw>
                </a:effectLst>
              </a:rPr>
              <a:t>Nikkari</a:t>
            </a:r>
            <a:r>
              <a:rPr lang="en-US" sz="1700" dirty="0">
                <a:solidFill>
                  <a:schemeClr val="bg1"/>
                </a:solidFill>
                <a:effectLst>
                  <a:outerShdw blurRad="38100" dist="38100" dir="2700000" algn="tl">
                    <a:srgbClr val="000000">
                      <a:alpha val="43137"/>
                    </a:srgbClr>
                  </a:outerShdw>
                </a:effectLst>
              </a:rPr>
              <a:t> T, </a:t>
            </a:r>
            <a:r>
              <a:rPr lang="en-US" sz="1700" dirty="0" err="1">
                <a:solidFill>
                  <a:schemeClr val="bg1"/>
                </a:solidFill>
                <a:effectLst>
                  <a:outerShdw blurRad="38100" dist="38100" dir="2700000" algn="tl">
                    <a:srgbClr val="000000">
                      <a:alpha val="43137"/>
                    </a:srgbClr>
                  </a:outerShdw>
                </a:effectLst>
              </a:rPr>
              <a:t>Kivimäki</a:t>
            </a:r>
            <a:r>
              <a:rPr lang="en-US" sz="1700" dirty="0">
                <a:solidFill>
                  <a:schemeClr val="bg1"/>
                </a:solidFill>
                <a:effectLst>
                  <a:outerShdw blurRad="38100" dist="38100" dir="2700000" algn="tl">
                    <a:srgbClr val="000000">
                      <a:alpha val="43137"/>
                    </a:srgbClr>
                  </a:outerShdw>
                </a:effectLst>
              </a:rPr>
              <a:t> T. Down's syndrome and atherosclerosis. </a:t>
            </a:r>
            <a:r>
              <a:rPr lang="en-US" sz="1700" dirty="0" smtClean="0">
                <a:solidFill>
                  <a:schemeClr val="bg1"/>
                </a:solidFill>
                <a:effectLst>
                  <a:outerShdw blurRad="38100" dist="38100" dir="2700000" algn="tl">
                    <a:srgbClr val="000000">
                      <a:alpha val="43137"/>
                    </a:srgbClr>
                  </a:outerShdw>
                </a:effectLst>
              </a:rPr>
              <a:t>Atherosclerosis, </a:t>
            </a:r>
            <a:r>
              <a:rPr lang="en-US" sz="1700" dirty="0">
                <a:solidFill>
                  <a:schemeClr val="bg1"/>
                </a:solidFill>
                <a:effectLst>
                  <a:outerShdw blurRad="38100" dist="38100" dir="2700000" algn="tl">
                    <a:srgbClr val="000000">
                      <a:alpha val="43137"/>
                    </a:srgbClr>
                  </a:outerShdw>
                </a:effectLst>
              </a:rPr>
              <a:t>1989 Apr;76(2-3):</a:t>
            </a:r>
            <a:r>
              <a:rPr lang="en-US" sz="1700" dirty="0" smtClean="0">
                <a:solidFill>
                  <a:schemeClr val="bg1"/>
                </a:solidFill>
                <a:effectLst>
                  <a:outerShdw blurRad="38100" dist="38100" dir="2700000" algn="tl">
                    <a:srgbClr val="000000">
                      <a:alpha val="43137"/>
                    </a:srgbClr>
                  </a:outerShdw>
                </a:effectLst>
              </a:rPr>
              <a:t>269-72; Murdoch </a:t>
            </a:r>
            <a:r>
              <a:rPr lang="en-US" sz="1700" dirty="0">
                <a:solidFill>
                  <a:schemeClr val="bg1"/>
                </a:solidFill>
                <a:effectLst>
                  <a:outerShdw blurRad="38100" dist="38100" dir="2700000" algn="tl">
                    <a:srgbClr val="000000">
                      <a:alpha val="43137"/>
                    </a:srgbClr>
                  </a:outerShdw>
                </a:effectLst>
              </a:rPr>
              <a:t>JC, Rodger JC, </a:t>
            </a:r>
            <a:r>
              <a:rPr lang="en-US" sz="1700" dirty="0" err="1">
                <a:solidFill>
                  <a:schemeClr val="bg1"/>
                </a:solidFill>
                <a:effectLst>
                  <a:outerShdw blurRad="38100" dist="38100" dir="2700000" algn="tl">
                    <a:srgbClr val="000000">
                      <a:alpha val="43137"/>
                    </a:srgbClr>
                  </a:outerShdw>
                </a:effectLst>
              </a:rPr>
              <a:t>Rao</a:t>
            </a:r>
            <a:r>
              <a:rPr lang="en-US" sz="1700" dirty="0">
                <a:solidFill>
                  <a:schemeClr val="bg1"/>
                </a:solidFill>
                <a:effectLst>
                  <a:outerShdw blurRad="38100" dist="38100" dir="2700000" algn="tl">
                    <a:srgbClr val="000000">
                      <a:alpha val="43137"/>
                    </a:srgbClr>
                  </a:outerShdw>
                </a:effectLst>
              </a:rPr>
              <a:t> SS, Fletcher CD, </a:t>
            </a:r>
            <a:r>
              <a:rPr lang="en-US" sz="1700" dirty="0" err="1">
                <a:solidFill>
                  <a:schemeClr val="bg1"/>
                </a:solidFill>
                <a:effectLst>
                  <a:outerShdw blurRad="38100" dist="38100" dir="2700000" algn="tl">
                    <a:srgbClr val="000000">
                      <a:alpha val="43137"/>
                    </a:srgbClr>
                  </a:outerShdw>
                </a:effectLst>
              </a:rPr>
              <a:t>Dunnigan</a:t>
            </a:r>
            <a:r>
              <a:rPr lang="en-US" sz="1700" dirty="0">
                <a:solidFill>
                  <a:schemeClr val="bg1"/>
                </a:solidFill>
                <a:effectLst>
                  <a:outerShdw blurRad="38100" dist="38100" dir="2700000" algn="tl">
                    <a:srgbClr val="000000">
                      <a:alpha val="43137"/>
                    </a:srgbClr>
                  </a:outerShdw>
                </a:effectLst>
              </a:rPr>
              <a:t> MG. Down's syndrome: an atheroma-free model? Br Med J. 1977 Jul 23;2(6081):</a:t>
            </a:r>
            <a:r>
              <a:rPr lang="en-US" sz="1700" dirty="0" smtClean="0">
                <a:solidFill>
                  <a:schemeClr val="bg1"/>
                </a:solidFill>
                <a:effectLst>
                  <a:outerShdw blurRad="38100" dist="38100" dir="2700000" algn="tl">
                    <a:srgbClr val="000000">
                      <a:alpha val="43137"/>
                    </a:srgbClr>
                  </a:outerShdw>
                </a:effectLst>
              </a:rPr>
              <a:t>226-8; </a:t>
            </a:r>
            <a:r>
              <a:rPr lang="en-US" sz="1700" dirty="0" err="1" smtClean="0">
                <a:solidFill>
                  <a:schemeClr val="bg1"/>
                </a:solidFill>
                <a:effectLst>
                  <a:outerShdw blurRad="38100" dist="38100" dir="2700000" algn="tl">
                    <a:srgbClr val="000000">
                      <a:alpha val="43137"/>
                    </a:srgbClr>
                  </a:outerShdw>
                </a:effectLst>
              </a:rPr>
              <a:t>Iellamo</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F, </a:t>
            </a:r>
            <a:r>
              <a:rPr lang="en-US" sz="1700" dirty="0" err="1">
                <a:solidFill>
                  <a:schemeClr val="bg1"/>
                </a:solidFill>
                <a:effectLst>
                  <a:outerShdw blurRad="38100" dist="38100" dir="2700000" algn="tl">
                    <a:srgbClr val="000000">
                      <a:alpha val="43137"/>
                    </a:srgbClr>
                  </a:outerShdw>
                </a:effectLst>
              </a:rPr>
              <a:t>Galante</a:t>
            </a:r>
            <a:r>
              <a:rPr lang="en-US" sz="1700" dirty="0">
                <a:solidFill>
                  <a:schemeClr val="bg1"/>
                </a:solidFill>
                <a:effectLst>
                  <a:outerShdw blurRad="38100" dist="38100" dir="2700000" algn="tl">
                    <a:srgbClr val="000000">
                      <a:alpha val="43137"/>
                    </a:srgbClr>
                  </a:outerShdw>
                </a:effectLst>
              </a:rPr>
              <a:t> A, et al. Altered autonomic cardiac regulation in </a:t>
            </a:r>
            <a:r>
              <a:rPr lang="en-US" sz="1700" dirty="0" smtClean="0">
                <a:solidFill>
                  <a:schemeClr val="bg1"/>
                </a:solidFill>
                <a:effectLst>
                  <a:outerShdw blurRad="38100" dist="38100" dir="2700000" algn="tl">
                    <a:srgbClr val="000000">
                      <a:alpha val="43137"/>
                    </a:srgbClr>
                  </a:outerShdw>
                </a:effectLst>
              </a:rPr>
              <a:t>individuals </a:t>
            </a:r>
            <a:r>
              <a:rPr lang="en-US" sz="1700" dirty="0">
                <a:solidFill>
                  <a:schemeClr val="bg1"/>
                </a:solidFill>
                <a:effectLst>
                  <a:outerShdw blurRad="38100" dist="38100" dir="2700000" algn="tl">
                    <a:srgbClr val="000000">
                      <a:alpha val="43137"/>
                    </a:srgbClr>
                  </a:outerShdw>
                </a:effectLst>
              </a:rPr>
              <a:t>with Down syndrome.  Am J </a:t>
            </a:r>
            <a:r>
              <a:rPr lang="en-US" sz="1700" dirty="0" err="1">
                <a:solidFill>
                  <a:schemeClr val="bg1"/>
                </a:solidFill>
                <a:effectLst>
                  <a:outerShdw blurRad="38100" dist="38100" dir="2700000" algn="tl">
                    <a:srgbClr val="000000">
                      <a:alpha val="43137"/>
                    </a:srgbClr>
                  </a:outerShdw>
                </a:effectLst>
              </a:rPr>
              <a:t>Physiol</a:t>
            </a:r>
            <a:r>
              <a:rPr lang="en-US" sz="1700" dirty="0">
                <a:solidFill>
                  <a:schemeClr val="bg1"/>
                </a:solidFill>
                <a:effectLst>
                  <a:outerShdw blurRad="38100" dist="38100" dir="2700000" algn="tl">
                    <a:srgbClr val="000000">
                      <a:alpha val="43137"/>
                    </a:srgbClr>
                  </a:outerShdw>
                </a:effectLst>
              </a:rPr>
              <a:t> Heart </a:t>
            </a:r>
            <a:r>
              <a:rPr lang="en-US" sz="1700" dirty="0" err="1">
                <a:solidFill>
                  <a:schemeClr val="bg1"/>
                </a:solidFill>
                <a:effectLst>
                  <a:outerShdw blurRad="38100" dist="38100" dir="2700000" algn="tl">
                    <a:srgbClr val="000000">
                      <a:alpha val="43137"/>
                    </a:srgbClr>
                  </a:outerShdw>
                </a:effectLst>
              </a:rPr>
              <a:t>Circ</a:t>
            </a:r>
            <a:r>
              <a:rPr lang="en-US" sz="1700" dirty="0">
                <a:solidFill>
                  <a:schemeClr val="bg1"/>
                </a:solidFill>
                <a:effectLst>
                  <a:outerShdw blurRad="38100" dist="38100" dir="2700000" algn="tl">
                    <a:srgbClr val="000000">
                      <a:alpha val="43137"/>
                    </a:srgbClr>
                  </a:outerShdw>
                </a:effectLst>
              </a:rPr>
              <a:t> Physiol. </a:t>
            </a:r>
            <a:r>
              <a:rPr lang="en-US" sz="1700" dirty="0" smtClean="0">
                <a:solidFill>
                  <a:schemeClr val="bg1"/>
                </a:solidFill>
                <a:effectLst>
                  <a:outerShdw blurRad="38100" dist="38100" dir="2700000" algn="tl">
                    <a:srgbClr val="000000">
                      <a:alpha val="43137"/>
                    </a:srgbClr>
                  </a:outerShdw>
                </a:effectLst>
              </a:rPr>
              <a:t>2005 Dec;289(6</a:t>
            </a:r>
            <a:r>
              <a:rPr lang="en-US" sz="1700" dirty="0">
                <a:solidFill>
                  <a:schemeClr val="bg1"/>
                </a:solidFill>
                <a:effectLst>
                  <a:outerShdw blurRad="38100" dist="38100" dir="2700000" algn="tl">
                    <a:srgbClr val="000000">
                      <a:alpha val="43137"/>
                    </a:srgbClr>
                  </a:outerShdw>
                </a:effectLst>
              </a:rPr>
              <a:t>):</a:t>
            </a:r>
            <a:r>
              <a:rPr lang="en-US" sz="1700" dirty="0" smtClean="0">
                <a:solidFill>
                  <a:schemeClr val="bg1"/>
                </a:solidFill>
                <a:effectLst>
                  <a:outerShdw blurRad="38100" dist="38100" dir="2700000" algn="tl">
                    <a:srgbClr val="000000">
                      <a:alpha val="43137"/>
                    </a:srgbClr>
                  </a:outerShdw>
                </a:effectLst>
              </a:rPr>
              <a:t>H2387-91; Bo </a:t>
            </a:r>
            <a:r>
              <a:rPr lang="en-US" sz="1700" dirty="0" err="1">
                <a:solidFill>
                  <a:schemeClr val="bg1"/>
                </a:solidFill>
                <a:effectLst>
                  <a:outerShdw blurRad="38100" dist="38100" dir="2700000" algn="tl">
                    <a:srgbClr val="000000">
                      <a:alpha val="43137"/>
                    </a:srgbClr>
                  </a:outerShdw>
                </a:effectLst>
              </a:rPr>
              <a:t>Fernhall</a:t>
            </a:r>
            <a:r>
              <a:rPr lang="en-US" sz="1700" dirty="0">
                <a:solidFill>
                  <a:schemeClr val="bg1"/>
                </a:solidFill>
                <a:effectLst>
                  <a:outerShdw blurRad="38100" dist="38100" dir="2700000" algn="tl">
                    <a:srgbClr val="000000">
                      <a:alpha val="43137"/>
                    </a:srgbClr>
                  </a:outerShdw>
                </a:effectLst>
              </a:rPr>
              <a:t> and Mari </a:t>
            </a:r>
            <a:r>
              <a:rPr lang="en-US" sz="1700" dirty="0" err="1">
                <a:solidFill>
                  <a:schemeClr val="bg1"/>
                </a:solidFill>
                <a:effectLst>
                  <a:outerShdw blurRad="38100" dist="38100" dir="2700000" algn="tl">
                    <a:srgbClr val="000000">
                      <a:alpha val="43137"/>
                    </a:srgbClr>
                  </a:outerShdw>
                </a:effectLst>
              </a:rPr>
              <a:t>Otterstetter</a:t>
            </a:r>
            <a:r>
              <a:rPr lang="en-US" sz="1700" dirty="0">
                <a:solidFill>
                  <a:schemeClr val="bg1"/>
                </a:solidFill>
                <a:effectLst>
                  <a:outerShdw blurRad="38100" dist="38100" dir="2700000" algn="tl">
                    <a:srgbClr val="000000">
                      <a:alpha val="43137"/>
                    </a:srgbClr>
                  </a:outerShdw>
                </a:effectLst>
              </a:rPr>
              <a:t>. Attenuated responses to </a:t>
            </a:r>
            <a:r>
              <a:rPr lang="en-US" sz="1700" dirty="0" err="1">
                <a:solidFill>
                  <a:schemeClr val="bg1"/>
                </a:solidFill>
                <a:effectLst>
                  <a:outerShdw blurRad="38100" dist="38100" dir="2700000" algn="tl">
                    <a:srgbClr val="000000">
                      <a:alpha val="43137"/>
                    </a:srgbClr>
                  </a:outerShdw>
                </a:effectLst>
              </a:rPr>
              <a:t>sympatho</a:t>
            </a:r>
            <a:r>
              <a:rPr lang="en-US" sz="1700" dirty="0">
                <a:solidFill>
                  <a:schemeClr val="bg1"/>
                </a:solidFill>
                <a:effectLst>
                  <a:outerShdw blurRad="38100" dist="38100" dir="2700000" algn="tl">
                    <a:srgbClr val="000000">
                      <a:alpha val="43137"/>
                    </a:srgbClr>
                  </a:outerShdw>
                </a:effectLst>
              </a:rPr>
              <a:t>-excitation in individuals with Down syndrome. J </a:t>
            </a:r>
            <a:r>
              <a:rPr lang="en-US" sz="1700" dirty="0" err="1">
                <a:solidFill>
                  <a:schemeClr val="bg1"/>
                </a:solidFill>
                <a:effectLst>
                  <a:outerShdw blurRad="38100" dist="38100" dir="2700000" algn="tl">
                    <a:srgbClr val="000000">
                      <a:alpha val="43137"/>
                    </a:srgbClr>
                  </a:outerShdw>
                </a:effectLst>
              </a:rPr>
              <a:t>Appl</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Physiol</a:t>
            </a:r>
            <a:r>
              <a:rPr lang="en-US" sz="1700" dirty="0">
                <a:solidFill>
                  <a:schemeClr val="bg1"/>
                </a:solidFill>
                <a:effectLst>
                  <a:outerShdw blurRad="38100" dist="38100" dir="2700000" algn="tl">
                    <a:srgbClr val="000000">
                      <a:alpha val="43137"/>
                    </a:srgbClr>
                  </a:outerShdw>
                </a:effectLst>
              </a:rPr>
              <a:t> 94: 2158–2165, 2003); </a:t>
            </a:r>
            <a:r>
              <a:rPr lang="en-US" sz="1700" dirty="0" err="1" smtClean="0">
                <a:solidFill>
                  <a:schemeClr val="bg1"/>
                </a:solidFill>
                <a:effectLst>
                  <a:outerShdw blurRad="38100" dist="38100" dir="2700000" algn="tl">
                    <a:srgbClr val="000000">
                      <a:alpha val="43137"/>
                    </a:srgbClr>
                  </a:outerShdw>
                </a:effectLst>
              </a:rPr>
              <a:t>Eberhard</a:t>
            </a:r>
            <a:r>
              <a:rPr lang="en-US" sz="1700" dirty="0" smtClean="0">
                <a:solidFill>
                  <a:schemeClr val="bg1"/>
                </a:solidFill>
                <a:effectLst>
                  <a:outerShdw blurRad="38100" dist="38100" dir="2700000" algn="tl">
                    <a:srgbClr val="000000">
                      <a:alpha val="43137"/>
                    </a:srgbClr>
                  </a:outerShdw>
                </a:effectLst>
              </a:rPr>
              <a:t> </a:t>
            </a:r>
            <a:r>
              <a:rPr lang="en-US" sz="1700" dirty="0">
                <a:solidFill>
                  <a:schemeClr val="bg1"/>
                </a:solidFill>
                <a:effectLst>
                  <a:outerShdw blurRad="38100" dist="38100" dir="2700000" algn="tl">
                    <a:srgbClr val="000000">
                      <a:alpha val="43137"/>
                    </a:srgbClr>
                  </a:outerShdw>
                </a:effectLst>
              </a:rPr>
              <a:t>Y, </a:t>
            </a:r>
            <a:r>
              <a:rPr lang="en-US" sz="1700" dirty="0" err="1">
                <a:solidFill>
                  <a:schemeClr val="bg1"/>
                </a:solidFill>
                <a:effectLst>
                  <a:outerShdw blurRad="38100" dist="38100" dir="2700000" algn="tl">
                    <a:srgbClr val="000000">
                      <a:alpha val="43137"/>
                    </a:srgbClr>
                  </a:outerShdw>
                </a:effectLst>
              </a:rPr>
              <a:t>Etarradossi</a:t>
            </a:r>
            <a:r>
              <a:rPr lang="en-US" sz="1700" dirty="0">
                <a:solidFill>
                  <a:schemeClr val="bg1"/>
                </a:solidFill>
                <a:effectLst>
                  <a:outerShdw blurRad="38100" dist="38100" dir="2700000" algn="tl">
                    <a:srgbClr val="000000">
                      <a:alpha val="43137"/>
                    </a:srgbClr>
                  </a:outerShdw>
                </a:effectLst>
              </a:rPr>
              <a:t> J and </a:t>
            </a:r>
            <a:r>
              <a:rPr lang="en-US" sz="1700" dirty="0" err="1">
                <a:solidFill>
                  <a:schemeClr val="bg1"/>
                </a:solidFill>
                <a:effectLst>
                  <a:outerShdw blurRad="38100" dist="38100" dir="2700000" algn="tl">
                    <a:srgbClr val="000000">
                      <a:alpha val="43137"/>
                    </a:srgbClr>
                  </a:outerShdw>
                </a:effectLst>
              </a:rPr>
              <a:t>Terminarias</a:t>
            </a:r>
            <a:r>
              <a:rPr lang="en-US" sz="1700" dirty="0">
                <a:solidFill>
                  <a:schemeClr val="bg1"/>
                </a:solidFill>
                <a:effectLst>
                  <a:outerShdw blurRad="38100" dist="38100" dir="2700000" algn="tl">
                    <a:srgbClr val="000000">
                      <a:alpha val="43137"/>
                    </a:srgbClr>
                  </a:outerShdw>
                </a:effectLst>
              </a:rPr>
              <a:t> A. Biochemical changes and catecholamine response in Down’s syndrome adolescents in relation to incremental maximal exercise. J </a:t>
            </a:r>
            <a:r>
              <a:rPr lang="en-US" sz="1700" dirty="0" err="1">
                <a:solidFill>
                  <a:schemeClr val="bg1"/>
                </a:solidFill>
                <a:effectLst>
                  <a:outerShdw blurRad="38100" dist="38100" dir="2700000" algn="tl">
                    <a:srgbClr val="000000">
                      <a:alpha val="43137"/>
                    </a:srgbClr>
                  </a:outerShdw>
                </a:effectLst>
              </a:rPr>
              <a:t>Ment</a:t>
            </a:r>
            <a:r>
              <a:rPr lang="en-US" sz="1700" dirty="0">
                <a:solidFill>
                  <a:schemeClr val="bg1"/>
                </a:solidFill>
                <a:effectLst>
                  <a:outerShdw blurRad="38100" dist="38100" dir="2700000" algn="tl">
                    <a:srgbClr val="000000">
                      <a:alpha val="43137"/>
                    </a:srgbClr>
                  </a:outerShdw>
                </a:effectLst>
              </a:rPr>
              <a:t> </a:t>
            </a:r>
            <a:r>
              <a:rPr lang="en-US" sz="1700" dirty="0" err="1">
                <a:solidFill>
                  <a:schemeClr val="bg1"/>
                </a:solidFill>
                <a:effectLst>
                  <a:outerShdw blurRad="38100" dist="38100" dir="2700000" algn="tl">
                    <a:srgbClr val="000000">
                      <a:alpha val="43137"/>
                    </a:srgbClr>
                  </a:outerShdw>
                </a:effectLst>
              </a:rPr>
              <a:t>Defic</a:t>
            </a:r>
            <a:r>
              <a:rPr lang="en-US" sz="1700" dirty="0">
                <a:solidFill>
                  <a:schemeClr val="bg1"/>
                </a:solidFill>
                <a:effectLst>
                  <a:outerShdw blurRad="38100" dist="38100" dir="2700000" algn="tl">
                    <a:srgbClr val="000000">
                      <a:alpha val="43137"/>
                    </a:srgbClr>
                  </a:outerShdw>
                </a:effectLst>
              </a:rPr>
              <a:t> Res 35: 140-146, </a:t>
            </a:r>
            <a:r>
              <a:rPr lang="en-US" sz="1700" dirty="0" smtClean="0">
                <a:solidFill>
                  <a:schemeClr val="bg1"/>
                </a:solidFill>
                <a:effectLst>
                  <a:outerShdw blurRad="38100" dist="38100" dir="2700000" algn="tl">
                    <a:srgbClr val="000000">
                      <a:alpha val="43137"/>
                    </a:srgbClr>
                  </a:outerShdw>
                </a:effectLst>
              </a:rPr>
              <a:t>1991)</a:t>
            </a:r>
            <a:endParaRPr lang="en-US" sz="1700" dirty="0" smtClean="0">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997508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143000"/>
          </a:xfrm>
        </p:spPr>
        <p:txBody>
          <a:bodyPr>
            <a:noAutofit/>
          </a:bodyPr>
          <a:lstStyle/>
          <a:p>
            <a:r>
              <a:rPr lang="en-US" sz="2800" dirty="0"/>
              <a:t>Why atherosclerosis </a:t>
            </a:r>
            <a:r>
              <a:rPr lang="en-US" sz="2800" dirty="0" smtClean="0"/>
              <a:t>has a lower degree </a:t>
            </a:r>
            <a:r>
              <a:rPr lang="en-US" sz="2800" dirty="0"/>
              <a:t>in </a:t>
            </a:r>
            <a:r>
              <a:rPr lang="en-US" sz="2800" dirty="0" smtClean="0"/>
              <a:t>individuals suffering from alcoholism?</a:t>
            </a:r>
            <a:endParaRPr lang="pt-BR" sz="2800" dirty="0"/>
          </a:p>
        </p:txBody>
      </p:sp>
      <p:sp>
        <p:nvSpPr>
          <p:cNvPr id="3" name="Espaço Reservado para Conteúdo 2"/>
          <p:cNvSpPr>
            <a:spLocks noGrp="1"/>
          </p:cNvSpPr>
          <p:nvPr>
            <p:ph idx="1"/>
          </p:nvPr>
        </p:nvSpPr>
        <p:spPr>
          <a:xfrm>
            <a:off x="457200" y="1412776"/>
            <a:ext cx="8229600" cy="5445224"/>
          </a:xfrm>
        </p:spPr>
        <p:txBody>
          <a:bodyPr>
            <a:normAutofit fontScale="25000" lnSpcReduction="20000"/>
          </a:bodyPr>
          <a:lstStyle/>
          <a:p>
            <a:endParaRPr lang="en-US" sz="1800" dirty="0" smtClean="0"/>
          </a:p>
          <a:p>
            <a:r>
              <a:rPr lang="en-US" sz="7200" dirty="0" smtClean="0">
                <a:effectLst>
                  <a:outerShdw blurRad="38100" dist="38100" dir="2700000" algn="tl">
                    <a:srgbClr val="000000">
                      <a:alpha val="43137"/>
                    </a:srgbClr>
                  </a:outerShdw>
                </a:effectLst>
              </a:rPr>
              <a:t>Necropsy studies have shown that individuals </a:t>
            </a:r>
            <a:r>
              <a:rPr lang="en-US" sz="7200" dirty="0">
                <a:effectLst>
                  <a:outerShdw blurRad="38100" dist="38100" dir="2700000" algn="tl">
                    <a:srgbClr val="000000">
                      <a:alpha val="43137"/>
                    </a:srgbClr>
                  </a:outerShdw>
                </a:effectLst>
              </a:rPr>
              <a:t>suffering from alcoholism </a:t>
            </a:r>
            <a:r>
              <a:rPr lang="en-US" sz="7200" dirty="0" smtClean="0">
                <a:effectLst>
                  <a:outerShdw blurRad="38100" dist="38100" dir="2700000" algn="tl">
                    <a:srgbClr val="000000">
                      <a:alpha val="43137"/>
                    </a:srgbClr>
                  </a:outerShdw>
                </a:effectLst>
              </a:rPr>
              <a:t>have a significantly </a:t>
            </a:r>
            <a:r>
              <a:rPr lang="en-US" sz="7200" dirty="0">
                <a:effectLst>
                  <a:outerShdw blurRad="38100" dist="38100" dir="2700000" algn="tl">
                    <a:srgbClr val="000000">
                      <a:alpha val="43137"/>
                    </a:srgbClr>
                  </a:outerShdw>
                </a:effectLst>
              </a:rPr>
              <a:t>lower degree of atherosclerosis in the coronary </a:t>
            </a:r>
            <a:r>
              <a:rPr lang="en-US" sz="7200" dirty="0" smtClean="0">
                <a:effectLst>
                  <a:outerShdw blurRad="38100" dist="38100" dir="2700000" algn="tl">
                    <a:srgbClr val="000000">
                      <a:alpha val="43137"/>
                    </a:srgbClr>
                  </a:outerShdw>
                </a:effectLst>
              </a:rPr>
              <a:t>arteries. </a:t>
            </a:r>
          </a:p>
          <a:p>
            <a:r>
              <a:rPr lang="en-US" sz="7200" dirty="0">
                <a:effectLst>
                  <a:outerShdw blurRad="38100" dist="38100" dir="2700000" algn="tl">
                    <a:srgbClr val="000000">
                      <a:alpha val="43137"/>
                    </a:srgbClr>
                  </a:outerShdw>
                </a:effectLst>
              </a:rPr>
              <a:t>A paper published in 2002 may have the answer to this question. William </a:t>
            </a:r>
            <a:r>
              <a:rPr lang="en-US" sz="7200" dirty="0" err="1">
                <a:effectLst>
                  <a:outerShdw blurRad="38100" dist="38100" dir="2700000" algn="tl">
                    <a:srgbClr val="000000">
                      <a:alpha val="43137"/>
                    </a:srgbClr>
                  </a:outerShdw>
                </a:effectLst>
              </a:rPr>
              <a:t>Lovallo</a:t>
            </a:r>
            <a:r>
              <a:rPr lang="en-US" sz="7200" dirty="0">
                <a:effectLst>
                  <a:outerShdw blurRad="38100" dist="38100" dir="2700000" algn="tl">
                    <a:srgbClr val="000000">
                      <a:alpha val="43137"/>
                    </a:srgbClr>
                  </a:outerShdw>
                </a:effectLst>
              </a:rPr>
              <a:t>, one of the authors of this </a:t>
            </a:r>
            <a:r>
              <a:rPr lang="en-US" sz="7200" dirty="0" smtClean="0">
                <a:effectLst>
                  <a:outerShdw blurRad="38100" dist="38100" dir="2700000" algn="tl">
                    <a:srgbClr val="000000">
                      <a:alpha val="43137"/>
                    </a:srgbClr>
                  </a:outerShdw>
                </a:effectLst>
              </a:rPr>
              <a:t>paper, </a:t>
            </a:r>
            <a:r>
              <a:rPr lang="en-US" sz="7200" dirty="0">
                <a:effectLst>
                  <a:outerShdw blurRad="38100" dist="38100" dir="2700000" algn="tl">
                    <a:srgbClr val="000000">
                      <a:alpha val="43137"/>
                    </a:srgbClr>
                  </a:outerShdw>
                </a:effectLst>
              </a:rPr>
              <a:t>told in interview to </a:t>
            </a:r>
            <a:r>
              <a:rPr lang="en-US" sz="7200" dirty="0" err="1">
                <a:effectLst>
                  <a:outerShdw blurRad="38100" dist="38100" dir="2700000" algn="tl">
                    <a:srgbClr val="000000">
                      <a:alpha val="43137"/>
                    </a:srgbClr>
                  </a:outerShdw>
                </a:effectLst>
              </a:rPr>
              <a:t>EurekAlert</a:t>
            </a:r>
            <a:r>
              <a:rPr lang="en-US" sz="7200" dirty="0">
                <a:effectLst>
                  <a:outerShdw blurRad="38100" dist="38100" dir="2700000" algn="tl">
                    <a:srgbClr val="000000">
                      <a:alpha val="43137"/>
                    </a:srgbClr>
                  </a:outerShdw>
                </a:effectLst>
              </a:rPr>
              <a:t> that:“:“Before testing alcoholics for their responses to a public-speaking task, researchers first needed to establish if their sympathetic nervous system was able to respond at all. "This would tell us if their blunting was specific to psychological stressors like public speaking," said </a:t>
            </a:r>
            <a:r>
              <a:rPr lang="en-US" sz="7200" dirty="0" err="1">
                <a:effectLst>
                  <a:outerShdw blurRad="38100" dist="38100" dir="2700000" algn="tl">
                    <a:srgbClr val="000000">
                      <a:alpha val="43137"/>
                    </a:srgbClr>
                  </a:outerShdw>
                </a:effectLst>
              </a:rPr>
              <a:t>Lovallo</a:t>
            </a:r>
            <a:r>
              <a:rPr lang="en-US" sz="7200" dirty="0">
                <a:effectLst>
                  <a:outerShdw blurRad="38100" dist="38100" dir="2700000" algn="tl">
                    <a:srgbClr val="000000">
                      <a:alpha val="43137"/>
                    </a:srgbClr>
                  </a:outerShdw>
                </a:effectLst>
              </a:rPr>
              <a:t>, "or due to a generalized autonomic deficit." </a:t>
            </a:r>
            <a:endParaRPr lang="en-US" sz="7200" dirty="0" smtClean="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The </a:t>
            </a:r>
            <a:r>
              <a:rPr lang="en-US" sz="7200" dirty="0">
                <a:effectLst>
                  <a:outerShdw blurRad="38100" dist="38100" dir="2700000" algn="tl">
                    <a:srgbClr val="000000">
                      <a:alpha val="43137"/>
                    </a:srgbClr>
                  </a:outerShdw>
                </a:effectLst>
              </a:rPr>
              <a:t>patients reacted as if the social challenge of public speaking had no special meaning for them. So, the sympathetic nervous system in the patients looked normal, but their response to a psychological stressor was almost absent. When faced with a socially meaningful stressor, neither part of their fight-flight mechanism was working</a:t>
            </a:r>
            <a:r>
              <a:rPr lang="en-US" sz="7200" dirty="0" smtClean="0">
                <a:effectLst>
                  <a:outerShdw blurRad="38100" dist="38100" dir="2700000" algn="tl">
                    <a:srgbClr val="000000">
                      <a:alpha val="43137"/>
                    </a:srgbClr>
                  </a:outerShdw>
                </a:effectLst>
              </a:rPr>
              <a:t>."</a:t>
            </a:r>
            <a:endParaRPr lang="en-US" sz="1800" dirty="0" smtClean="0">
              <a:effectLst>
                <a:outerShdw blurRad="38100" dist="38100" dir="2700000" algn="tl">
                  <a:srgbClr val="000000">
                    <a:alpha val="43137"/>
                  </a:srgbClr>
                </a:outerShdw>
              </a:effectLst>
            </a:endParaRPr>
          </a:p>
          <a:p>
            <a:endParaRPr lang="en-US" sz="1800" dirty="0"/>
          </a:p>
          <a:p>
            <a:endParaRPr lang="en-US" sz="1800" dirty="0"/>
          </a:p>
          <a:p>
            <a:endParaRPr lang="en-US" sz="1800" dirty="0" smtClean="0"/>
          </a:p>
          <a:p>
            <a:r>
              <a:rPr lang="pt-BR" sz="6400" dirty="0" smtClean="0">
                <a:solidFill>
                  <a:schemeClr val="bg1"/>
                </a:solidFill>
                <a:effectLst>
                  <a:outerShdw blurRad="38100" dist="38100" dir="2700000" algn="tl">
                    <a:srgbClr val="000000">
                      <a:alpha val="43137"/>
                    </a:srgbClr>
                  </a:outerShdw>
                </a:effectLst>
              </a:rPr>
              <a:t>(</a:t>
            </a:r>
            <a:r>
              <a:rPr lang="pt-BR" sz="6400" dirty="0" err="1" smtClean="0">
                <a:solidFill>
                  <a:schemeClr val="bg1"/>
                </a:solidFill>
                <a:effectLst>
                  <a:outerShdw blurRad="38100" dist="38100" dir="2700000" algn="tl">
                    <a:srgbClr val="000000">
                      <a:alpha val="43137"/>
                    </a:srgbClr>
                  </a:outerShdw>
                </a:effectLst>
              </a:rPr>
              <a:t>Leary</a:t>
            </a:r>
            <a:r>
              <a:rPr lang="pt-BR" sz="6400" dirty="0" smtClean="0">
                <a:solidFill>
                  <a:schemeClr val="bg1"/>
                </a:solidFill>
                <a:effectLst>
                  <a:outerShdw blurRad="38100" dist="38100" dir="2700000" algn="tl">
                    <a:srgbClr val="000000">
                      <a:alpha val="43137"/>
                    </a:srgbClr>
                  </a:outerShdw>
                </a:effectLst>
              </a:rPr>
              <a:t> </a:t>
            </a:r>
            <a:r>
              <a:rPr lang="pt-BR" sz="6400" dirty="0">
                <a:solidFill>
                  <a:schemeClr val="bg1"/>
                </a:solidFill>
                <a:effectLst>
                  <a:outerShdw blurRad="38100" dist="38100" dir="2700000" algn="tl">
                    <a:srgbClr val="000000">
                      <a:alpha val="43137"/>
                    </a:srgbClr>
                  </a:outerShdw>
                </a:effectLst>
              </a:rPr>
              <a:t>T.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the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important</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form</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of</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arteriosclerosis</a:t>
            </a:r>
            <a:r>
              <a:rPr lang="pt-BR" sz="6400" dirty="0">
                <a:solidFill>
                  <a:schemeClr val="bg1"/>
                </a:solidFill>
                <a:effectLst>
                  <a:outerShdw blurRad="38100" dist="38100" dir="2700000" algn="tl">
                    <a:srgbClr val="000000">
                      <a:alpha val="43137"/>
                    </a:srgbClr>
                  </a:outerShdw>
                </a:effectLst>
              </a:rPr>
              <a:t>, a </a:t>
            </a:r>
            <a:r>
              <a:rPr lang="pt-BR" sz="6400" dirty="0" err="1">
                <a:solidFill>
                  <a:schemeClr val="bg1"/>
                </a:solidFill>
                <a:effectLst>
                  <a:outerShdw blurRad="38100" dist="38100" dir="2700000" algn="tl">
                    <a:srgbClr val="000000">
                      <a:alpha val="43137"/>
                    </a:srgbClr>
                  </a:outerShdw>
                </a:effectLst>
              </a:rPr>
              <a:t>metabolic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disease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Vol</a:t>
            </a:r>
            <a:r>
              <a:rPr lang="pt-BR" sz="6400" dirty="0">
                <a:solidFill>
                  <a:schemeClr val="bg1"/>
                </a:solidFill>
                <a:effectLst>
                  <a:outerShdw blurRad="38100" dist="38100" dir="2700000" algn="tl">
                    <a:srgbClr val="000000">
                      <a:alpha val="43137"/>
                    </a:srgbClr>
                  </a:outerShdw>
                </a:effectLst>
              </a:rPr>
              <a:t> 104, N7. JAMA, </a:t>
            </a:r>
            <a:r>
              <a:rPr lang="pt-BR" sz="6400" dirty="0" smtClean="0">
                <a:solidFill>
                  <a:schemeClr val="bg1"/>
                </a:solidFill>
                <a:effectLst>
                  <a:outerShdw blurRad="38100" dist="38100" dir="2700000" algn="tl">
                    <a:srgbClr val="000000">
                      <a:alpha val="43137"/>
                    </a:srgbClr>
                  </a:outerShdw>
                </a:effectLst>
              </a:rPr>
              <a:t>1935; </a:t>
            </a:r>
            <a:r>
              <a:rPr lang="pt-BR" sz="6400" dirty="0" err="1">
                <a:solidFill>
                  <a:schemeClr val="bg1"/>
                </a:solidFill>
                <a:effectLst>
                  <a:outerShdw blurRad="38100" dist="38100" dir="2700000" algn="tl">
                    <a:srgbClr val="000000">
                      <a:alpha val="43137"/>
                    </a:srgbClr>
                  </a:outerShdw>
                </a:effectLst>
              </a:rPr>
              <a:t>Thomsen</a:t>
            </a:r>
            <a:r>
              <a:rPr lang="pt-BR" sz="6400" dirty="0">
                <a:solidFill>
                  <a:schemeClr val="bg1"/>
                </a:solidFill>
                <a:effectLst>
                  <a:outerShdw blurRad="38100" dist="38100" dir="2700000" algn="tl">
                    <a:srgbClr val="000000">
                      <a:alpha val="43137"/>
                    </a:srgbClr>
                  </a:outerShdw>
                </a:effectLst>
              </a:rPr>
              <a:t> JL. </a:t>
            </a:r>
            <a:r>
              <a:rPr lang="pt-BR" sz="6400" dirty="0" err="1">
                <a:solidFill>
                  <a:schemeClr val="bg1"/>
                </a:solidFill>
                <a:effectLst>
                  <a:outerShdw blurRad="38100" dist="38100" dir="2700000" algn="tl">
                    <a:srgbClr val="000000">
                      <a:alpha val="43137"/>
                    </a:srgbClr>
                  </a:outerShdw>
                </a:effectLst>
              </a:rPr>
              <a:t>Atherosclerosis</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alcoholics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Forensic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Sci</a:t>
            </a:r>
            <a:r>
              <a:rPr lang="pt-BR" sz="6400" dirty="0">
                <a:solidFill>
                  <a:schemeClr val="bg1"/>
                </a:solidFill>
                <a:effectLst>
                  <a:outerShdw blurRad="38100" dist="38100" dir="2700000" algn="tl">
                    <a:srgbClr val="000000">
                      <a:alpha val="43137"/>
                    </a:srgbClr>
                  </a:outerShdw>
                </a:effectLst>
              </a:rPr>
              <a:t> Int. 1995 </a:t>
            </a:r>
            <a:r>
              <a:rPr lang="pt-BR" sz="6400" dirty="0" err="1">
                <a:solidFill>
                  <a:schemeClr val="bg1"/>
                </a:solidFill>
                <a:effectLst>
                  <a:outerShdw blurRad="38100" dist="38100" dir="2700000" algn="tl">
                    <a:srgbClr val="000000">
                      <a:alpha val="43137"/>
                    </a:srgbClr>
                  </a:outerShdw>
                </a:effectLst>
              </a:rPr>
              <a:t>Oct</a:t>
            </a:r>
            <a:r>
              <a:rPr lang="pt-BR" sz="6400" dirty="0">
                <a:solidFill>
                  <a:schemeClr val="bg1"/>
                </a:solidFill>
                <a:effectLst>
                  <a:outerShdw blurRad="38100" dist="38100" dir="2700000" algn="tl">
                    <a:srgbClr val="000000">
                      <a:alpha val="43137"/>
                    </a:srgbClr>
                  </a:outerShdw>
                </a:effectLst>
              </a:rPr>
              <a:t> 30;75(2-3):121-31 </a:t>
            </a:r>
            <a:r>
              <a:rPr lang="pt-BR" sz="6400" dirty="0" err="1">
                <a:solidFill>
                  <a:schemeClr val="bg1"/>
                </a:solidFill>
                <a:effectLst>
                  <a:outerShdw blurRad="38100" dist="38100" dir="2700000" algn="tl">
                    <a:srgbClr val="000000">
                      <a:alpha val="43137"/>
                    </a:srgbClr>
                  </a:outerShdw>
                </a:effectLst>
              </a:rPr>
              <a:t>and</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Ugeskr</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Laeger</a:t>
            </a:r>
            <a:r>
              <a:rPr lang="pt-BR" sz="6400" dirty="0">
                <a:solidFill>
                  <a:schemeClr val="bg1"/>
                </a:solidFill>
                <a:effectLst>
                  <a:outerShdw blurRad="38100" dist="38100" dir="2700000" algn="tl">
                    <a:srgbClr val="000000">
                      <a:alpha val="43137"/>
                    </a:srgbClr>
                  </a:outerShdw>
                </a:effectLst>
              </a:rPr>
              <a:t>. 1997 </a:t>
            </a:r>
            <a:r>
              <a:rPr lang="pt-BR" sz="6400" dirty="0" err="1">
                <a:solidFill>
                  <a:schemeClr val="bg1"/>
                </a:solidFill>
                <a:effectLst>
                  <a:outerShdw blurRad="38100" dist="38100" dir="2700000" algn="tl">
                    <a:srgbClr val="000000">
                      <a:alpha val="43137"/>
                    </a:srgbClr>
                  </a:outerShdw>
                </a:effectLst>
              </a:rPr>
              <a:t>Feb</a:t>
            </a:r>
            <a:r>
              <a:rPr lang="pt-BR" sz="6400" dirty="0">
                <a:solidFill>
                  <a:schemeClr val="bg1"/>
                </a:solidFill>
                <a:effectLst>
                  <a:outerShdw blurRad="38100" dist="38100" dir="2700000" algn="tl">
                    <a:srgbClr val="000000">
                      <a:alpha val="43137"/>
                    </a:srgbClr>
                  </a:outerShdw>
                </a:effectLst>
              </a:rPr>
              <a:t> 3;159(6):757-60; </a:t>
            </a:r>
            <a:r>
              <a:rPr lang="pt-BR" sz="6400" dirty="0" err="1">
                <a:solidFill>
                  <a:schemeClr val="bg1"/>
                </a:solidFill>
                <a:effectLst>
                  <a:outerShdw blurRad="38100" dist="38100" dir="2700000" algn="tl">
                    <a:srgbClr val="000000">
                      <a:alpha val="43137"/>
                    </a:srgbClr>
                  </a:outerShdw>
                </a:effectLst>
              </a:rPr>
              <a:t>Tera</a:t>
            </a:r>
            <a:r>
              <a:rPr lang="pt-BR" sz="6400" dirty="0">
                <a:solidFill>
                  <a:schemeClr val="bg1"/>
                </a:solidFill>
                <a:effectLst>
                  <a:outerShdw blurRad="38100" dist="38100" dir="2700000" algn="tl">
                    <a:srgbClr val="000000">
                      <a:alpha val="43137"/>
                    </a:srgbClr>
                  </a:outerShdw>
                </a:effectLst>
              </a:rPr>
              <a:t> L. </a:t>
            </a:r>
            <a:r>
              <a:rPr lang="pt-BR" sz="6400" dirty="0" err="1">
                <a:solidFill>
                  <a:schemeClr val="bg1"/>
                </a:solidFill>
                <a:effectLst>
                  <a:outerShdw blurRad="38100" dist="38100" dir="2700000" algn="tl">
                    <a:srgbClr val="000000">
                      <a:alpha val="43137"/>
                    </a:srgbClr>
                  </a:outerShdw>
                </a:effectLst>
              </a:rPr>
              <a:t>Panknin</a:t>
            </a:r>
            <a:r>
              <a:rPr lang="pt-BR" sz="6400" dirty="0">
                <a:solidFill>
                  <a:schemeClr val="bg1"/>
                </a:solidFill>
                <a:effectLst>
                  <a:outerShdw blurRad="38100" dist="38100" dir="2700000" algn="tl">
                    <a:srgbClr val="000000">
                      <a:alpha val="43137"/>
                    </a:srgbClr>
                  </a:outerShdw>
                </a:effectLst>
              </a:rPr>
              <a:t>, Stacey L. </a:t>
            </a:r>
            <a:r>
              <a:rPr lang="pt-BR" sz="6400" dirty="0" err="1">
                <a:solidFill>
                  <a:schemeClr val="bg1"/>
                </a:solidFill>
                <a:effectLst>
                  <a:outerShdw blurRad="38100" dist="38100" dir="2700000" algn="tl">
                    <a:srgbClr val="000000">
                      <a:alpha val="43137"/>
                    </a:srgbClr>
                  </a:outerShdw>
                </a:effectLst>
              </a:rPr>
              <a:t>Dickensheets</a:t>
            </a:r>
            <a:r>
              <a:rPr lang="pt-BR" sz="6400" dirty="0">
                <a:solidFill>
                  <a:schemeClr val="bg1"/>
                </a:solidFill>
                <a:effectLst>
                  <a:outerShdw blurRad="38100" dist="38100" dir="2700000" algn="tl">
                    <a:srgbClr val="000000">
                      <a:alpha val="43137"/>
                    </a:srgbClr>
                  </a:outerShdw>
                </a:effectLst>
              </a:rPr>
              <a:t>, Sara J. Nixon, William R. </a:t>
            </a:r>
            <a:r>
              <a:rPr lang="pt-BR" sz="6400" dirty="0" err="1">
                <a:solidFill>
                  <a:schemeClr val="bg1"/>
                </a:solidFill>
                <a:effectLst>
                  <a:outerShdw blurRad="38100" dist="38100" dir="2700000" algn="tl">
                    <a:srgbClr val="000000">
                      <a:alpha val="43137"/>
                    </a:srgbClr>
                  </a:outerShdw>
                </a:effectLst>
              </a:rPr>
              <a:t>Lovallo</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Attenuated</a:t>
            </a:r>
            <a:r>
              <a:rPr lang="pt-BR" sz="6400" dirty="0">
                <a:solidFill>
                  <a:schemeClr val="bg1"/>
                </a:solidFill>
                <a:effectLst>
                  <a:outerShdw blurRad="38100" dist="38100" dir="2700000" algn="tl">
                    <a:srgbClr val="000000">
                      <a:alpha val="43137"/>
                    </a:srgbClr>
                  </a:outerShdw>
                </a:effectLst>
              </a:rPr>
              <a:t> Heart Rate Responses </a:t>
            </a:r>
            <a:r>
              <a:rPr lang="pt-BR" sz="6400" dirty="0" err="1">
                <a:solidFill>
                  <a:schemeClr val="bg1"/>
                </a:solidFill>
                <a:effectLst>
                  <a:outerShdw blurRad="38100" dist="38100" dir="2700000" algn="tl">
                    <a:srgbClr val="000000">
                      <a:alpha val="43137"/>
                    </a:srgbClr>
                  </a:outerShdw>
                </a:effectLst>
              </a:rPr>
              <a:t>to</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Public</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Speaking</a:t>
            </a:r>
            <a:r>
              <a:rPr lang="pt-BR" sz="6400" dirty="0">
                <a:solidFill>
                  <a:schemeClr val="bg1"/>
                </a:solidFill>
                <a:effectLst>
                  <a:outerShdw blurRad="38100" dist="38100" dir="2700000" algn="tl">
                    <a:srgbClr val="000000">
                      <a:alpha val="43137"/>
                    </a:srgbClr>
                  </a:outerShdw>
                </a:effectLst>
              </a:rPr>
              <a:t> in </a:t>
            </a:r>
            <a:r>
              <a:rPr lang="pt-BR" sz="6400" dirty="0" err="1">
                <a:solidFill>
                  <a:schemeClr val="bg1"/>
                </a:solidFill>
                <a:effectLst>
                  <a:outerShdw blurRad="38100" dist="38100" dir="2700000" algn="tl">
                    <a:srgbClr val="000000">
                      <a:alpha val="43137"/>
                    </a:srgbClr>
                  </a:outerShdw>
                </a:effectLst>
              </a:rPr>
              <a:t>Individuals</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With</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Alcohol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Dependence</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Alcohol</a:t>
            </a:r>
            <a:r>
              <a:rPr lang="pt-BR" sz="6400" dirty="0">
                <a:solidFill>
                  <a:schemeClr val="bg1"/>
                </a:solidFill>
                <a:effectLst>
                  <a:outerShdw blurRad="38100" dist="38100" dir="2700000" algn="tl">
                    <a:srgbClr val="000000">
                      <a:alpha val="43137"/>
                    </a:srgbClr>
                  </a:outerShdw>
                </a:effectLst>
              </a:rPr>
              <a:t> </a:t>
            </a:r>
            <a:r>
              <a:rPr lang="pt-BR" sz="6400" dirty="0" err="1">
                <a:solidFill>
                  <a:schemeClr val="bg1"/>
                </a:solidFill>
                <a:effectLst>
                  <a:outerShdw blurRad="38100" dist="38100" dir="2700000" algn="tl">
                    <a:srgbClr val="000000">
                      <a:alpha val="43137"/>
                    </a:srgbClr>
                  </a:outerShdw>
                </a:effectLst>
              </a:rPr>
              <a:t>Clin</a:t>
            </a:r>
            <a:r>
              <a:rPr lang="pt-BR" sz="6400" dirty="0">
                <a:solidFill>
                  <a:schemeClr val="bg1"/>
                </a:solidFill>
                <a:effectLst>
                  <a:outerShdw blurRad="38100" dist="38100" dir="2700000" algn="tl">
                    <a:srgbClr val="000000">
                      <a:alpha val="43137"/>
                    </a:srgbClr>
                  </a:outerShdw>
                </a:effectLst>
              </a:rPr>
              <a:t>. Exp. Res. 2002 </a:t>
            </a:r>
            <a:r>
              <a:rPr lang="pt-BR" sz="6400" dirty="0" err="1">
                <a:solidFill>
                  <a:schemeClr val="bg1"/>
                </a:solidFill>
                <a:effectLst>
                  <a:outerShdw blurRad="38100" dist="38100" dir="2700000" algn="tl">
                    <a:srgbClr val="000000">
                      <a:alpha val="43137"/>
                    </a:srgbClr>
                  </a:outerShdw>
                </a:effectLst>
              </a:rPr>
              <a:t>Jun</a:t>
            </a:r>
            <a:r>
              <a:rPr lang="pt-BR" sz="6400" dirty="0">
                <a:solidFill>
                  <a:schemeClr val="bg1"/>
                </a:solidFill>
                <a:effectLst>
                  <a:outerShdw blurRad="38100" dist="38100" dir="2700000" algn="tl">
                    <a:srgbClr val="000000">
                      <a:alpha val="43137"/>
                    </a:srgbClr>
                  </a:outerShdw>
                </a:effectLst>
              </a:rPr>
              <a:t>; 26 (6): 841</a:t>
            </a:r>
          </a:p>
        </p:txBody>
      </p:sp>
    </p:spTree>
    <p:extLst>
      <p:ext uri="{BB962C8B-B14F-4D97-AF65-F5344CB8AC3E}">
        <p14:creationId xmlns="" xmlns:p14="http://schemas.microsoft.com/office/powerpoint/2010/main" val="26236147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a:bodyPr>
          <a:lstStyle/>
          <a:p>
            <a:r>
              <a:rPr lang="en-US" sz="2800" dirty="0" smtClean="0"/>
              <a:t>reversion or lower progression of Atherosclerosis</a:t>
            </a:r>
            <a:endParaRPr lang="pt-BR" sz="2800" dirty="0"/>
          </a:p>
        </p:txBody>
      </p:sp>
      <p:sp>
        <p:nvSpPr>
          <p:cNvPr id="5" name="Subtítulo 4"/>
          <p:cNvSpPr>
            <a:spLocks noGrp="1"/>
          </p:cNvSpPr>
          <p:nvPr>
            <p:ph type="subTitle" idx="1"/>
          </p:nvPr>
        </p:nvSpPr>
        <p:spPr/>
        <p:txBody>
          <a:bodyPr/>
          <a:lstStyle/>
          <a:p>
            <a:endParaRPr lang="pt-B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err="1"/>
              <a:t>S</a:t>
            </a:r>
            <a:r>
              <a:rPr lang="pt-BR" sz="3200" dirty="0" err="1" smtClean="0"/>
              <a:t>ympatholytic</a:t>
            </a:r>
            <a:r>
              <a:rPr lang="pt-BR" sz="3200" dirty="0" smtClean="0"/>
              <a:t> </a:t>
            </a:r>
            <a:r>
              <a:rPr lang="pt-BR" sz="3200" dirty="0" err="1" smtClean="0"/>
              <a:t>agents</a:t>
            </a:r>
            <a:r>
              <a:rPr lang="pt-BR" sz="3200" dirty="0" smtClean="0"/>
              <a:t> may </a:t>
            </a:r>
            <a:r>
              <a:rPr lang="pt-BR" sz="3200" dirty="0" err="1" smtClean="0"/>
              <a:t>reduce</a:t>
            </a:r>
            <a:r>
              <a:rPr lang="pt-BR" sz="3200" dirty="0" smtClean="0"/>
              <a:t> </a:t>
            </a:r>
            <a:r>
              <a:rPr lang="pt-BR" sz="3200" dirty="0" err="1" smtClean="0"/>
              <a:t>progression</a:t>
            </a:r>
            <a:r>
              <a:rPr lang="pt-BR" sz="3200" dirty="0" smtClean="0"/>
              <a:t> </a:t>
            </a:r>
            <a:r>
              <a:rPr lang="pt-BR" sz="3200" dirty="0" err="1" smtClean="0"/>
              <a:t>of</a:t>
            </a:r>
            <a:r>
              <a:rPr lang="pt-BR" sz="3200" dirty="0" smtClean="0"/>
              <a:t> </a:t>
            </a:r>
            <a:r>
              <a:rPr lang="pt-BR" sz="3200" dirty="0" err="1" smtClean="0"/>
              <a:t>atherosclerosis</a:t>
            </a:r>
            <a:endParaRPr lang="pt-BR" sz="3200" dirty="0"/>
          </a:p>
        </p:txBody>
      </p:sp>
      <p:sp>
        <p:nvSpPr>
          <p:cNvPr id="3" name="Espaço Reservado para Conteúdo 2"/>
          <p:cNvSpPr>
            <a:spLocks noGrp="1"/>
          </p:cNvSpPr>
          <p:nvPr>
            <p:ph idx="1"/>
          </p:nvPr>
        </p:nvSpPr>
        <p:spPr>
          <a:xfrm>
            <a:off x="179512" y="1340768"/>
            <a:ext cx="8712968" cy="5517232"/>
          </a:xfrm>
        </p:spPr>
        <p:txBody>
          <a:bodyPr>
            <a:normAutofit fontScale="25000" lnSpcReduction="20000"/>
          </a:bodyPr>
          <a:lstStyle/>
          <a:p>
            <a:endParaRPr lang="en-US" sz="7200" dirty="0" smtClean="0">
              <a:effectLst>
                <a:outerShdw blurRad="38100" dist="38100" dir="2700000" algn="tl">
                  <a:srgbClr val="000000">
                    <a:alpha val="43137"/>
                  </a:srgbClr>
                </a:outerShdw>
              </a:effectLst>
            </a:endParaRPr>
          </a:p>
          <a:p>
            <a:r>
              <a:rPr lang="en-US" sz="7200" dirty="0" smtClean="0">
                <a:effectLst>
                  <a:outerShdw blurRad="38100" dist="38100" dir="2700000" algn="tl">
                    <a:srgbClr val="000000">
                      <a:alpha val="43137"/>
                    </a:srgbClr>
                  </a:outerShdw>
                </a:effectLst>
              </a:rPr>
              <a:t>Studies </a:t>
            </a:r>
            <a:r>
              <a:rPr lang="en-US" sz="7200" dirty="0">
                <a:effectLst>
                  <a:outerShdw blurRad="38100" dist="38100" dir="2700000" algn="tl">
                    <a:srgbClr val="000000">
                      <a:alpha val="43137"/>
                    </a:srgbClr>
                  </a:outerShdw>
                </a:effectLst>
              </a:rPr>
              <a:t>have shown that rhesus monkeys submitted to sympatholytic agents like </a:t>
            </a:r>
            <a:r>
              <a:rPr lang="en-US" sz="7200" dirty="0" err="1">
                <a:effectLst>
                  <a:outerShdw blurRad="38100" dist="38100" dir="2700000" algn="tl">
                    <a:srgbClr val="000000">
                      <a:alpha val="43137"/>
                    </a:srgbClr>
                  </a:outerShdw>
                </a:effectLst>
              </a:rPr>
              <a:t>betablockers</a:t>
            </a:r>
            <a:r>
              <a:rPr lang="en-US" sz="7200" dirty="0">
                <a:effectLst>
                  <a:outerShdw blurRad="38100" dist="38100" dir="2700000" algn="tl">
                    <a:srgbClr val="000000">
                      <a:alpha val="43137"/>
                    </a:srgbClr>
                  </a:outerShdw>
                </a:effectLst>
              </a:rPr>
              <a:t> or bilateral surgical thoracic </a:t>
            </a:r>
            <a:r>
              <a:rPr lang="en-US" sz="7200" dirty="0" err="1">
                <a:effectLst>
                  <a:outerShdw blurRad="38100" dist="38100" dir="2700000" algn="tl">
                    <a:srgbClr val="000000">
                      <a:alpha val="43137"/>
                    </a:srgbClr>
                  </a:outerShdw>
                </a:effectLst>
              </a:rPr>
              <a:t>sympathectomy</a:t>
            </a:r>
            <a:r>
              <a:rPr lang="en-US" sz="7200" dirty="0">
                <a:effectLst>
                  <a:outerShdw blurRad="38100" dist="38100" dir="2700000" algn="tl">
                    <a:srgbClr val="000000">
                      <a:alpha val="43137"/>
                    </a:srgbClr>
                  </a:outerShdw>
                </a:effectLst>
              </a:rPr>
              <a:t> have had a marked reduction in the progression of </a:t>
            </a:r>
            <a:r>
              <a:rPr lang="en-US" sz="7200" dirty="0" smtClean="0">
                <a:effectLst>
                  <a:outerShdw blurRad="38100" dist="38100" dir="2700000" algn="tl">
                    <a:srgbClr val="000000">
                      <a:alpha val="43137"/>
                    </a:srgbClr>
                  </a:outerShdw>
                </a:effectLst>
              </a:rPr>
              <a:t>atherosclerosis. The </a:t>
            </a:r>
            <a:r>
              <a:rPr lang="en-US" sz="7200" dirty="0">
                <a:effectLst>
                  <a:outerShdw blurRad="38100" dist="38100" dir="2700000" algn="tl">
                    <a:srgbClr val="000000">
                      <a:alpha val="43137"/>
                    </a:srgbClr>
                  </a:outerShdw>
                </a:effectLst>
              </a:rPr>
              <a:t>first randomized trial showing that </a:t>
            </a:r>
            <a:r>
              <a:rPr lang="en-US" sz="7200" dirty="0" err="1">
                <a:effectLst>
                  <a:outerShdw blurRad="38100" dist="38100" dir="2700000" algn="tl">
                    <a:srgbClr val="000000">
                      <a:alpha val="43137"/>
                    </a:srgbClr>
                  </a:outerShdw>
                </a:effectLst>
              </a:rPr>
              <a:t>betablockers</a:t>
            </a:r>
            <a:r>
              <a:rPr lang="en-US" sz="7200" dirty="0">
                <a:effectLst>
                  <a:outerShdw blurRad="38100" dist="38100" dir="2700000" algn="tl">
                    <a:srgbClr val="000000">
                      <a:alpha val="43137"/>
                    </a:srgbClr>
                  </a:outerShdw>
                </a:effectLst>
              </a:rPr>
              <a:t> can reduce the rate of progression of carotid IMT in clinically healthy symptom-free subjects with carotid plaque was published in </a:t>
            </a:r>
            <a:r>
              <a:rPr lang="en-US" sz="7200" dirty="0" smtClean="0">
                <a:effectLst>
                  <a:outerShdw blurRad="38100" dist="38100" dir="2700000" algn="tl">
                    <a:srgbClr val="000000">
                      <a:alpha val="43137"/>
                    </a:srgbClr>
                  </a:outerShdw>
                </a:effectLst>
              </a:rPr>
              <a:t>2001. A </a:t>
            </a:r>
            <a:r>
              <a:rPr lang="en-US" sz="7200" dirty="0">
                <a:effectLst>
                  <a:outerShdw blurRad="38100" dist="38100" dir="2700000" algn="tl">
                    <a:srgbClr val="000000">
                      <a:alpha val="43137"/>
                    </a:srgbClr>
                  </a:outerShdw>
                </a:effectLst>
              </a:rPr>
              <a:t>recent pooled analysis data from 4 intravascular ultrasonography trials involving 1,515 patients has confirmed that </a:t>
            </a:r>
            <a:r>
              <a:rPr lang="en-US" sz="7200" dirty="0" err="1">
                <a:effectLst>
                  <a:outerShdw blurRad="38100" dist="38100" dir="2700000" algn="tl">
                    <a:srgbClr val="000000">
                      <a:alpha val="43137"/>
                    </a:srgbClr>
                  </a:outerShdw>
                </a:effectLst>
              </a:rPr>
              <a:t>betablocker</a:t>
            </a:r>
            <a:r>
              <a:rPr lang="en-US" sz="7200" dirty="0">
                <a:effectLst>
                  <a:outerShdw blurRad="38100" dist="38100" dir="2700000" algn="tl">
                    <a:srgbClr val="000000">
                      <a:alpha val="43137"/>
                    </a:srgbClr>
                  </a:outerShdw>
                </a:effectLst>
              </a:rPr>
              <a:t> therapy is associated with reduced atheroma </a:t>
            </a:r>
            <a:r>
              <a:rPr lang="en-US" sz="7200" dirty="0" smtClean="0">
                <a:effectLst>
                  <a:outerShdw blurRad="38100" dist="38100" dir="2700000" algn="tl">
                    <a:srgbClr val="000000">
                      <a:alpha val="43137"/>
                    </a:srgbClr>
                  </a:outerShdw>
                </a:effectLst>
              </a:rPr>
              <a:t>progression. A </a:t>
            </a:r>
            <a:r>
              <a:rPr lang="en-US" sz="7200" dirty="0">
                <a:effectLst>
                  <a:outerShdw blurRad="38100" dist="38100" dir="2700000" algn="tl">
                    <a:srgbClr val="000000">
                      <a:alpha val="43137"/>
                    </a:srgbClr>
                  </a:outerShdw>
                </a:effectLst>
              </a:rPr>
              <a:t>study by Strawn and colleagues in 1991 have indicated that social disruption is associated with both sympathetic nervous system arousal and indexes of endothelial dysfunction, effects that may be prevented by </a:t>
            </a:r>
            <a:r>
              <a:rPr lang="en-US" sz="7200" dirty="0" smtClean="0">
                <a:effectLst>
                  <a:outerShdw blurRad="38100" dist="38100" dir="2700000" algn="tl">
                    <a:srgbClr val="000000">
                      <a:alpha val="43137"/>
                    </a:srgbClr>
                  </a:outerShdw>
                </a:effectLst>
              </a:rPr>
              <a:t>treatment </a:t>
            </a:r>
            <a:r>
              <a:rPr lang="en-US" sz="7200" dirty="0">
                <a:effectLst>
                  <a:outerShdw blurRad="38100" dist="38100" dir="2700000" algn="tl">
                    <a:srgbClr val="000000">
                      <a:alpha val="43137"/>
                    </a:srgbClr>
                  </a:outerShdw>
                </a:effectLst>
              </a:rPr>
              <a:t>with B-adrenergic blocking agent. </a:t>
            </a:r>
            <a:r>
              <a:rPr lang="en-US" sz="7200" dirty="0" smtClean="0">
                <a:effectLst>
                  <a:outerShdw blurRad="38100" dist="38100" dir="2700000" algn="tl">
                    <a:srgbClr val="000000">
                      <a:alpha val="43137"/>
                    </a:srgbClr>
                  </a:outerShdw>
                </a:effectLst>
              </a:rPr>
              <a:t>Also interesting is the study showing a decrease in </a:t>
            </a:r>
            <a:r>
              <a:rPr lang="en-US" sz="7200" dirty="0" err="1" smtClean="0">
                <a:effectLst>
                  <a:outerShdw blurRad="38100" dist="38100" dir="2700000" algn="tl">
                    <a:srgbClr val="000000">
                      <a:alpha val="43137"/>
                    </a:srgbClr>
                  </a:outerShdw>
                </a:effectLst>
              </a:rPr>
              <a:t>glycogenolytic</a:t>
            </a:r>
            <a:r>
              <a:rPr lang="en-US" sz="7200" dirty="0" smtClean="0">
                <a:effectLst>
                  <a:outerShdw blurRad="38100" dist="38100" dir="2700000" algn="tl">
                    <a:srgbClr val="000000">
                      <a:alpha val="43137"/>
                    </a:srgbClr>
                  </a:outerShdw>
                </a:effectLst>
              </a:rPr>
              <a:t> rate, blood lactate concentration and lactate clearance after B-Adrenergic blockade  with </a:t>
            </a:r>
            <a:r>
              <a:rPr lang="en-US" sz="7200" dirty="0" err="1" smtClean="0">
                <a:effectLst>
                  <a:outerShdw blurRad="38100" dist="38100" dir="2700000" algn="tl">
                    <a:srgbClr val="000000">
                      <a:alpha val="43137"/>
                    </a:srgbClr>
                  </a:outerShdw>
                </a:effectLst>
              </a:rPr>
              <a:t>propranolol</a:t>
            </a:r>
            <a:r>
              <a:rPr lang="en-US" sz="7200" dirty="0" smtClean="0">
                <a:effectLst>
                  <a:outerShdw blurRad="38100" dist="38100" dir="2700000" algn="tl">
                    <a:srgbClr val="000000">
                      <a:alpha val="43137"/>
                    </a:srgbClr>
                  </a:outerShdw>
                </a:effectLst>
              </a:rPr>
              <a:t>, probable a indirect effect of its </a:t>
            </a:r>
            <a:r>
              <a:rPr lang="en-US" sz="7200" dirty="0" err="1" smtClean="0">
                <a:effectLst>
                  <a:outerShdw blurRad="38100" dist="38100" dir="2700000" algn="tl">
                    <a:srgbClr val="000000">
                      <a:alpha val="43137"/>
                    </a:srgbClr>
                  </a:outerShdw>
                </a:effectLst>
              </a:rPr>
              <a:t>sympatholytic</a:t>
            </a:r>
            <a:r>
              <a:rPr lang="en-US" sz="7200" dirty="0" smtClean="0">
                <a:effectLst>
                  <a:outerShdw blurRad="38100" dist="38100" dir="2700000" algn="tl">
                    <a:srgbClr val="000000">
                      <a:alpha val="43137"/>
                    </a:srgbClr>
                  </a:outerShdw>
                </a:effectLst>
              </a:rPr>
              <a:t> properties.</a:t>
            </a:r>
          </a:p>
          <a:p>
            <a:endParaRPr lang="en-US" sz="7200" dirty="0" smtClean="0"/>
          </a:p>
          <a:p>
            <a:r>
              <a:rPr lang="pt-BR" sz="5600" dirty="0" smtClean="0">
                <a:solidFill>
                  <a:schemeClr val="bg1"/>
                </a:solidFill>
                <a:effectLst>
                  <a:outerShdw blurRad="38100" dist="38100" dir="2700000" algn="tl">
                    <a:srgbClr val="000000">
                      <a:alpha val="43137"/>
                    </a:srgbClr>
                  </a:outerShdw>
                </a:effectLst>
              </a:rPr>
              <a:t>(</a:t>
            </a:r>
            <a:r>
              <a:rPr lang="pt-BR" sz="5600" dirty="0" err="1" smtClean="0">
                <a:solidFill>
                  <a:schemeClr val="bg1"/>
                </a:solidFill>
                <a:effectLst>
                  <a:outerShdw blurRad="38100" dist="38100" dir="2700000" algn="tl">
                    <a:srgbClr val="000000">
                      <a:alpha val="43137"/>
                    </a:srgbClr>
                  </a:outerShdw>
                </a:effectLst>
              </a:rPr>
              <a:t>Lichtor</a:t>
            </a:r>
            <a:r>
              <a:rPr lang="pt-BR" sz="5600" dirty="0" smtClean="0">
                <a:solidFill>
                  <a:schemeClr val="bg1"/>
                </a:solidFill>
                <a:effectLst>
                  <a:outerShdw blurRad="38100" dist="38100" dir="2700000" algn="tl">
                    <a:srgbClr val="000000">
                      <a:alpha val="43137"/>
                    </a:srgbClr>
                  </a:outerShdw>
                </a:effectLst>
              </a:rPr>
              <a:t> </a:t>
            </a:r>
            <a:r>
              <a:rPr lang="pt-BR" sz="5600" dirty="0">
                <a:solidFill>
                  <a:schemeClr val="bg1"/>
                </a:solidFill>
                <a:effectLst>
                  <a:outerShdw blurRad="38100" dist="38100" dir="2700000" algn="tl">
                    <a:srgbClr val="000000">
                      <a:alpha val="43137"/>
                    </a:srgbClr>
                  </a:outerShdw>
                </a:effectLst>
              </a:rPr>
              <a:t>T et al. 1987.The </a:t>
            </a:r>
            <a:r>
              <a:rPr lang="pt-BR" sz="5600" dirty="0" err="1">
                <a:solidFill>
                  <a:schemeClr val="bg1"/>
                </a:solidFill>
                <a:effectLst>
                  <a:outerShdw blurRad="38100" dist="38100" dir="2700000" algn="tl">
                    <a:srgbClr val="000000">
                      <a:alpha val="43137"/>
                    </a:srgbClr>
                  </a:outerShdw>
                </a:effectLst>
              </a:rPr>
              <a:t>sympathetic</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nervous</a:t>
            </a:r>
            <a:r>
              <a:rPr lang="pt-BR" sz="5600" dirty="0">
                <a:solidFill>
                  <a:schemeClr val="bg1"/>
                </a:solidFill>
                <a:effectLst>
                  <a:outerShdw blurRad="38100" dist="38100" dir="2700000" algn="tl">
                    <a:srgbClr val="000000">
                      <a:alpha val="43137"/>
                    </a:srgbClr>
                  </a:outerShdw>
                </a:effectLst>
              </a:rPr>
              <a:t> system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atherosclerosis</a:t>
            </a:r>
            <a:r>
              <a:rPr lang="pt-BR" sz="5600" dirty="0">
                <a:solidFill>
                  <a:schemeClr val="bg1"/>
                </a:solidFill>
                <a:effectLst>
                  <a:outerShdw blurRad="38100" dist="38100" dir="2700000" algn="tl">
                    <a:srgbClr val="000000">
                      <a:alpha val="43137"/>
                    </a:srgbClr>
                  </a:outerShdw>
                </a:effectLst>
              </a:rPr>
              <a:t>. J </a:t>
            </a:r>
            <a:r>
              <a:rPr lang="pt-BR" sz="5600" dirty="0" err="1">
                <a:solidFill>
                  <a:schemeClr val="bg1"/>
                </a:solidFill>
                <a:effectLst>
                  <a:outerShdw blurRad="38100" dist="38100" dir="2700000" algn="tl">
                    <a:srgbClr val="000000">
                      <a:alpha val="43137"/>
                    </a:srgbClr>
                  </a:outerShdw>
                </a:effectLst>
              </a:rPr>
              <a:t>Neurosurg</a:t>
            </a:r>
            <a:r>
              <a:rPr lang="pt-BR" sz="5600" dirty="0">
                <a:solidFill>
                  <a:schemeClr val="bg1"/>
                </a:solidFill>
                <a:effectLst>
                  <a:outerShdw blurRad="38100" dist="38100" dir="2700000" algn="tl">
                    <a:srgbClr val="000000">
                      <a:alpha val="43137"/>
                    </a:srgbClr>
                  </a:outerShdw>
                </a:effectLst>
              </a:rPr>
              <a:t> Dec;67(6):</a:t>
            </a:r>
            <a:r>
              <a:rPr lang="pt-BR" sz="5600" dirty="0" smtClean="0">
                <a:solidFill>
                  <a:schemeClr val="bg1"/>
                </a:solidFill>
                <a:effectLst>
                  <a:outerShdw blurRad="38100" dist="38100" dir="2700000" algn="tl">
                    <a:srgbClr val="000000">
                      <a:alpha val="43137"/>
                    </a:srgbClr>
                  </a:outerShdw>
                </a:effectLst>
              </a:rPr>
              <a:t>906-14; </a:t>
            </a:r>
            <a:r>
              <a:rPr lang="pt-BR" sz="5600" dirty="0" err="1">
                <a:solidFill>
                  <a:schemeClr val="bg1"/>
                </a:solidFill>
                <a:effectLst>
                  <a:outerShdw blurRad="38100" dist="38100" dir="2700000" algn="tl">
                    <a:srgbClr val="000000">
                      <a:alpha val="43137"/>
                    </a:srgbClr>
                  </a:outerShdw>
                </a:effectLst>
              </a:rPr>
              <a:t>Hedblad</a:t>
            </a:r>
            <a:r>
              <a:rPr lang="pt-BR" sz="5600" dirty="0">
                <a:solidFill>
                  <a:schemeClr val="bg1"/>
                </a:solidFill>
                <a:effectLst>
                  <a:outerShdw blurRad="38100" dist="38100" dir="2700000" algn="tl">
                    <a:srgbClr val="000000">
                      <a:alpha val="43137"/>
                    </a:srgbClr>
                  </a:outerShdw>
                </a:effectLst>
              </a:rPr>
              <a:t> </a:t>
            </a:r>
            <a:r>
              <a:rPr lang="pt-BR" sz="5600" dirty="0" smtClean="0">
                <a:solidFill>
                  <a:schemeClr val="bg1"/>
                </a:solidFill>
                <a:effectLst>
                  <a:outerShdw blurRad="38100" dist="38100" dir="2700000" algn="tl">
                    <a:srgbClr val="000000">
                      <a:alpha val="43137"/>
                    </a:srgbClr>
                  </a:outerShdw>
                </a:effectLst>
              </a:rPr>
              <a:t>B et al. </a:t>
            </a:r>
            <a:r>
              <a:rPr lang="pt-BR" sz="5600" dirty="0" err="1">
                <a:solidFill>
                  <a:schemeClr val="bg1"/>
                </a:solidFill>
                <a:effectLst>
                  <a:outerShdw blurRad="38100" dist="38100" dir="2700000" algn="tl">
                    <a:srgbClr val="000000">
                      <a:alpha val="43137"/>
                    </a:srgbClr>
                  </a:outerShdw>
                </a:effectLst>
              </a:rPr>
              <a:t>Low</a:t>
            </a:r>
            <a:r>
              <a:rPr lang="pt-BR" sz="5600" dirty="0">
                <a:solidFill>
                  <a:schemeClr val="bg1"/>
                </a:solidFill>
                <a:effectLst>
                  <a:outerShdw blurRad="38100" dist="38100" dir="2700000" algn="tl">
                    <a:srgbClr val="000000">
                      <a:alpha val="43137"/>
                    </a:srgbClr>
                  </a:outerShdw>
                </a:effectLst>
              </a:rPr>
              <a:t>-dose </a:t>
            </a:r>
            <a:r>
              <a:rPr lang="pt-BR" sz="5600" dirty="0" err="1">
                <a:solidFill>
                  <a:schemeClr val="bg1"/>
                </a:solidFill>
                <a:effectLst>
                  <a:outerShdw blurRad="38100" dist="38100" dir="2700000" algn="tl">
                    <a:srgbClr val="000000">
                      <a:alpha val="43137"/>
                    </a:srgbClr>
                  </a:outerShdw>
                </a:effectLst>
              </a:rPr>
              <a:t>metoprolol</a:t>
            </a:r>
            <a:r>
              <a:rPr lang="pt-BR" sz="5600" dirty="0">
                <a:solidFill>
                  <a:schemeClr val="bg1"/>
                </a:solidFill>
                <a:effectLst>
                  <a:outerShdw blurRad="38100" dist="38100" dir="2700000" algn="tl">
                    <a:srgbClr val="000000">
                      <a:alpha val="43137"/>
                    </a:srgbClr>
                  </a:outerShdw>
                </a:effectLst>
              </a:rPr>
              <a:t> CR/XL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fluvastatin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slow</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progression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carotid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intima-media</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thickness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Main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results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from</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the</a:t>
            </a:r>
            <a:r>
              <a:rPr lang="pt-BR" sz="5600" dirty="0">
                <a:solidFill>
                  <a:schemeClr val="bg1"/>
                </a:solidFill>
                <a:effectLst>
                  <a:outerShdw blurRad="38100" dist="38100" dir="2700000" algn="tl">
                    <a:srgbClr val="000000">
                      <a:alpha val="43137"/>
                    </a:srgbClr>
                  </a:outerShdw>
                </a:effectLst>
              </a:rPr>
              <a:t> Beta-</a:t>
            </a:r>
            <a:r>
              <a:rPr lang="pt-BR" sz="5600" dirty="0" err="1">
                <a:solidFill>
                  <a:schemeClr val="bg1"/>
                </a:solidFill>
                <a:effectLst>
                  <a:outerShdw blurRad="38100" dist="38100" dir="2700000" algn="tl">
                    <a:srgbClr val="000000">
                      <a:alpha val="43137"/>
                    </a:srgbClr>
                  </a:outerShdw>
                </a:effectLst>
              </a:rPr>
              <a:t>Blocker</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Cholesterol-Lowering</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Asymptomatic</a:t>
            </a:r>
            <a:r>
              <a:rPr lang="pt-BR" sz="5600" dirty="0">
                <a:solidFill>
                  <a:schemeClr val="bg1"/>
                </a:solidFill>
                <a:effectLst>
                  <a:outerShdw blurRad="38100" dist="38100" dir="2700000" algn="tl">
                    <a:srgbClr val="000000">
                      <a:alpha val="43137"/>
                    </a:srgbClr>
                  </a:outerShdw>
                </a:effectLst>
              </a:rPr>
              <a:t> Plaque </a:t>
            </a:r>
            <a:r>
              <a:rPr lang="pt-BR" sz="5600" dirty="0" err="1">
                <a:solidFill>
                  <a:schemeClr val="bg1"/>
                </a:solidFill>
                <a:effectLst>
                  <a:outerShdw blurRad="38100" dist="38100" dir="2700000" algn="tl">
                    <a:srgbClr val="000000">
                      <a:alpha val="43137"/>
                    </a:srgbClr>
                  </a:outerShdw>
                </a:effectLst>
              </a:rPr>
              <a:t>Study</a:t>
            </a:r>
            <a:r>
              <a:rPr lang="pt-BR" sz="5600" dirty="0">
                <a:solidFill>
                  <a:schemeClr val="bg1"/>
                </a:solidFill>
                <a:effectLst>
                  <a:outerShdw blurRad="38100" dist="38100" dir="2700000" algn="tl">
                    <a:srgbClr val="000000">
                      <a:alpha val="43137"/>
                    </a:srgbClr>
                  </a:outerShdw>
                </a:effectLst>
              </a:rPr>
              <a:t> (BCAPS). </a:t>
            </a:r>
            <a:r>
              <a:rPr lang="pt-BR" sz="5600" dirty="0" err="1">
                <a:solidFill>
                  <a:schemeClr val="bg1"/>
                </a:solidFill>
                <a:effectLst>
                  <a:outerShdw blurRad="38100" dist="38100" dir="2700000" algn="tl">
                    <a:srgbClr val="000000">
                      <a:alpha val="43137"/>
                    </a:srgbClr>
                  </a:outerShdw>
                </a:effectLst>
              </a:rPr>
              <a:t>Circulation</a:t>
            </a:r>
            <a:r>
              <a:rPr lang="pt-BR" sz="5600" dirty="0">
                <a:solidFill>
                  <a:schemeClr val="bg1"/>
                </a:solidFill>
                <a:effectLst>
                  <a:outerShdw blurRad="38100" dist="38100" dir="2700000" algn="tl">
                    <a:srgbClr val="000000">
                      <a:alpha val="43137"/>
                    </a:srgbClr>
                  </a:outerShdw>
                </a:effectLst>
              </a:rPr>
              <a:t>. 2001 </a:t>
            </a:r>
            <a:r>
              <a:rPr lang="pt-BR" sz="5600" dirty="0" err="1">
                <a:solidFill>
                  <a:schemeClr val="bg1"/>
                </a:solidFill>
                <a:effectLst>
                  <a:outerShdw blurRad="38100" dist="38100" dir="2700000" algn="tl">
                    <a:srgbClr val="000000">
                      <a:alpha val="43137"/>
                    </a:srgbClr>
                  </a:outerShdw>
                </a:effectLst>
              </a:rPr>
              <a:t>Apr</a:t>
            </a:r>
            <a:r>
              <a:rPr lang="pt-BR" sz="5600" dirty="0">
                <a:solidFill>
                  <a:schemeClr val="bg1"/>
                </a:solidFill>
                <a:effectLst>
                  <a:outerShdw blurRad="38100" dist="38100" dir="2700000" algn="tl">
                    <a:srgbClr val="000000">
                      <a:alpha val="43137"/>
                    </a:srgbClr>
                  </a:outerShdw>
                </a:effectLst>
              </a:rPr>
              <a:t> 3;103(13):</a:t>
            </a:r>
            <a:r>
              <a:rPr lang="pt-BR" sz="5600" dirty="0" smtClean="0">
                <a:solidFill>
                  <a:schemeClr val="bg1"/>
                </a:solidFill>
                <a:effectLst>
                  <a:outerShdw blurRad="38100" dist="38100" dir="2700000" algn="tl">
                    <a:srgbClr val="000000">
                      <a:alpha val="43137"/>
                    </a:srgbClr>
                  </a:outerShdw>
                </a:effectLst>
              </a:rPr>
              <a:t>1721-6.; </a:t>
            </a:r>
            <a:r>
              <a:rPr lang="pt-BR" sz="5600" dirty="0" err="1" smtClean="0">
                <a:solidFill>
                  <a:schemeClr val="bg1"/>
                </a:solidFill>
                <a:effectLst>
                  <a:outerShdw blurRad="38100" dist="38100" dir="2700000" algn="tl">
                    <a:srgbClr val="000000">
                      <a:alpha val="43137"/>
                    </a:srgbClr>
                  </a:outerShdw>
                </a:effectLst>
              </a:rPr>
              <a:t>Sipahi</a:t>
            </a:r>
            <a:r>
              <a:rPr lang="pt-BR" sz="5600" dirty="0" smtClean="0">
                <a:solidFill>
                  <a:schemeClr val="bg1"/>
                </a:solidFill>
                <a:effectLst>
                  <a:outerShdw blurRad="38100" dist="38100" dir="2700000" algn="tl">
                    <a:srgbClr val="000000">
                      <a:alpha val="43137"/>
                    </a:srgbClr>
                  </a:outerShdw>
                </a:effectLst>
              </a:rPr>
              <a:t> </a:t>
            </a:r>
            <a:r>
              <a:rPr lang="pt-BR" sz="5600" dirty="0">
                <a:solidFill>
                  <a:schemeClr val="bg1"/>
                </a:solidFill>
                <a:effectLst>
                  <a:outerShdw blurRad="38100" dist="38100" dir="2700000" algn="tl">
                    <a:srgbClr val="000000">
                      <a:alpha val="43137"/>
                    </a:srgbClr>
                  </a:outerShdw>
                </a:effectLst>
              </a:rPr>
              <a:t>I et al. 2007. </a:t>
            </a:r>
            <a:r>
              <a:rPr lang="pt-BR" sz="5600" dirty="0" smtClean="0">
                <a:solidFill>
                  <a:schemeClr val="bg1"/>
                </a:solidFill>
                <a:effectLst>
                  <a:outerShdw blurRad="38100" dist="38100" dir="2700000" algn="tl">
                    <a:srgbClr val="000000">
                      <a:alpha val="43137"/>
                    </a:srgbClr>
                  </a:outerShdw>
                </a:effectLst>
              </a:rPr>
              <a:t>   B-</a:t>
            </a:r>
            <a:r>
              <a:rPr lang="pt-BR" sz="5600" dirty="0" err="1" smtClean="0">
                <a:solidFill>
                  <a:schemeClr val="bg1"/>
                </a:solidFill>
                <a:effectLst>
                  <a:outerShdw blurRad="38100" dist="38100" dir="2700000" algn="tl">
                    <a:srgbClr val="000000">
                      <a:alpha val="43137"/>
                    </a:srgbClr>
                  </a:outerShdw>
                </a:effectLst>
              </a:rPr>
              <a:t>Blockers</a:t>
            </a:r>
            <a:r>
              <a:rPr lang="pt-BR" sz="5600" dirty="0" smtClean="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progression</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coronary</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atherosclerosis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Pooled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analysis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4 intravascular </a:t>
            </a:r>
            <a:r>
              <a:rPr lang="pt-BR" sz="5600" dirty="0" err="1">
                <a:solidFill>
                  <a:schemeClr val="bg1"/>
                </a:solidFill>
                <a:effectLst>
                  <a:outerShdw blurRad="38100" dist="38100" dir="2700000" algn="tl">
                    <a:srgbClr val="000000">
                      <a:alpha val="43137"/>
                    </a:srgbClr>
                  </a:outerShdw>
                </a:effectLst>
              </a:rPr>
              <a:t>trials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Annals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of</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Internal</a:t>
            </a:r>
            <a:r>
              <a:rPr lang="pt-BR" sz="5600" dirty="0">
                <a:solidFill>
                  <a:schemeClr val="bg1"/>
                </a:solidFill>
                <a:effectLst>
                  <a:outerShdw blurRad="38100" dist="38100" dir="2700000" algn="tl">
                    <a:srgbClr val="000000">
                      <a:alpha val="43137"/>
                    </a:srgbClr>
                  </a:outerShdw>
                </a:effectLst>
              </a:rPr>
              <a:t> Medicine, 3 July, V147; </a:t>
            </a:r>
            <a:r>
              <a:rPr lang="pt-BR" sz="5600" dirty="0" err="1">
                <a:solidFill>
                  <a:schemeClr val="bg1"/>
                </a:solidFill>
                <a:effectLst>
                  <a:outerShdw blurRad="38100" dist="38100" dir="2700000" algn="tl">
                    <a:srgbClr val="000000">
                      <a:alpha val="43137"/>
                    </a:srgbClr>
                  </a:outerShdw>
                </a:effectLst>
              </a:rPr>
              <a:t>Issue</a:t>
            </a:r>
            <a:r>
              <a:rPr lang="pt-BR" sz="5600" dirty="0">
                <a:solidFill>
                  <a:schemeClr val="bg1"/>
                </a:solidFill>
                <a:effectLst>
                  <a:outerShdw blurRad="38100" dist="38100" dir="2700000" algn="tl">
                    <a:srgbClr val="000000">
                      <a:alpha val="43137"/>
                    </a:srgbClr>
                  </a:outerShdw>
                </a:effectLst>
              </a:rPr>
              <a:t> 1: </a:t>
            </a:r>
            <a:r>
              <a:rPr lang="pt-BR" sz="5600" dirty="0" smtClean="0">
                <a:solidFill>
                  <a:schemeClr val="bg1"/>
                </a:solidFill>
                <a:effectLst>
                  <a:outerShdw blurRad="38100" dist="38100" dir="2700000" algn="tl">
                    <a:srgbClr val="000000">
                      <a:alpha val="43137"/>
                    </a:srgbClr>
                  </a:outerShdw>
                </a:effectLst>
              </a:rPr>
              <a:t>10-18; </a:t>
            </a:r>
            <a:r>
              <a:rPr lang="pt-BR" sz="5600" dirty="0" err="1" smtClean="0">
                <a:solidFill>
                  <a:schemeClr val="bg1"/>
                </a:solidFill>
                <a:effectLst>
                  <a:outerShdw blurRad="38100" dist="38100" dir="2700000" algn="tl">
                    <a:srgbClr val="000000">
                      <a:alpha val="43137"/>
                    </a:srgbClr>
                  </a:outerShdw>
                </a:effectLst>
              </a:rPr>
              <a:t>Strawn</a:t>
            </a:r>
            <a:r>
              <a:rPr lang="pt-BR" sz="5600" dirty="0" smtClean="0">
                <a:solidFill>
                  <a:schemeClr val="bg1"/>
                </a:solidFill>
                <a:effectLst>
                  <a:outerShdw blurRad="38100" dist="38100" dir="2700000" algn="tl">
                    <a:srgbClr val="000000">
                      <a:alpha val="43137"/>
                    </a:srgbClr>
                  </a:outerShdw>
                </a:effectLst>
              </a:rPr>
              <a:t> </a:t>
            </a:r>
            <a:r>
              <a:rPr lang="pt-BR" sz="5600" dirty="0">
                <a:solidFill>
                  <a:schemeClr val="bg1"/>
                </a:solidFill>
                <a:effectLst>
                  <a:outerShdw blurRad="38100" dist="38100" dir="2700000" algn="tl">
                    <a:srgbClr val="000000">
                      <a:alpha val="43137"/>
                    </a:srgbClr>
                  </a:outerShdw>
                </a:effectLst>
              </a:rPr>
              <a:t>WB </a:t>
            </a:r>
            <a:r>
              <a:rPr lang="pt-BR" sz="5600" dirty="0" err="1">
                <a:solidFill>
                  <a:schemeClr val="bg1"/>
                </a:solidFill>
                <a:effectLst>
                  <a:outerShdw blurRad="38100" dist="38100" dir="2700000" algn="tl">
                    <a:srgbClr val="000000">
                      <a:alpha val="43137"/>
                    </a:srgbClr>
                  </a:outerShdw>
                </a:effectLst>
              </a:rPr>
              <a:t>and</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all</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Endothelial</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dysfunction</a:t>
            </a:r>
            <a:r>
              <a:rPr lang="pt-BR" sz="5600" dirty="0">
                <a:solidFill>
                  <a:schemeClr val="bg1"/>
                </a:solidFill>
                <a:effectLst>
                  <a:outerShdw blurRad="38100" dist="38100" dir="2700000" algn="tl">
                    <a:srgbClr val="000000">
                      <a:alpha val="43137"/>
                    </a:srgbClr>
                  </a:outerShdw>
                </a:effectLst>
              </a:rPr>
              <a:t> in response </a:t>
            </a:r>
            <a:r>
              <a:rPr lang="pt-BR" sz="5600" dirty="0" err="1">
                <a:solidFill>
                  <a:schemeClr val="bg1"/>
                </a:solidFill>
                <a:effectLst>
                  <a:outerShdw blurRad="38100" dist="38100" dir="2700000" algn="tl">
                    <a:srgbClr val="000000">
                      <a:alpha val="43137"/>
                    </a:srgbClr>
                  </a:outerShdw>
                </a:effectLst>
              </a:rPr>
              <a:t>to</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psychosocial</a:t>
            </a:r>
            <a:r>
              <a:rPr lang="pt-BR" sz="5600" dirty="0">
                <a:solidFill>
                  <a:schemeClr val="bg1"/>
                </a:solidFill>
                <a:effectLst>
                  <a:outerShdw blurRad="38100" dist="38100" dir="2700000" algn="tl">
                    <a:srgbClr val="000000">
                      <a:alpha val="43137"/>
                    </a:srgbClr>
                  </a:outerShdw>
                </a:effectLst>
              </a:rPr>
              <a:t> stress in </a:t>
            </a:r>
            <a:r>
              <a:rPr lang="pt-BR" sz="5600" dirty="0" err="1">
                <a:solidFill>
                  <a:schemeClr val="bg1"/>
                </a:solidFill>
                <a:effectLst>
                  <a:outerShdw blurRad="38100" dist="38100" dir="2700000" algn="tl">
                    <a:srgbClr val="000000">
                      <a:alpha val="43137"/>
                    </a:srgbClr>
                  </a:outerShdw>
                </a:effectLst>
              </a:rPr>
              <a:t>monkeys</a:t>
            </a:r>
            <a:r>
              <a:rPr lang="pt-BR" sz="5600" dirty="0">
                <a:solidFill>
                  <a:schemeClr val="bg1"/>
                </a:solidFill>
                <a:effectLst>
                  <a:outerShdw blurRad="38100" dist="38100" dir="2700000" algn="tl">
                    <a:srgbClr val="000000">
                      <a:alpha val="43137"/>
                    </a:srgbClr>
                  </a:outerShdw>
                </a:effectLst>
              </a:rPr>
              <a:t>. </a:t>
            </a:r>
            <a:r>
              <a:rPr lang="pt-BR" sz="5600" dirty="0" err="1">
                <a:solidFill>
                  <a:schemeClr val="bg1"/>
                </a:solidFill>
                <a:effectLst>
                  <a:outerShdw blurRad="38100" dist="38100" dir="2700000" algn="tl">
                    <a:srgbClr val="000000">
                      <a:alpha val="43137"/>
                    </a:srgbClr>
                  </a:outerShdw>
                </a:effectLst>
              </a:rPr>
              <a:t>Circulation</a:t>
            </a:r>
            <a:r>
              <a:rPr lang="pt-BR" sz="5600" dirty="0">
                <a:solidFill>
                  <a:schemeClr val="bg1"/>
                </a:solidFill>
                <a:effectLst>
                  <a:outerShdw blurRad="38100" dist="38100" dir="2700000" algn="tl">
                    <a:srgbClr val="000000">
                      <a:alpha val="43137"/>
                    </a:srgbClr>
                  </a:outerShdw>
                </a:effectLst>
              </a:rPr>
              <a:t> Research 1991; 68:1270-1279; </a:t>
            </a:r>
            <a:r>
              <a:rPr lang="en-US" sz="5600" dirty="0" err="1" smtClean="0">
                <a:solidFill>
                  <a:schemeClr val="bg1"/>
                </a:solidFill>
                <a:effectLst>
                  <a:outerShdw blurRad="38100" dist="38100" dir="2700000" algn="tl">
                    <a:srgbClr val="000000">
                      <a:alpha val="43137"/>
                    </a:srgbClr>
                  </a:outerShdw>
                </a:effectLst>
              </a:rPr>
              <a:t>Issekutz</a:t>
            </a:r>
            <a:r>
              <a:rPr lang="en-US" sz="5600" dirty="0" smtClean="0">
                <a:solidFill>
                  <a:schemeClr val="bg1"/>
                </a:solidFill>
                <a:effectLst>
                  <a:outerShdw blurRad="38100" dist="38100" dir="2700000" algn="tl">
                    <a:srgbClr val="000000">
                      <a:alpha val="43137"/>
                    </a:srgbClr>
                  </a:outerShdw>
                </a:effectLst>
              </a:rPr>
              <a:t> B Jr. Effect of beta–adrenergic blockade on lactate turnover in exercising dogs. J </a:t>
            </a:r>
            <a:r>
              <a:rPr lang="en-US" sz="5600" dirty="0" err="1" smtClean="0">
                <a:solidFill>
                  <a:schemeClr val="bg1"/>
                </a:solidFill>
                <a:effectLst>
                  <a:outerShdw blurRad="38100" dist="38100" dir="2700000" algn="tl">
                    <a:srgbClr val="000000">
                      <a:alpha val="43137"/>
                    </a:srgbClr>
                  </a:outerShdw>
                </a:effectLst>
              </a:rPr>
              <a:t>Appl</a:t>
            </a:r>
            <a:r>
              <a:rPr lang="en-US" sz="5600" dirty="0" smtClean="0">
                <a:solidFill>
                  <a:schemeClr val="bg1"/>
                </a:solidFill>
                <a:effectLst>
                  <a:outerShdw blurRad="38100" dist="38100" dir="2700000" algn="tl">
                    <a:srgbClr val="000000">
                      <a:alpha val="43137"/>
                    </a:srgbClr>
                  </a:outerShdw>
                </a:effectLst>
              </a:rPr>
              <a:t> </a:t>
            </a:r>
            <a:r>
              <a:rPr lang="en-US" sz="5600" dirty="0" err="1" smtClean="0">
                <a:solidFill>
                  <a:schemeClr val="bg1"/>
                </a:solidFill>
                <a:effectLst>
                  <a:outerShdw blurRad="38100" dist="38100" dir="2700000" algn="tl">
                    <a:srgbClr val="000000">
                      <a:alpha val="43137"/>
                    </a:srgbClr>
                  </a:outerShdw>
                </a:effectLst>
              </a:rPr>
              <a:t>Physiol</a:t>
            </a:r>
            <a:r>
              <a:rPr lang="en-US" sz="5600" dirty="0" smtClean="0">
                <a:solidFill>
                  <a:schemeClr val="bg1"/>
                </a:solidFill>
                <a:effectLst>
                  <a:outerShdw blurRad="38100" dist="38100" dir="2700000" algn="tl">
                    <a:srgbClr val="000000">
                      <a:alpha val="43137"/>
                    </a:srgbClr>
                  </a:outerShdw>
                </a:effectLst>
              </a:rPr>
              <a:t> 1984; 57: 1754–59)</a:t>
            </a:r>
            <a:r>
              <a:rPr lang="en-US" sz="800" b="1" i="1" dirty="0" smtClean="0">
                <a:solidFill>
                  <a:schemeClr val="bg1"/>
                </a:solidFill>
              </a:rPr>
              <a:t>.</a:t>
            </a:r>
            <a:endParaRPr lang="pt-BR" sz="5600" dirty="0">
              <a:solidFill>
                <a:schemeClr val="bg1"/>
              </a:solidFill>
              <a:effectLst>
                <a:outerShdw blurRad="38100" dist="38100" dir="2700000" algn="tl">
                  <a:srgbClr val="000000">
                    <a:alpha val="43137"/>
                  </a:srgbClr>
                </a:outerShdw>
              </a:effectLst>
            </a:endParaRPr>
          </a:p>
          <a:p>
            <a:endParaRPr lang="pt-BR" sz="1800" dirty="0"/>
          </a:p>
        </p:txBody>
      </p:sp>
    </p:spTree>
    <p:extLst>
      <p:ext uri="{BB962C8B-B14F-4D97-AF65-F5344CB8AC3E}">
        <p14:creationId xmlns="" xmlns:p14="http://schemas.microsoft.com/office/powerpoint/2010/main" val="1823402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512" y="274638"/>
            <a:ext cx="8712968" cy="1426170"/>
          </a:xfrm>
        </p:spPr>
        <p:txBody>
          <a:bodyPr>
            <a:noAutofit/>
          </a:bodyPr>
          <a:lstStyle/>
          <a:p>
            <a:r>
              <a:rPr lang="pt-BR" sz="3200" dirty="0" smtClean="0"/>
              <a:t>In </a:t>
            </a:r>
            <a:r>
              <a:rPr lang="pt-BR" sz="3200" dirty="0" err="1" smtClean="0"/>
              <a:t>Recognition</a:t>
            </a:r>
            <a:endParaRPr lang="pt-BR" sz="3200" dirty="0">
              <a:latin typeface="+mn-lt"/>
            </a:endParaRPr>
          </a:p>
        </p:txBody>
      </p:sp>
      <p:sp>
        <p:nvSpPr>
          <p:cNvPr id="3" name="Espaço Reservado para Conteúdo 2"/>
          <p:cNvSpPr>
            <a:spLocks noGrp="1"/>
          </p:cNvSpPr>
          <p:nvPr>
            <p:ph idx="1"/>
          </p:nvPr>
        </p:nvSpPr>
        <p:spPr>
          <a:xfrm>
            <a:off x="457200" y="2060848"/>
            <a:ext cx="8229600" cy="4248512"/>
          </a:xfrm>
        </p:spPr>
        <p:txBody>
          <a:bodyPr/>
          <a:lstStyle/>
          <a:p>
            <a:endParaRPr lang="en-US" dirty="0" smtClean="0"/>
          </a:p>
          <a:p>
            <a:r>
              <a:rPr lang="en-US" sz="1800" dirty="0" smtClean="0">
                <a:effectLst>
                  <a:outerShdw blurRad="38100" dist="38100" dir="2700000" algn="tl">
                    <a:srgbClr val="000000">
                      <a:alpha val="43137"/>
                    </a:srgbClr>
                  </a:outerShdw>
                </a:effectLst>
              </a:rPr>
              <a:t>In 1977 James </a:t>
            </a:r>
            <a:r>
              <a:rPr lang="en-US" sz="1800" dirty="0">
                <a:effectLst>
                  <a:outerShdw blurRad="38100" dist="38100" dir="2700000" algn="tl">
                    <a:srgbClr val="000000">
                      <a:alpha val="43137"/>
                    </a:srgbClr>
                  </a:outerShdw>
                </a:effectLst>
              </a:rPr>
              <a:t>P. Henry and Patricia M. Stephens were the first to </a:t>
            </a:r>
            <a:r>
              <a:rPr lang="en-US" sz="1800" dirty="0" smtClean="0">
                <a:effectLst>
                  <a:outerShdw blurRad="38100" dist="38100" dir="2700000" algn="tl">
                    <a:srgbClr val="000000">
                      <a:alpha val="43137"/>
                    </a:srgbClr>
                  </a:outerShdw>
                </a:effectLst>
              </a:rPr>
              <a:t>postulate </a:t>
            </a:r>
            <a:r>
              <a:rPr lang="en-US" sz="1800" dirty="0">
                <a:effectLst>
                  <a:outerShdw blurRad="38100" dist="38100" dir="2700000" algn="tl">
                    <a:srgbClr val="000000">
                      <a:alpha val="43137"/>
                    </a:srgbClr>
                  </a:outerShdw>
                </a:effectLst>
              </a:rPr>
              <a:t>that chronic stress or the constantly heightened sympathetic-</a:t>
            </a:r>
            <a:r>
              <a:rPr lang="en-US" sz="1800" dirty="0" err="1">
                <a:effectLst>
                  <a:outerShdw blurRad="38100" dist="38100" dir="2700000" algn="tl">
                    <a:srgbClr val="000000">
                      <a:alpha val="43137"/>
                    </a:srgbClr>
                  </a:outerShdw>
                </a:effectLst>
              </a:rPr>
              <a:t>adrenomedullary</a:t>
            </a:r>
            <a:r>
              <a:rPr lang="en-US" sz="1800" dirty="0">
                <a:effectLst>
                  <a:outerShdw blurRad="38100" dist="38100" dir="2700000" algn="tl">
                    <a:srgbClr val="000000">
                      <a:alpha val="43137"/>
                    </a:srgbClr>
                  </a:outerShdw>
                </a:effectLst>
              </a:rPr>
              <a:t> activity may lead to </a:t>
            </a:r>
            <a:r>
              <a:rPr lang="en-US" sz="1800" dirty="0" smtClean="0">
                <a:effectLst>
                  <a:outerShdw blurRad="38100" dist="38100" dir="2700000" algn="tl">
                    <a:srgbClr val="000000">
                      <a:alpha val="43137"/>
                    </a:srgbClr>
                  </a:outerShdw>
                </a:effectLst>
              </a:rPr>
              <a:t>atherosclerosis </a:t>
            </a:r>
            <a:r>
              <a:rPr lang="en-US" sz="1800" dirty="0">
                <a:effectLst>
                  <a:outerShdw blurRad="38100" dist="38100" dir="2700000" algn="tl">
                    <a:srgbClr val="000000">
                      <a:alpha val="43137"/>
                    </a:srgbClr>
                  </a:outerShdw>
                </a:effectLst>
              </a:rPr>
              <a:t>and </a:t>
            </a:r>
            <a:r>
              <a:rPr lang="en-US" sz="1800" dirty="0" smtClean="0">
                <a:effectLst>
                  <a:outerShdw blurRad="38100" dist="38100" dir="2700000" algn="tl">
                    <a:srgbClr val="000000">
                      <a:alpha val="43137"/>
                    </a:srgbClr>
                  </a:outerShdw>
                </a:effectLst>
              </a:rPr>
              <a:t>cardiovascular disease*.</a:t>
            </a:r>
          </a:p>
          <a:p>
            <a:endParaRPr lang="en-US" sz="2000" dirty="0"/>
          </a:p>
          <a:p>
            <a:endParaRPr lang="en-US" sz="2000" dirty="0" smtClean="0">
              <a:effectLst>
                <a:outerShdw blurRad="38100" dist="38100" dir="2700000" algn="tl">
                  <a:srgbClr val="000000">
                    <a:alpha val="43137"/>
                  </a:srgbClr>
                </a:outerShdw>
              </a:effectLst>
            </a:endParaRPr>
          </a:p>
          <a:p>
            <a:r>
              <a:rPr lang="en-US" sz="1600" dirty="0" smtClean="0">
                <a:solidFill>
                  <a:schemeClr val="bg1"/>
                </a:solidFill>
                <a:effectLst>
                  <a:outerShdw blurRad="38100" dist="38100" dir="2700000" algn="tl">
                    <a:srgbClr val="000000">
                      <a:alpha val="43137"/>
                    </a:srgbClr>
                  </a:outerShdw>
                </a:effectLst>
              </a:rPr>
              <a:t>*J.P</a:t>
            </a:r>
            <a:r>
              <a:rPr lang="en-US" sz="1600" dirty="0">
                <a:solidFill>
                  <a:schemeClr val="bg1"/>
                </a:solidFill>
                <a:effectLst>
                  <a:outerShdw blurRad="38100" dist="38100" dir="2700000" algn="tl">
                    <a:srgbClr val="000000">
                      <a:alpha val="43137"/>
                    </a:srgbClr>
                  </a:outerShdw>
                </a:effectLst>
              </a:rPr>
              <a:t>. Henry , P.M. Stephens. Stress, Health, and the Social Environment: A </a:t>
            </a:r>
            <a:r>
              <a:rPr lang="en-US" sz="1600" dirty="0" err="1">
                <a:solidFill>
                  <a:schemeClr val="bg1"/>
                </a:solidFill>
                <a:effectLst>
                  <a:outerShdw blurRad="38100" dist="38100" dir="2700000" algn="tl">
                    <a:srgbClr val="000000">
                      <a:alpha val="43137"/>
                    </a:srgbClr>
                  </a:outerShdw>
                </a:effectLst>
              </a:rPr>
              <a:t>Sociobiologic</a:t>
            </a:r>
            <a:r>
              <a:rPr lang="en-US" sz="1600" dirty="0">
                <a:solidFill>
                  <a:schemeClr val="bg1"/>
                </a:solidFill>
                <a:effectLst>
                  <a:outerShdw blurRad="38100" dist="38100" dir="2700000" algn="tl">
                    <a:srgbClr val="000000">
                      <a:alpha val="43137"/>
                    </a:srgbClr>
                  </a:outerShdw>
                </a:effectLst>
              </a:rPr>
              <a:t> Approach to Medicine. Springer; First edition, Dec 21 </a:t>
            </a:r>
            <a:r>
              <a:rPr lang="en-US" sz="1600" dirty="0" smtClean="0">
                <a:solidFill>
                  <a:schemeClr val="bg1"/>
                </a:solidFill>
                <a:effectLst>
                  <a:outerShdw blurRad="38100" dist="38100" dir="2700000" algn="tl">
                    <a:srgbClr val="000000">
                      <a:alpha val="43137"/>
                    </a:srgbClr>
                  </a:outerShdw>
                </a:effectLst>
              </a:rPr>
              <a:t>1977</a:t>
            </a:r>
            <a:endParaRPr lang="pt-BR" sz="16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2915967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err="1" smtClean="0"/>
              <a:t>Sympatholytic</a:t>
            </a:r>
            <a:r>
              <a:rPr lang="pt-BR" sz="3200" dirty="0" smtClean="0"/>
              <a:t> </a:t>
            </a:r>
            <a:r>
              <a:rPr lang="pt-BR" sz="3200" dirty="0" err="1" smtClean="0"/>
              <a:t>agents</a:t>
            </a:r>
            <a:r>
              <a:rPr lang="pt-BR" sz="3200" dirty="0" smtClean="0"/>
              <a:t> </a:t>
            </a:r>
            <a:r>
              <a:rPr lang="pt-BR" sz="3200" dirty="0" err="1" smtClean="0"/>
              <a:t>may</a:t>
            </a:r>
            <a:r>
              <a:rPr lang="pt-BR" sz="3200" dirty="0" smtClean="0"/>
              <a:t> </a:t>
            </a:r>
            <a:r>
              <a:rPr lang="pt-BR" sz="3200" dirty="0" err="1" smtClean="0"/>
              <a:t>reduce</a:t>
            </a:r>
            <a:r>
              <a:rPr lang="pt-BR" sz="3200" dirty="0" smtClean="0"/>
              <a:t> </a:t>
            </a:r>
            <a:r>
              <a:rPr lang="pt-BR" sz="3200" dirty="0" err="1" smtClean="0"/>
              <a:t>progression</a:t>
            </a:r>
            <a:r>
              <a:rPr lang="pt-BR" sz="3200" dirty="0" smtClean="0"/>
              <a:t> </a:t>
            </a:r>
            <a:r>
              <a:rPr lang="pt-BR" sz="3200" dirty="0" err="1" smtClean="0"/>
              <a:t>of</a:t>
            </a:r>
            <a:r>
              <a:rPr lang="pt-BR" sz="3200" dirty="0" smtClean="0"/>
              <a:t> </a:t>
            </a:r>
            <a:r>
              <a:rPr lang="pt-BR" sz="3200" dirty="0" err="1" smtClean="0"/>
              <a:t>atherosclerosis</a:t>
            </a:r>
            <a:endParaRPr lang="pt-BR" sz="3200" dirty="0"/>
          </a:p>
        </p:txBody>
      </p:sp>
      <p:sp>
        <p:nvSpPr>
          <p:cNvPr id="3" name="Espaço Reservado para Conteúdo 2"/>
          <p:cNvSpPr>
            <a:spLocks noGrp="1"/>
          </p:cNvSpPr>
          <p:nvPr>
            <p:ph idx="1"/>
          </p:nvPr>
        </p:nvSpPr>
        <p:spPr>
          <a:xfrm>
            <a:off x="457200" y="1600200"/>
            <a:ext cx="8229600" cy="4997152"/>
          </a:xfrm>
        </p:spPr>
        <p:txBody>
          <a:bodyPr>
            <a:normAutofit fontScale="92500"/>
          </a:bodyPr>
          <a:lstStyle/>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To our knowledge only one angiographic study assessed data on regression (15%), inalterability (62%) or progression (23%) of atherosclerosis in patients treated with cardiac glycosides. Indeed, cardiac glycosides at low concentration may lead to stress reduction by the improvement of </a:t>
            </a:r>
            <a:r>
              <a:rPr lang="en-US" sz="1800" dirty="0" err="1" smtClean="0">
                <a:effectLst>
                  <a:outerShdw blurRad="38100" dist="38100" dir="2700000" algn="tl">
                    <a:srgbClr val="000000">
                      <a:alpha val="43137"/>
                    </a:srgbClr>
                  </a:outerShdw>
                </a:effectLst>
              </a:rPr>
              <a:t>baroreceptor</a:t>
            </a:r>
            <a:r>
              <a:rPr lang="en-US" sz="1800" dirty="0" smtClean="0">
                <a:effectLst>
                  <a:outerShdw blurRad="38100" dist="38100" dir="2700000" algn="tl">
                    <a:srgbClr val="000000">
                      <a:alpha val="43137"/>
                    </a:srgbClr>
                  </a:outerShdw>
                </a:effectLst>
              </a:rPr>
              <a:t> function, </a:t>
            </a:r>
            <a:r>
              <a:rPr lang="en-US" sz="1800" dirty="0" err="1" smtClean="0">
                <a:effectLst>
                  <a:outerShdw blurRad="38100" dist="38100" dir="2700000" algn="tl">
                    <a:srgbClr val="000000">
                      <a:alpha val="43137"/>
                    </a:srgbClr>
                  </a:outerShdw>
                </a:effectLst>
              </a:rPr>
              <a:t>sympathoinhibitory</a:t>
            </a:r>
            <a:r>
              <a:rPr lang="en-US" sz="1800" dirty="0" smtClean="0">
                <a:effectLst>
                  <a:outerShdw blurRad="38100" dist="38100" dir="2700000" algn="tl">
                    <a:srgbClr val="000000">
                      <a:alpha val="43137"/>
                    </a:srgbClr>
                  </a:outerShdw>
                </a:effectLst>
              </a:rPr>
              <a:t> effects, </a:t>
            </a:r>
            <a:r>
              <a:rPr lang="en-US" sz="1800" dirty="0" err="1" smtClean="0">
                <a:effectLst>
                  <a:outerShdw blurRad="38100" dist="38100" dir="2700000" algn="tl">
                    <a:srgbClr val="000000">
                      <a:alpha val="43137"/>
                    </a:srgbClr>
                  </a:outerShdw>
                </a:effectLst>
              </a:rPr>
              <a:t>vagomimetic</a:t>
            </a:r>
            <a:r>
              <a:rPr lang="en-US" sz="1800" dirty="0" smtClean="0">
                <a:effectLst>
                  <a:outerShdw blurRad="38100" dist="38100" dir="2700000" algn="tl">
                    <a:srgbClr val="000000">
                      <a:alpha val="43137"/>
                    </a:srgbClr>
                  </a:outerShdw>
                </a:effectLst>
              </a:rPr>
              <a:t> effects and decrease in heightened secretion of </a:t>
            </a:r>
            <a:r>
              <a:rPr lang="en-US" sz="1800" dirty="0" err="1" smtClean="0">
                <a:effectLst>
                  <a:outerShdw blurRad="38100" dist="38100" dir="2700000" algn="tl">
                    <a:srgbClr val="000000">
                      <a:alpha val="43137"/>
                    </a:srgbClr>
                  </a:outerShdw>
                </a:effectLst>
              </a:rPr>
              <a:t>catecholamines</a:t>
            </a:r>
            <a:r>
              <a:rPr lang="en-US" sz="1800" dirty="0" smtClean="0">
                <a:effectLst>
                  <a:outerShdw blurRad="38100" dist="38100" dir="2700000" algn="tl">
                    <a:srgbClr val="000000">
                      <a:alpha val="43137"/>
                    </a:srgbClr>
                  </a:outerShdw>
                </a:effectLst>
              </a:rPr>
              <a:t>.</a:t>
            </a:r>
          </a:p>
          <a:p>
            <a:r>
              <a:rPr lang="en-US" sz="1800" dirty="0" smtClean="0">
                <a:effectLst>
                  <a:outerShdw blurRad="38100" dist="38100" dir="2700000" algn="tl">
                    <a:srgbClr val="000000">
                      <a:alpha val="43137"/>
                    </a:srgbClr>
                  </a:outerShdw>
                </a:effectLst>
              </a:rPr>
              <a:t>There are studies showing the existence of potential positive effects of cardiac glycosides (</a:t>
            </a:r>
            <a:r>
              <a:rPr lang="en-US" sz="1800" dirty="0" err="1" smtClean="0">
                <a:effectLst>
                  <a:outerShdw blurRad="38100" dist="38100" dir="2700000" algn="tl">
                    <a:srgbClr val="000000">
                      <a:alpha val="43137"/>
                    </a:srgbClr>
                  </a:outerShdw>
                </a:effectLst>
              </a:rPr>
              <a:t>digoxin</a:t>
            </a:r>
            <a:r>
              <a:rPr lang="en-US" sz="1800" dirty="0" smtClean="0">
                <a:effectLst>
                  <a:outerShdw blurRad="38100" dist="38100" dir="2700000" algn="tl">
                    <a:srgbClr val="000000">
                      <a:alpha val="43137"/>
                    </a:srgbClr>
                  </a:outerShdw>
                </a:effectLst>
              </a:rPr>
              <a:t>, </a:t>
            </a:r>
            <a:r>
              <a:rPr lang="en-US" sz="1800" dirty="0" err="1" smtClean="0">
                <a:effectLst>
                  <a:outerShdw blurRad="38100" dist="38100" dir="2700000" algn="tl">
                    <a:srgbClr val="000000">
                      <a:alpha val="43137"/>
                    </a:srgbClr>
                  </a:outerShdw>
                </a:effectLst>
              </a:rPr>
              <a:t>digitoxin</a:t>
            </a:r>
            <a:r>
              <a:rPr lang="en-US" sz="1800" dirty="0" smtClean="0">
                <a:effectLst>
                  <a:outerShdw blurRad="38100" dist="38100" dir="2700000" algn="tl">
                    <a:srgbClr val="000000">
                      <a:alpha val="43137"/>
                    </a:srgbClr>
                  </a:outerShdw>
                </a:effectLst>
              </a:rPr>
              <a:t>, etc) for the treatment of atherosclerosis.</a:t>
            </a:r>
          </a:p>
          <a:p>
            <a:endParaRPr lang="en-US" sz="1800" dirty="0" smtClean="0">
              <a:effectLst>
                <a:outerShdw blurRad="38100" dist="38100" dir="2700000" algn="tl">
                  <a:srgbClr val="000000">
                    <a:alpha val="43137"/>
                  </a:srgbClr>
                </a:outerShdw>
              </a:effectLst>
            </a:endParaRPr>
          </a:p>
          <a:p>
            <a:pPr lvl="0"/>
            <a:r>
              <a:rPr lang="pt-BR" sz="1600" dirty="0" smtClean="0">
                <a:solidFill>
                  <a:schemeClr val="bg1"/>
                </a:solidFill>
                <a:effectLst>
                  <a:outerShdw blurRad="38100" dist="38100" dir="2700000" algn="tl">
                    <a:srgbClr val="000000">
                      <a:alpha val="43137"/>
                    </a:srgbClr>
                  </a:outerShdw>
                </a:effectLst>
              </a:rPr>
              <a:t>(Mesquita </a:t>
            </a:r>
            <a:r>
              <a:rPr lang="pt-BR" sz="1600" dirty="0" err="1" smtClean="0">
                <a:solidFill>
                  <a:schemeClr val="bg1"/>
                </a:solidFill>
                <a:effectLst>
                  <a:outerShdw blurRad="38100" dist="38100" dir="2700000" algn="tl">
                    <a:srgbClr val="000000">
                      <a:alpha val="43137"/>
                    </a:srgbClr>
                  </a:outerShdw>
                </a:effectLst>
              </a:rPr>
              <a:t>QHde</a:t>
            </a:r>
            <a:r>
              <a:rPr lang="pt-BR" sz="1600" dirty="0" smtClean="0">
                <a:solidFill>
                  <a:schemeClr val="bg1"/>
                </a:solidFill>
                <a:effectLst>
                  <a:outerShdw blurRad="38100" dist="38100" dir="2700000" algn="tl">
                    <a:srgbClr val="000000">
                      <a:alpha val="43137"/>
                    </a:srgbClr>
                  </a:outerShdw>
                </a:effectLst>
              </a:rPr>
              <a:t>, </a:t>
            </a:r>
            <a:r>
              <a:rPr lang="pt-BR" sz="1600" dirty="0" err="1" smtClean="0">
                <a:solidFill>
                  <a:schemeClr val="bg1"/>
                </a:solidFill>
                <a:effectLst>
                  <a:outerShdw blurRad="38100" dist="38100" dir="2700000" algn="tl">
                    <a:srgbClr val="000000">
                      <a:alpha val="43137"/>
                    </a:srgbClr>
                  </a:outerShdw>
                </a:effectLst>
              </a:rPr>
              <a:t>et</a:t>
            </a:r>
            <a:r>
              <a:rPr lang="pt-BR" sz="1600" dirty="0" smtClean="0">
                <a:solidFill>
                  <a:schemeClr val="bg1"/>
                </a:solidFill>
                <a:effectLst>
                  <a:outerShdw blurRad="38100" dist="38100" dir="2700000" algn="tl">
                    <a:srgbClr val="000000">
                      <a:alpha val="43137"/>
                    </a:srgbClr>
                  </a:outerShdw>
                </a:effectLst>
              </a:rPr>
              <a:t> al. Preservação funcional do miocárdio isquêmico pelo </a:t>
            </a:r>
            <a:r>
              <a:rPr lang="pt-BR" sz="1600" dirty="0" err="1" smtClean="0">
                <a:solidFill>
                  <a:schemeClr val="bg1"/>
                </a:solidFill>
                <a:effectLst>
                  <a:outerShdw blurRad="38100" dist="38100" dir="2700000" algn="tl">
                    <a:srgbClr val="000000">
                      <a:alpha val="43137"/>
                    </a:srgbClr>
                  </a:outerShdw>
                </a:effectLst>
              </a:rPr>
              <a:t>cardiotonico</a:t>
            </a:r>
            <a:r>
              <a:rPr lang="pt-BR" sz="1600" dirty="0" smtClean="0">
                <a:solidFill>
                  <a:schemeClr val="bg1"/>
                </a:solidFill>
                <a:effectLst>
                  <a:outerShdw blurRad="38100" dist="38100" dir="2700000" algn="tl">
                    <a:srgbClr val="000000">
                      <a:alpha val="43137"/>
                    </a:srgbClr>
                  </a:outerShdw>
                </a:effectLst>
              </a:rPr>
              <a:t> a longo prazo: </a:t>
            </a:r>
            <a:r>
              <a:rPr lang="pt-BR" sz="1600" dirty="0" err="1" smtClean="0">
                <a:solidFill>
                  <a:schemeClr val="bg1"/>
                </a:solidFill>
                <a:effectLst>
                  <a:outerShdw blurRad="38100" dist="38100" dir="2700000" algn="tl">
                    <a:srgbClr val="000000">
                      <a:alpha val="43137"/>
                    </a:srgbClr>
                  </a:outerShdw>
                </a:effectLst>
              </a:rPr>
              <a:t>recateterização</a:t>
            </a:r>
            <a:r>
              <a:rPr lang="pt-BR" sz="1600" dirty="0" smtClean="0">
                <a:solidFill>
                  <a:schemeClr val="bg1"/>
                </a:solidFill>
                <a:effectLst>
                  <a:outerShdw blurRad="38100" dist="38100" dir="2700000" algn="tl">
                    <a:srgbClr val="000000">
                      <a:alpha val="43137"/>
                    </a:srgbClr>
                  </a:outerShdw>
                </a:effectLst>
              </a:rPr>
              <a:t> de 29 casos. Medicina de Hoje, março 1978). </a:t>
            </a:r>
            <a:r>
              <a:rPr lang="en-US" sz="1600" dirty="0" err="1" smtClean="0">
                <a:solidFill>
                  <a:schemeClr val="bg1"/>
                </a:solidFill>
                <a:effectLst>
                  <a:outerShdw blurRad="38100" dist="38100" dir="2700000" algn="tl">
                    <a:srgbClr val="000000">
                      <a:alpha val="43137"/>
                    </a:srgbClr>
                  </a:outerShdw>
                </a:effectLst>
              </a:rPr>
              <a:t>Gheorghiade</a:t>
            </a:r>
            <a:r>
              <a:rPr lang="en-US" sz="1600" dirty="0" smtClean="0">
                <a:solidFill>
                  <a:schemeClr val="bg1"/>
                </a:solidFill>
                <a:effectLst>
                  <a:outerShdw blurRad="38100" dist="38100" dir="2700000" algn="tl">
                    <a:srgbClr val="000000">
                      <a:alpha val="43137"/>
                    </a:srgbClr>
                  </a:outerShdw>
                </a:effectLst>
              </a:rPr>
              <a:t> M,  Adams KF,  </a:t>
            </a:r>
            <a:r>
              <a:rPr lang="en-US" sz="1600" dirty="0" err="1" smtClean="0">
                <a:solidFill>
                  <a:schemeClr val="bg1"/>
                </a:solidFill>
                <a:effectLst>
                  <a:outerShdw blurRad="38100" dist="38100" dir="2700000" algn="tl">
                    <a:srgbClr val="000000">
                      <a:alpha val="43137"/>
                    </a:srgbClr>
                  </a:outerShdw>
                </a:effectLst>
              </a:rPr>
              <a:t>Colucci</a:t>
            </a:r>
            <a:r>
              <a:rPr lang="en-US" sz="1600" dirty="0" smtClean="0">
                <a:solidFill>
                  <a:schemeClr val="bg1"/>
                </a:solidFill>
                <a:effectLst>
                  <a:outerShdw blurRad="38100" dist="38100" dir="2700000" algn="tl">
                    <a:srgbClr val="000000">
                      <a:alpha val="43137"/>
                    </a:srgbClr>
                  </a:outerShdw>
                </a:effectLst>
              </a:rPr>
              <a:t> WS. </a:t>
            </a:r>
            <a:r>
              <a:rPr lang="en-US" sz="1600" dirty="0" err="1" smtClean="0">
                <a:solidFill>
                  <a:schemeClr val="bg1"/>
                </a:solidFill>
                <a:effectLst>
                  <a:outerShdw blurRad="38100" dist="38100" dir="2700000" algn="tl">
                    <a:srgbClr val="000000">
                      <a:alpha val="43137"/>
                    </a:srgbClr>
                  </a:outerShdw>
                </a:effectLst>
              </a:rPr>
              <a:t>Digoxin</a:t>
            </a:r>
            <a:r>
              <a:rPr lang="en-US" sz="1600" dirty="0" smtClean="0">
                <a:solidFill>
                  <a:schemeClr val="bg1"/>
                </a:solidFill>
                <a:effectLst>
                  <a:outerShdw blurRad="38100" dist="38100" dir="2700000" algn="tl">
                    <a:srgbClr val="000000">
                      <a:alpha val="43137"/>
                    </a:srgbClr>
                  </a:outerShdw>
                </a:effectLst>
              </a:rPr>
              <a:t> in the Management of Cardiovascular Disorders 2004</a:t>
            </a:r>
            <a:r>
              <a:rPr lang="en-US" sz="1600" b="1" dirty="0" smtClean="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109</a:t>
            </a:r>
            <a:r>
              <a:rPr lang="en-US" sz="1600" b="1" dirty="0" smtClean="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2959-2964; </a:t>
            </a:r>
            <a:r>
              <a:rPr lang="en-US" sz="1600" dirty="0" err="1" smtClean="0">
                <a:solidFill>
                  <a:schemeClr val="bg1"/>
                </a:solidFill>
                <a:effectLst>
                  <a:outerShdw blurRad="38100" dist="38100" dir="2700000" algn="tl">
                    <a:srgbClr val="000000">
                      <a:alpha val="43137"/>
                    </a:srgbClr>
                  </a:outerShdw>
                </a:effectLst>
              </a:rPr>
              <a:t>Jagielska</a:t>
            </a:r>
            <a:r>
              <a:rPr lang="en-US" sz="1600" dirty="0" smtClean="0">
                <a:solidFill>
                  <a:schemeClr val="bg1"/>
                </a:solidFill>
                <a:effectLst>
                  <a:outerShdw blurRad="38100" dist="38100" dir="2700000" algn="tl">
                    <a:srgbClr val="000000">
                      <a:alpha val="43137"/>
                    </a:srgbClr>
                  </a:outerShdw>
                </a:effectLst>
              </a:rPr>
              <a:t> J. et al. </a:t>
            </a:r>
            <a:r>
              <a:rPr lang="en-US" sz="1600" dirty="0" err="1" smtClean="0">
                <a:solidFill>
                  <a:schemeClr val="bg1"/>
                </a:solidFill>
                <a:effectLst>
                  <a:outerShdw blurRad="38100" dist="38100" dir="2700000" algn="tl">
                    <a:srgbClr val="000000">
                      <a:alpha val="43137"/>
                    </a:srgbClr>
                  </a:outerShdw>
                </a:effectLst>
              </a:rPr>
              <a:t>Digitoxin</a:t>
            </a:r>
            <a:r>
              <a:rPr lang="en-US" sz="1600" dirty="0" smtClean="0">
                <a:solidFill>
                  <a:schemeClr val="bg1"/>
                </a:solidFill>
                <a:effectLst>
                  <a:outerShdw blurRad="38100" dist="38100" dir="2700000" algn="tl">
                    <a:srgbClr val="000000">
                      <a:alpha val="43137"/>
                    </a:srgbClr>
                  </a:outerShdw>
                </a:effectLst>
              </a:rPr>
              <a:t> elicits anti-inflammatory and </a:t>
            </a:r>
            <a:r>
              <a:rPr lang="en-US" sz="1600" dirty="0" err="1" smtClean="0">
                <a:solidFill>
                  <a:schemeClr val="bg1"/>
                </a:solidFill>
                <a:effectLst>
                  <a:outerShdw blurRad="38100" dist="38100" dir="2700000" algn="tl">
                    <a:srgbClr val="000000">
                      <a:alpha val="43137"/>
                    </a:srgbClr>
                  </a:outerShdw>
                </a:effectLst>
              </a:rPr>
              <a:t>vasoprotective</a:t>
            </a:r>
            <a:r>
              <a:rPr lang="en-US" sz="1600" dirty="0" smtClean="0">
                <a:solidFill>
                  <a:schemeClr val="bg1"/>
                </a:solidFill>
                <a:effectLst>
                  <a:outerShdw blurRad="38100" dist="38100" dir="2700000" algn="tl">
                    <a:srgbClr val="000000">
                      <a:alpha val="43137"/>
                    </a:srgbClr>
                  </a:outerShdw>
                </a:effectLst>
              </a:rPr>
              <a:t> properties in endothelial cells: Therapeutic implications for the treatment of atherosclerosis?, Atherosclerosis 2009 Oct;206(2):390-6; </a:t>
            </a:r>
            <a:r>
              <a:rPr lang="en-US" sz="1600" dirty="0" err="1" smtClean="0">
                <a:solidFill>
                  <a:schemeClr val="bg1"/>
                </a:solidFill>
                <a:effectLst>
                  <a:outerShdw blurRad="38100" dist="38100" dir="2700000" algn="tl">
                    <a:srgbClr val="000000">
                      <a:alpha val="43137"/>
                    </a:srgbClr>
                  </a:outerShdw>
                </a:effectLst>
              </a:rPr>
              <a:t>Kolkhof</a:t>
            </a:r>
            <a:r>
              <a:rPr lang="en-US" sz="1600" dirty="0" smtClean="0">
                <a:solidFill>
                  <a:schemeClr val="bg1"/>
                </a:solidFill>
                <a:effectLst>
                  <a:outerShdw blurRad="38100" dist="38100" dir="2700000" algn="tl">
                    <a:srgbClr val="000000">
                      <a:alpha val="43137"/>
                    </a:srgbClr>
                  </a:outerShdw>
                </a:effectLst>
              </a:rPr>
              <a:t> P et al. Cardiac glycosides potently inhibit C-reactive protein synthesis in human </a:t>
            </a:r>
            <a:r>
              <a:rPr lang="en-US" sz="1600" dirty="0" err="1" smtClean="0">
                <a:solidFill>
                  <a:schemeClr val="bg1"/>
                </a:solidFill>
                <a:effectLst>
                  <a:outerShdw blurRad="38100" dist="38100" dir="2700000" algn="tl">
                    <a:srgbClr val="000000">
                      <a:alpha val="43137"/>
                    </a:srgbClr>
                  </a:outerShdw>
                </a:effectLst>
              </a:rPr>
              <a:t>hepatocytes</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Biochem</a:t>
            </a:r>
            <a:r>
              <a:rPr lang="en-US" sz="1600" dirty="0" smtClean="0">
                <a:solidFill>
                  <a:schemeClr val="bg1"/>
                </a:solidFill>
                <a:effectLst>
                  <a:outerShdw blurRad="38100" dist="38100" dir="2700000" algn="tl">
                    <a:srgbClr val="000000">
                      <a:alpha val="43137"/>
                    </a:srgbClr>
                  </a:outerShdw>
                </a:effectLst>
              </a:rPr>
              <a:t> </a:t>
            </a:r>
            <a:r>
              <a:rPr lang="en-US" sz="1600" dirty="0" err="1" smtClean="0">
                <a:solidFill>
                  <a:schemeClr val="bg1"/>
                </a:solidFill>
                <a:effectLst>
                  <a:outerShdw blurRad="38100" dist="38100" dir="2700000" algn="tl">
                    <a:srgbClr val="000000">
                      <a:alpha val="43137"/>
                    </a:srgbClr>
                  </a:outerShdw>
                </a:effectLst>
              </a:rPr>
              <a:t>Biophys</a:t>
            </a:r>
            <a:r>
              <a:rPr lang="en-US" sz="1600" dirty="0" smtClean="0">
                <a:solidFill>
                  <a:schemeClr val="bg1"/>
                </a:solidFill>
                <a:effectLst>
                  <a:outerShdw blurRad="38100" dist="38100" dir="2700000" algn="tl">
                    <a:srgbClr val="000000">
                      <a:alpha val="43137"/>
                    </a:srgbClr>
                  </a:outerShdw>
                </a:effectLst>
              </a:rPr>
              <a:t> Res </a:t>
            </a:r>
            <a:r>
              <a:rPr lang="en-US" sz="1600" dirty="0" err="1" smtClean="0">
                <a:solidFill>
                  <a:schemeClr val="bg1"/>
                </a:solidFill>
                <a:effectLst>
                  <a:outerShdw blurRad="38100" dist="38100" dir="2700000" algn="tl">
                    <a:srgbClr val="000000">
                      <a:alpha val="43137"/>
                    </a:srgbClr>
                  </a:outerShdw>
                </a:effectLst>
              </a:rPr>
              <a:t>Commun</a:t>
            </a:r>
            <a:r>
              <a:rPr lang="en-US" sz="1600" dirty="0" smtClean="0">
                <a:solidFill>
                  <a:schemeClr val="bg1"/>
                </a:solidFill>
                <a:effectLst>
                  <a:outerShdw blurRad="38100" dist="38100" dir="2700000" algn="tl">
                    <a:srgbClr val="000000">
                      <a:alpha val="43137"/>
                    </a:srgbClr>
                  </a:outerShdw>
                </a:effectLst>
              </a:rPr>
              <a:t>. 2010 Mar 26;394(1): 233-9)</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Stress </a:t>
            </a:r>
            <a:r>
              <a:rPr lang="en-US" sz="3200" dirty="0" smtClean="0"/>
              <a:t>reduction show reversion or </a:t>
            </a:r>
            <a:r>
              <a:rPr lang="en-US" sz="3200" dirty="0"/>
              <a:t>lower progression of </a:t>
            </a:r>
            <a:r>
              <a:rPr lang="en-US" sz="3200" dirty="0" smtClean="0"/>
              <a:t>atherosclerosis</a:t>
            </a:r>
            <a:endParaRPr lang="pt-BR" sz="3200" dirty="0"/>
          </a:p>
        </p:txBody>
      </p:sp>
      <p:sp>
        <p:nvSpPr>
          <p:cNvPr id="3" name="Espaço Reservado para Conteúdo 2"/>
          <p:cNvSpPr>
            <a:spLocks noGrp="1"/>
          </p:cNvSpPr>
          <p:nvPr>
            <p:ph idx="1"/>
          </p:nvPr>
        </p:nvSpPr>
        <p:spPr>
          <a:xfrm>
            <a:off x="457200" y="1412776"/>
            <a:ext cx="8229600" cy="5445224"/>
          </a:xfrm>
        </p:spPr>
        <p:txBody>
          <a:bodyPr>
            <a:normAutofit fontScale="25000" lnSpcReduction="20000"/>
          </a:bodyPr>
          <a:lstStyle/>
          <a:p>
            <a:pPr>
              <a:buFont typeface="Wingdings" pitchFamily="2" charset="2"/>
              <a:buChar char="q"/>
            </a:pPr>
            <a:endParaRPr lang="en-US" sz="5500" dirty="0" smtClean="0"/>
          </a:p>
          <a:p>
            <a:pPr>
              <a:buFont typeface="Wingdings" pitchFamily="2" charset="2"/>
              <a:buChar char="q"/>
            </a:pPr>
            <a:r>
              <a:rPr lang="en-US" sz="7200" dirty="0">
                <a:effectLst>
                  <a:outerShdw blurRad="38100" dist="38100" dir="2700000" algn="tl">
                    <a:srgbClr val="000000">
                      <a:alpha val="43137"/>
                    </a:srgbClr>
                  </a:outerShdw>
                </a:effectLst>
              </a:rPr>
              <a:t>R</a:t>
            </a:r>
            <a:r>
              <a:rPr lang="en-US" sz="7200" dirty="0" smtClean="0">
                <a:effectLst>
                  <a:outerShdw blurRad="38100" dist="38100" dir="2700000" algn="tl">
                    <a:srgbClr val="000000">
                      <a:alpha val="43137"/>
                    </a:srgbClr>
                  </a:outerShdw>
                </a:effectLst>
              </a:rPr>
              <a:t>egression of </a:t>
            </a:r>
            <a:r>
              <a:rPr lang="en-US" sz="7200" dirty="0">
                <a:effectLst>
                  <a:outerShdw blurRad="38100" dist="38100" dir="2700000" algn="tl">
                    <a:srgbClr val="000000">
                      <a:alpha val="43137"/>
                    </a:srgbClr>
                  </a:outerShdw>
                </a:effectLst>
              </a:rPr>
              <a:t>coronary </a:t>
            </a:r>
            <a:r>
              <a:rPr lang="en-US" sz="7200" dirty="0" smtClean="0">
                <a:effectLst>
                  <a:outerShdw blurRad="38100" dist="38100" dir="2700000" algn="tl">
                    <a:srgbClr val="000000">
                      <a:alpha val="43137"/>
                    </a:srgbClr>
                  </a:outerShdw>
                </a:effectLst>
              </a:rPr>
              <a:t>atherosclerosis </a:t>
            </a:r>
            <a:r>
              <a:rPr lang="en-US" sz="7200" dirty="0">
                <a:effectLst>
                  <a:outerShdw blurRad="38100" dist="38100" dir="2700000" algn="tl">
                    <a:srgbClr val="000000">
                      <a:alpha val="43137"/>
                    </a:srgbClr>
                  </a:outerShdw>
                </a:effectLst>
              </a:rPr>
              <a:t>in women who were free of </a:t>
            </a:r>
            <a:r>
              <a:rPr lang="en-US" sz="7200" dirty="0" smtClean="0">
                <a:effectLst>
                  <a:outerShdw blurRad="38100" dist="38100" dir="2700000" algn="tl">
                    <a:srgbClr val="000000">
                      <a:alpha val="43137"/>
                    </a:srgbClr>
                  </a:outerShdw>
                </a:effectLst>
              </a:rPr>
              <a:t>stress showed through the use of serial quantitative angiography;</a:t>
            </a:r>
          </a:p>
          <a:p>
            <a:pPr>
              <a:buFont typeface="Wingdings" pitchFamily="2" charset="2"/>
              <a:buChar char="q"/>
            </a:pPr>
            <a:r>
              <a:rPr lang="en-US" sz="7200" dirty="0">
                <a:effectLst>
                  <a:outerShdw blurRad="38100" dist="38100" dir="2700000" algn="tl">
                    <a:srgbClr val="000000">
                      <a:alpha val="43137"/>
                    </a:srgbClr>
                  </a:outerShdw>
                </a:effectLst>
              </a:rPr>
              <a:t>D</a:t>
            </a:r>
            <a:r>
              <a:rPr lang="en-US" sz="7200" dirty="0" smtClean="0">
                <a:effectLst>
                  <a:outerShdw blurRad="38100" dist="38100" dir="2700000" algn="tl">
                    <a:srgbClr val="000000">
                      <a:alpha val="43137"/>
                    </a:srgbClr>
                  </a:outerShdw>
                </a:effectLst>
              </a:rPr>
              <a:t>ecrease of </a:t>
            </a:r>
            <a:r>
              <a:rPr lang="en-US" sz="7200" dirty="0">
                <a:effectLst>
                  <a:outerShdw blurRad="38100" dist="38100" dir="2700000" algn="tl">
                    <a:srgbClr val="000000">
                      <a:alpha val="43137"/>
                    </a:srgbClr>
                  </a:outerShdw>
                </a:effectLst>
              </a:rPr>
              <a:t>carotid </a:t>
            </a:r>
            <a:r>
              <a:rPr lang="en-US" sz="7200" dirty="0" smtClean="0">
                <a:effectLst>
                  <a:outerShdw blurRad="38100" dist="38100" dir="2700000" algn="tl">
                    <a:srgbClr val="000000">
                      <a:alpha val="43137"/>
                    </a:srgbClr>
                  </a:outerShdw>
                </a:effectLst>
              </a:rPr>
              <a:t>intima media thickness </a:t>
            </a:r>
            <a:r>
              <a:rPr lang="en-US" sz="7200" dirty="0">
                <a:effectLst>
                  <a:outerShdw blurRad="38100" dist="38100" dir="2700000" algn="tl">
                    <a:srgbClr val="000000">
                      <a:alpha val="43137"/>
                    </a:srgbClr>
                  </a:outerShdw>
                </a:effectLst>
              </a:rPr>
              <a:t>in African Americans with hypertension submitted to stress reduction through Transcendental Meditation </a:t>
            </a:r>
            <a:r>
              <a:rPr lang="en-US" sz="7200" dirty="0" smtClean="0">
                <a:effectLst>
                  <a:outerShdw blurRad="38100" dist="38100" dir="2700000" algn="tl">
                    <a:srgbClr val="000000">
                      <a:alpha val="43137"/>
                    </a:srgbClr>
                  </a:outerShdw>
                </a:effectLst>
              </a:rPr>
              <a:t>; </a:t>
            </a:r>
          </a:p>
          <a:p>
            <a:pPr>
              <a:buFont typeface="Wingdings" pitchFamily="2" charset="2"/>
              <a:buChar char="q"/>
            </a:pPr>
            <a:r>
              <a:rPr lang="en-US" sz="7200" dirty="0" smtClean="0">
                <a:effectLst>
                  <a:outerShdw blurRad="38100" dist="38100" dir="2700000" algn="tl">
                    <a:srgbClr val="000000">
                      <a:alpha val="43137"/>
                    </a:srgbClr>
                  </a:outerShdw>
                </a:effectLst>
              </a:rPr>
              <a:t>Decrease </a:t>
            </a:r>
            <a:r>
              <a:rPr lang="en-US" sz="7200" dirty="0">
                <a:effectLst>
                  <a:outerShdw blurRad="38100" dist="38100" dir="2700000" algn="tl">
                    <a:srgbClr val="000000">
                      <a:alpha val="43137"/>
                    </a:srgbClr>
                  </a:outerShdw>
                </a:effectLst>
              </a:rPr>
              <a:t>in carotid </a:t>
            </a:r>
            <a:r>
              <a:rPr lang="en-US" sz="7200" dirty="0" smtClean="0">
                <a:effectLst>
                  <a:outerShdw blurRad="38100" dist="38100" dir="2700000" algn="tl">
                    <a:srgbClr val="000000">
                      <a:alpha val="43137"/>
                    </a:srgbClr>
                  </a:outerShdw>
                </a:effectLst>
              </a:rPr>
              <a:t>intima media thickness in </a:t>
            </a:r>
            <a:r>
              <a:rPr lang="en-US" sz="7200" dirty="0">
                <a:effectLst>
                  <a:outerShdw blurRad="38100" dist="38100" dir="2700000" algn="tl">
                    <a:srgbClr val="000000">
                      <a:alpha val="43137"/>
                    </a:srgbClr>
                  </a:outerShdw>
                </a:effectLst>
              </a:rPr>
              <a:t>older persons with multiple factors for coronary heart disease submitted to the Maharishi </a:t>
            </a:r>
            <a:r>
              <a:rPr lang="en-US" sz="7200" dirty="0" smtClean="0">
                <a:effectLst>
                  <a:outerShdw blurRad="38100" dist="38100" dir="2700000" algn="tl">
                    <a:srgbClr val="000000">
                      <a:alpha val="43137"/>
                    </a:srgbClr>
                  </a:outerShdw>
                </a:effectLst>
              </a:rPr>
              <a:t>Vedic </a:t>
            </a:r>
            <a:r>
              <a:rPr lang="en-US" sz="7200" dirty="0">
                <a:effectLst>
                  <a:outerShdw blurRad="38100" dist="38100" dir="2700000" algn="tl">
                    <a:srgbClr val="000000">
                      <a:alpha val="43137"/>
                    </a:srgbClr>
                  </a:outerShdw>
                </a:effectLst>
              </a:rPr>
              <a:t>Medicine </a:t>
            </a:r>
            <a:r>
              <a:rPr lang="en-US" sz="7200" dirty="0" smtClean="0">
                <a:effectLst>
                  <a:outerShdw blurRad="38100" dist="38100" dir="2700000" algn="tl">
                    <a:srgbClr val="000000">
                      <a:alpha val="43137"/>
                    </a:srgbClr>
                  </a:outerShdw>
                </a:effectLst>
              </a:rPr>
              <a:t>treatment -- </a:t>
            </a:r>
            <a:r>
              <a:rPr lang="en-US" sz="7200" dirty="0">
                <a:effectLst>
                  <a:outerShdw blurRad="38100" dist="38100" dir="2700000" algn="tl">
                    <a:srgbClr val="000000">
                      <a:alpha val="43137"/>
                    </a:srgbClr>
                  </a:outerShdw>
                </a:effectLst>
              </a:rPr>
              <a:t>which also includes stress reduction through Transcendental Meditation </a:t>
            </a:r>
            <a:r>
              <a:rPr lang="en-US" sz="7200" dirty="0" smtClean="0">
                <a:effectLst>
                  <a:outerShdw blurRad="38100" dist="38100" dir="2700000" algn="tl">
                    <a:srgbClr val="000000">
                      <a:alpha val="43137"/>
                    </a:srgbClr>
                  </a:outerShdw>
                </a:effectLst>
              </a:rPr>
              <a:t>program; </a:t>
            </a:r>
          </a:p>
          <a:p>
            <a:pPr>
              <a:buFont typeface="Wingdings" pitchFamily="2" charset="2"/>
              <a:buChar char="q"/>
            </a:pPr>
            <a:r>
              <a:rPr lang="en-US" sz="7200" dirty="0" smtClean="0">
                <a:effectLst>
                  <a:outerShdw blurRad="38100" dist="38100" dir="2700000" algn="tl">
                    <a:srgbClr val="000000">
                      <a:alpha val="43137"/>
                    </a:srgbClr>
                  </a:outerShdw>
                </a:effectLst>
              </a:rPr>
              <a:t>Yoga </a:t>
            </a:r>
            <a:r>
              <a:rPr lang="en-US" sz="7200" dirty="0">
                <a:effectLst>
                  <a:outerShdw blurRad="38100" dist="38100" dir="2700000" algn="tl">
                    <a:srgbClr val="000000">
                      <a:alpha val="43137"/>
                    </a:srgbClr>
                  </a:outerShdw>
                </a:effectLst>
              </a:rPr>
              <a:t>intervention retards progression and increases regression of coronary atherosclerosis in patients with severe coronary artery disease </a:t>
            </a:r>
            <a:r>
              <a:rPr lang="en-US" sz="7200" dirty="0" smtClean="0">
                <a:effectLst>
                  <a:outerShdw blurRad="38100" dist="38100" dir="2700000" algn="tl">
                    <a:srgbClr val="000000">
                      <a:alpha val="43137"/>
                    </a:srgbClr>
                  </a:outerShdw>
                </a:effectLst>
              </a:rPr>
              <a:t>.</a:t>
            </a:r>
          </a:p>
          <a:p>
            <a:pPr>
              <a:buFont typeface="Wingdings" pitchFamily="2" charset="2"/>
              <a:buChar char="q"/>
            </a:pPr>
            <a:r>
              <a:rPr lang="en-US" sz="7200" dirty="0" smtClean="0">
                <a:effectLst>
                  <a:outerShdw blurRad="38100" dist="38100" dir="2700000" algn="tl">
                    <a:srgbClr val="000000">
                      <a:alpha val="43137"/>
                    </a:srgbClr>
                  </a:outerShdw>
                </a:effectLst>
              </a:rPr>
              <a:t>Slow breathing increases </a:t>
            </a:r>
            <a:r>
              <a:rPr lang="en-US" sz="7200" dirty="0" err="1" smtClean="0">
                <a:effectLst>
                  <a:outerShdw blurRad="38100" dist="38100" dir="2700000" algn="tl">
                    <a:srgbClr val="000000">
                      <a:alpha val="43137"/>
                    </a:srgbClr>
                  </a:outerShdw>
                </a:effectLst>
              </a:rPr>
              <a:t>baroreflex</a:t>
            </a:r>
            <a:r>
              <a:rPr lang="en-US" sz="7200" dirty="0" smtClean="0">
                <a:effectLst>
                  <a:outerShdw blurRad="38100" dist="38100" dir="2700000" algn="tl">
                    <a:srgbClr val="000000">
                      <a:alpha val="43137"/>
                    </a:srgbClr>
                  </a:outerShdw>
                </a:effectLst>
              </a:rPr>
              <a:t> sensitivity and reduce sympathetic nervous system with beneficial effects to coronary myocardial disease.</a:t>
            </a:r>
          </a:p>
          <a:p>
            <a:pPr marL="137160" indent="0">
              <a:buNone/>
            </a:pPr>
            <a:endParaRPr lang="en-US" sz="2300" dirty="0" smtClean="0">
              <a:solidFill>
                <a:schemeClr val="bg1"/>
              </a:solidFill>
            </a:endParaRPr>
          </a:p>
          <a:p>
            <a:endParaRPr lang="en-US" sz="2300" dirty="0">
              <a:solidFill>
                <a:schemeClr val="bg1"/>
              </a:solidFill>
            </a:endParaRPr>
          </a:p>
          <a:p>
            <a:pPr marL="137160" indent="0">
              <a:buNone/>
            </a:pPr>
            <a:endParaRPr lang="en-US" sz="2900" dirty="0" smtClean="0">
              <a:solidFill>
                <a:schemeClr val="bg1"/>
              </a:solidFill>
            </a:endParaRPr>
          </a:p>
          <a:p>
            <a:endParaRPr lang="en-US" sz="2900" dirty="0">
              <a:solidFill>
                <a:schemeClr val="bg1"/>
              </a:solidFill>
            </a:endParaRPr>
          </a:p>
          <a:p>
            <a:r>
              <a:rPr lang="en-US" sz="6400" dirty="0" smtClean="0">
                <a:solidFill>
                  <a:schemeClr val="bg1"/>
                </a:solidFill>
                <a:effectLst>
                  <a:outerShdw blurRad="38100" dist="38100" dir="2700000" algn="tl">
                    <a:srgbClr val="000000">
                      <a:alpha val="43137"/>
                    </a:srgbClr>
                  </a:outerShdw>
                </a:effectLst>
              </a:rPr>
              <a:t>*Carlos </a:t>
            </a:r>
            <a:r>
              <a:rPr lang="en-US" sz="6400" dirty="0">
                <a:solidFill>
                  <a:schemeClr val="bg1"/>
                </a:solidFill>
                <a:effectLst>
                  <a:outerShdw blurRad="38100" dist="38100" dir="2700000" algn="tl">
                    <a:srgbClr val="000000">
                      <a:alpha val="43137"/>
                    </a:srgbClr>
                  </a:outerShdw>
                </a:effectLst>
              </a:rPr>
              <a:t>ETB </a:t>
            </a:r>
            <a:r>
              <a:rPr lang="en-US" sz="6400" dirty="0" err="1">
                <a:solidFill>
                  <a:schemeClr val="bg1"/>
                </a:solidFill>
                <a:effectLst>
                  <a:outerShdw blurRad="38100" dist="38100" dir="2700000" algn="tl">
                    <a:srgbClr val="000000">
                      <a:alpha val="43137"/>
                    </a:srgbClr>
                  </a:outerShdw>
                </a:effectLst>
              </a:rPr>
              <a:t>Monteiro</a:t>
            </a:r>
            <a:r>
              <a:rPr lang="en-US" sz="6400" dirty="0">
                <a:solidFill>
                  <a:schemeClr val="bg1"/>
                </a:solidFill>
                <a:effectLst>
                  <a:outerShdw blurRad="38100" dist="38100" dir="2700000" algn="tl">
                    <a:srgbClr val="000000">
                      <a:alpha val="43137"/>
                    </a:srgbClr>
                  </a:outerShdw>
                </a:effectLst>
              </a:rPr>
              <a:t>, Acidic environment evoked </a:t>
            </a:r>
            <a:r>
              <a:rPr lang="en-US" sz="6400" dirty="0" smtClean="0">
                <a:solidFill>
                  <a:schemeClr val="bg1"/>
                </a:solidFill>
                <a:effectLst>
                  <a:outerShdw blurRad="38100" dist="38100" dir="2700000" algn="tl">
                    <a:srgbClr val="000000">
                      <a:alpha val="43137"/>
                    </a:srgbClr>
                  </a:outerShdw>
                </a:effectLst>
              </a:rPr>
              <a:t>by chronic </a:t>
            </a:r>
            <a:r>
              <a:rPr lang="en-US" sz="6400" dirty="0">
                <a:solidFill>
                  <a:schemeClr val="bg1"/>
                </a:solidFill>
                <a:effectLst>
                  <a:outerShdw blurRad="38100" dist="38100" dir="2700000" algn="tl">
                    <a:srgbClr val="000000">
                      <a:alpha val="43137"/>
                    </a:srgbClr>
                  </a:outerShdw>
                </a:effectLst>
              </a:rPr>
              <a:t>stress: A novel mechanism to explain </a:t>
            </a:r>
            <a:r>
              <a:rPr lang="en-US" sz="6400" dirty="0" err="1">
                <a:solidFill>
                  <a:schemeClr val="bg1"/>
                </a:solidFill>
                <a:effectLst>
                  <a:outerShdw blurRad="38100" dist="38100" dir="2700000" algn="tl">
                    <a:srgbClr val="000000">
                      <a:alpha val="43137"/>
                    </a:srgbClr>
                  </a:outerShdw>
                </a:effectLst>
              </a:rPr>
              <a:t>atherogenesis</a:t>
            </a:r>
            <a:r>
              <a:rPr lang="en-US" sz="6400" dirty="0">
                <a:solidFill>
                  <a:schemeClr val="bg1"/>
                </a:solidFill>
                <a:effectLst>
                  <a:outerShdw blurRad="38100" dist="38100" dir="2700000" algn="tl">
                    <a:srgbClr val="000000">
                      <a:alpha val="43137"/>
                    </a:srgbClr>
                  </a:outerShdw>
                </a:effectLst>
              </a:rPr>
              <a:t>. Available </a:t>
            </a:r>
            <a:r>
              <a:rPr lang="en-US" sz="6400" dirty="0" smtClean="0">
                <a:solidFill>
                  <a:schemeClr val="bg1"/>
                </a:solidFill>
                <a:effectLst>
                  <a:outerShdw blurRad="38100" dist="38100" dir="2700000" algn="tl">
                    <a:srgbClr val="000000">
                      <a:alpha val="43137"/>
                    </a:srgbClr>
                  </a:outerShdw>
                </a:effectLst>
              </a:rPr>
              <a:t>from Infarct </a:t>
            </a:r>
            <a:r>
              <a:rPr lang="en-US" sz="6400" dirty="0">
                <a:solidFill>
                  <a:schemeClr val="bg1"/>
                </a:solidFill>
                <a:effectLst>
                  <a:outerShdw blurRad="38100" dist="38100" dir="2700000" algn="tl">
                    <a:srgbClr val="000000">
                      <a:alpha val="43137"/>
                    </a:srgbClr>
                  </a:outerShdw>
                </a:effectLst>
              </a:rPr>
              <a:t>Combat Project, January 28, 2008 </a:t>
            </a:r>
            <a:r>
              <a:rPr lang="en-US" sz="6400" dirty="0" smtClean="0">
                <a:solidFill>
                  <a:schemeClr val="bg1"/>
                </a:solidFill>
                <a:effectLst>
                  <a:outerShdw blurRad="38100" dist="38100" dir="2700000" algn="tl">
                    <a:srgbClr val="000000">
                      <a:alpha val="43137"/>
                    </a:srgbClr>
                  </a:outerShdw>
                </a:effectLst>
              </a:rPr>
              <a:t>at http</a:t>
            </a:r>
            <a:r>
              <a:rPr lang="en-US" sz="6400" dirty="0">
                <a:solidFill>
                  <a:schemeClr val="bg1"/>
                </a:solidFill>
                <a:effectLst>
                  <a:outerShdw blurRad="38100" dist="38100" dir="2700000" algn="tl">
                    <a:srgbClr val="000000">
                      <a:alpha val="43137"/>
                    </a:srgbClr>
                  </a:outerShdw>
                </a:effectLst>
              </a:rPr>
              <a:t>://</a:t>
            </a:r>
            <a:r>
              <a:rPr lang="en-US" sz="6400" dirty="0" smtClean="0">
                <a:solidFill>
                  <a:schemeClr val="bg1"/>
                </a:solidFill>
                <a:effectLst>
                  <a:outerShdw blurRad="38100" dist="38100" dir="2700000" algn="tl">
                    <a:srgbClr val="000000">
                      <a:alpha val="43137"/>
                    </a:srgbClr>
                  </a:outerShdw>
                </a:effectLst>
              </a:rPr>
              <a:t>www.infarctcombat.org/AcidityTheory.pdf;  Book “Acidity Theory of Atherosclerosis: New Evidences”, 2012</a:t>
            </a:r>
            <a:endParaRPr lang="en-US" sz="6400" dirty="0">
              <a:solidFill>
                <a:schemeClr val="bg1"/>
              </a:solidFill>
              <a:effectLst>
                <a:outerShdw blurRad="38100" dist="38100" dir="2700000" algn="tl">
                  <a:srgbClr val="000000">
                    <a:alpha val="43137"/>
                  </a:srgbClr>
                </a:outerShdw>
              </a:effectLst>
            </a:endParaRPr>
          </a:p>
          <a:p>
            <a:endParaRPr lang="pt-BR" sz="2300" dirty="0"/>
          </a:p>
        </p:txBody>
      </p:sp>
    </p:spTree>
    <p:extLst>
      <p:ext uri="{BB962C8B-B14F-4D97-AF65-F5344CB8AC3E}">
        <p14:creationId xmlns="" xmlns:p14="http://schemas.microsoft.com/office/powerpoint/2010/main" val="7788019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3200" dirty="0" smtClean="0"/>
              <a:t>The </a:t>
            </a:r>
            <a:r>
              <a:rPr lang="pt-BR" sz="3200" dirty="0" err="1" smtClean="0"/>
              <a:t>baroreflex</a:t>
            </a:r>
            <a:r>
              <a:rPr lang="pt-BR" sz="3200" dirty="0" smtClean="0"/>
              <a:t> </a:t>
            </a:r>
            <a:r>
              <a:rPr lang="pt-BR" sz="3200" dirty="0" err="1" smtClean="0"/>
              <a:t>function</a:t>
            </a:r>
            <a:r>
              <a:rPr lang="pt-BR" sz="3200" dirty="0" smtClean="0"/>
              <a:t> </a:t>
            </a:r>
            <a:r>
              <a:rPr lang="pt-BR" sz="3200" dirty="0" err="1" smtClean="0"/>
              <a:t>and</a:t>
            </a:r>
            <a:r>
              <a:rPr lang="pt-BR" sz="3200" dirty="0" smtClean="0"/>
              <a:t> </a:t>
            </a:r>
            <a:r>
              <a:rPr lang="pt-BR" sz="3200" dirty="0" err="1" smtClean="0"/>
              <a:t>the</a:t>
            </a:r>
            <a:r>
              <a:rPr lang="pt-BR" sz="3200" dirty="0" smtClean="0"/>
              <a:t> </a:t>
            </a:r>
            <a:r>
              <a:rPr lang="pt-BR" sz="3200" dirty="0" err="1" smtClean="0"/>
              <a:t>autonomic</a:t>
            </a:r>
            <a:r>
              <a:rPr lang="pt-BR" sz="3200" dirty="0" smtClean="0"/>
              <a:t> </a:t>
            </a:r>
            <a:r>
              <a:rPr lang="pt-BR" sz="3200" dirty="0" err="1" smtClean="0"/>
              <a:t>nervous</a:t>
            </a:r>
            <a:r>
              <a:rPr lang="pt-BR" sz="3200" dirty="0" smtClean="0"/>
              <a:t> system </a:t>
            </a:r>
            <a:endParaRPr lang="pt-BR" sz="3200" dirty="0"/>
          </a:p>
        </p:txBody>
      </p:sp>
      <p:sp>
        <p:nvSpPr>
          <p:cNvPr id="3" name="Espaço Reservado para Conteúdo 2"/>
          <p:cNvSpPr>
            <a:spLocks noGrp="1"/>
          </p:cNvSpPr>
          <p:nvPr>
            <p:ph idx="1"/>
          </p:nvPr>
        </p:nvSpPr>
        <p:spPr>
          <a:xfrm>
            <a:off x="457200" y="1412776"/>
            <a:ext cx="8229600" cy="5445224"/>
          </a:xfrm>
        </p:spPr>
        <p:txBody>
          <a:bodyPr>
            <a:normAutofit lnSpcReduction="10000"/>
          </a:bodyPr>
          <a:lstStyle/>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It </a:t>
            </a:r>
            <a:r>
              <a:rPr lang="en-US" sz="1800" dirty="0">
                <a:effectLst>
                  <a:outerShdw blurRad="38100" dist="38100" dir="2700000" algn="tl">
                    <a:srgbClr val="000000">
                      <a:alpha val="43137"/>
                    </a:srgbClr>
                  </a:outerShdw>
                </a:effectLst>
              </a:rPr>
              <a:t>is interesting to notice </a:t>
            </a:r>
            <a:r>
              <a:rPr lang="en-US" sz="1800" dirty="0" smtClean="0">
                <a:effectLst>
                  <a:outerShdw blurRad="38100" dist="38100" dir="2700000" algn="tl">
                    <a:srgbClr val="000000">
                      <a:alpha val="43137"/>
                    </a:srgbClr>
                  </a:outerShdw>
                </a:effectLst>
              </a:rPr>
              <a:t>about the </a:t>
            </a:r>
            <a:r>
              <a:rPr lang="en-US" sz="1800" dirty="0">
                <a:effectLst>
                  <a:outerShdw blurRad="38100" dist="38100" dir="2700000" algn="tl">
                    <a:srgbClr val="000000">
                      <a:alpha val="43137"/>
                    </a:srgbClr>
                  </a:outerShdw>
                </a:effectLst>
              </a:rPr>
              <a:t>impairment or decrease of </a:t>
            </a:r>
            <a:r>
              <a:rPr lang="en-US" sz="1800" dirty="0" err="1" smtClean="0">
                <a:effectLst>
                  <a:outerShdw blurRad="38100" dist="38100" dir="2700000" algn="tl">
                    <a:srgbClr val="000000">
                      <a:alpha val="43137"/>
                    </a:srgbClr>
                  </a:outerShdw>
                </a:effectLst>
              </a:rPr>
              <a:t>baroreflex</a:t>
            </a:r>
            <a:r>
              <a:rPr lang="en-US" sz="1800" dirty="0" smtClean="0">
                <a:effectLst>
                  <a:outerShdw blurRad="38100" dist="38100" dir="2700000" algn="tl">
                    <a:srgbClr val="000000">
                      <a:alpha val="43137"/>
                    </a:srgbClr>
                  </a:outerShdw>
                </a:effectLst>
              </a:rPr>
              <a:t> sensitivity </a:t>
            </a:r>
            <a:r>
              <a:rPr lang="en-US" sz="1800" dirty="0">
                <a:effectLst>
                  <a:outerShdw blurRad="38100" dist="38100" dir="2700000" algn="tl">
                    <a:srgbClr val="000000">
                      <a:alpha val="43137"/>
                    </a:srgbClr>
                  </a:outerShdw>
                </a:effectLst>
              </a:rPr>
              <a:t>in front of some key factors for atherosclerosis, </a:t>
            </a:r>
            <a:r>
              <a:rPr lang="en-US" sz="1800" dirty="0" smtClean="0">
                <a:effectLst>
                  <a:outerShdw blurRad="38100" dist="38100" dir="2700000" algn="tl">
                    <a:srgbClr val="000000">
                      <a:alpha val="43137"/>
                    </a:srgbClr>
                  </a:outerShdw>
                </a:effectLst>
              </a:rPr>
              <a:t>coronary myocardial disease </a:t>
            </a:r>
            <a:r>
              <a:rPr lang="en-US" sz="1800" dirty="0">
                <a:effectLst>
                  <a:outerShdw blurRad="38100" dist="38100" dir="2700000" algn="tl">
                    <a:srgbClr val="000000">
                      <a:alpha val="43137"/>
                    </a:srgbClr>
                  </a:outerShdw>
                </a:effectLst>
              </a:rPr>
              <a:t>and stroke, like in ageing, ingestion of sugars, </a:t>
            </a:r>
            <a:r>
              <a:rPr lang="en-US" sz="1800" dirty="0" smtClean="0">
                <a:effectLst>
                  <a:outerShdw blurRad="38100" dist="38100" dir="2700000" algn="tl">
                    <a:srgbClr val="000000">
                      <a:alpha val="43137"/>
                    </a:srgbClr>
                  </a:outerShdw>
                </a:effectLst>
              </a:rPr>
              <a:t>in special </a:t>
            </a:r>
            <a:r>
              <a:rPr lang="en-US" sz="1800" dirty="0">
                <a:effectLst>
                  <a:outerShdw blurRad="38100" dist="38100" dir="2700000" algn="tl">
                    <a:srgbClr val="000000">
                      <a:alpha val="43137"/>
                    </a:srgbClr>
                  </a:outerShdw>
                </a:effectLst>
              </a:rPr>
              <a:t>high-fructose diets, and smoking. </a:t>
            </a:r>
            <a:r>
              <a:rPr lang="en-US" sz="1800" dirty="0" smtClean="0">
                <a:effectLst>
                  <a:outerShdw blurRad="38100" dist="38100" dir="2700000" algn="tl">
                    <a:srgbClr val="000000">
                      <a:alpha val="43137"/>
                    </a:srgbClr>
                  </a:outerShdw>
                </a:effectLst>
              </a:rPr>
              <a:t>Indeed there </a:t>
            </a:r>
            <a:r>
              <a:rPr lang="en-US" sz="1800" dirty="0">
                <a:effectLst>
                  <a:outerShdw blurRad="38100" dist="38100" dir="2700000" algn="tl">
                    <a:srgbClr val="000000">
                      <a:alpha val="43137"/>
                    </a:srgbClr>
                  </a:outerShdw>
                </a:effectLst>
              </a:rPr>
              <a:t>are some studies showing that in bilateral carotid atherosclerosis and in greater intima-media thickness the </a:t>
            </a:r>
            <a:r>
              <a:rPr lang="en-US" sz="1800" dirty="0" err="1">
                <a:effectLst>
                  <a:outerShdw blurRad="38100" dist="38100" dir="2700000" algn="tl">
                    <a:srgbClr val="000000">
                      <a:alpha val="43137"/>
                    </a:srgbClr>
                  </a:outerShdw>
                </a:effectLst>
              </a:rPr>
              <a:t>baroreflex</a:t>
            </a:r>
            <a:r>
              <a:rPr lang="en-US" sz="1800" dirty="0">
                <a:effectLst>
                  <a:outerShdw blurRad="38100" dist="38100" dir="2700000" algn="tl">
                    <a:srgbClr val="000000">
                      <a:alpha val="43137"/>
                    </a:srgbClr>
                  </a:outerShdw>
                </a:effectLst>
              </a:rPr>
              <a:t> sensitivity is reduced or impaired</a:t>
            </a:r>
            <a:r>
              <a:rPr lang="en-US" sz="1800" dirty="0" smtClean="0">
                <a:effectLst>
                  <a:outerShdw blurRad="38100" dist="38100" dir="2700000" algn="tl">
                    <a:srgbClr val="000000">
                      <a:alpha val="43137"/>
                    </a:srgbClr>
                  </a:outerShdw>
                </a:effectLst>
              </a:rPr>
              <a:t>.</a:t>
            </a:r>
          </a:p>
          <a:p>
            <a:r>
              <a:rPr lang="en-US" sz="1800" dirty="0">
                <a:effectLst>
                  <a:outerShdw blurRad="38100" dist="38100" dir="2700000" algn="tl">
                    <a:srgbClr val="000000">
                      <a:alpha val="43137"/>
                    </a:srgbClr>
                  </a:outerShdw>
                </a:effectLst>
              </a:rPr>
              <a:t>On the other hand the result of the baroreceptor improvement </a:t>
            </a:r>
            <a:r>
              <a:rPr lang="en-US" sz="1800" dirty="0" smtClean="0">
                <a:effectLst>
                  <a:outerShdw blurRad="38100" dist="38100" dir="2700000" algn="tl">
                    <a:srgbClr val="000000">
                      <a:alpha val="43137"/>
                    </a:srgbClr>
                  </a:outerShdw>
                </a:effectLst>
              </a:rPr>
              <a:t>is the </a:t>
            </a:r>
            <a:r>
              <a:rPr lang="en-US" sz="1800" dirty="0">
                <a:effectLst>
                  <a:outerShdw blurRad="38100" dist="38100" dir="2700000" algn="tl">
                    <a:srgbClr val="000000">
                      <a:alpha val="43137"/>
                    </a:srgbClr>
                  </a:outerShdw>
                </a:effectLst>
              </a:rPr>
              <a:t>inhibition of the sympathetic nervous system and activation </a:t>
            </a:r>
            <a:r>
              <a:rPr lang="en-US" sz="1800" dirty="0" smtClean="0">
                <a:effectLst>
                  <a:outerShdw blurRad="38100" dist="38100" dir="2700000" algn="tl">
                    <a:srgbClr val="000000">
                      <a:alpha val="43137"/>
                    </a:srgbClr>
                  </a:outerShdw>
                </a:effectLst>
              </a:rPr>
              <a:t>of the parasympathetic nervous </a:t>
            </a:r>
            <a:r>
              <a:rPr lang="en-US" sz="1800" dirty="0">
                <a:effectLst>
                  <a:outerShdw blurRad="38100" dist="38100" dir="2700000" algn="tl">
                    <a:srgbClr val="000000">
                      <a:alpha val="43137"/>
                    </a:srgbClr>
                  </a:outerShdw>
                </a:effectLst>
              </a:rPr>
              <a:t>system. </a:t>
            </a:r>
            <a:r>
              <a:rPr lang="en-US" sz="1800" dirty="0" smtClean="0">
                <a:effectLst>
                  <a:outerShdw blurRad="38100" dist="38100" dir="2700000" algn="tl">
                    <a:srgbClr val="000000">
                      <a:alpha val="43137"/>
                    </a:srgbClr>
                  </a:outerShdw>
                </a:effectLst>
              </a:rPr>
              <a:t>Drugs </a:t>
            </a:r>
            <a:r>
              <a:rPr lang="en-US" sz="1800" dirty="0">
                <a:effectLst>
                  <a:outerShdw blurRad="38100" dist="38100" dir="2700000" algn="tl">
                    <a:srgbClr val="000000">
                      <a:alpha val="43137"/>
                    </a:srgbClr>
                  </a:outerShdw>
                </a:effectLst>
              </a:rPr>
              <a:t>like </a:t>
            </a:r>
            <a:r>
              <a:rPr lang="en-US" sz="1800" dirty="0" err="1" smtClean="0">
                <a:effectLst>
                  <a:outerShdw blurRad="38100" dist="38100" dir="2700000" algn="tl">
                    <a:srgbClr val="000000">
                      <a:alpha val="43137"/>
                    </a:srgbClr>
                  </a:outerShdw>
                </a:effectLst>
              </a:rPr>
              <a:t>Betablockers</a:t>
            </a:r>
            <a:r>
              <a:rPr lang="en-US" sz="1800" dirty="0" smtClean="0">
                <a:effectLst>
                  <a:outerShdw blurRad="38100" dist="38100" dir="2700000" algn="tl">
                    <a:srgbClr val="000000">
                      <a:alpha val="43137"/>
                    </a:srgbClr>
                  </a:outerShdw>
                </a:effectLst>
              </a:rPr>
              <a:t> and Digitalis glycosides may </a:t>
            </a:r>
            <a:r>
              <a:rPr lang="en-US" sz="1800" dirty="0">
                <a:effectLst>
                  <a:outerShdw blurRad="38100" dist="38100" dir="2700000" algn="tl">
                    <a:srgbClr val="000000">
                      <a:alpha val="43137"/>
                    </a:srgbClr>
                  </a:outerShdw>
                </a:effectLst>
              </a:rPr>
              <a:t>enhance </a:t>
            </a:r>
            <a:r>
              <a:rPr lang="en-US" sz="1800" dirty="0" err="1">
                <a:effectLst>
                  <a:outerShdw blurRad="38100" dist="38100" dir="2700000" algn="tl">
                    <a:srgbClr val="000000">
                      <a:alpha val="43137"/>
                    </a:srgbClr>
                  </a:outerShdw>
                </a:effectLst>
              </a:rPr>
              <a:t>baroreflex</a:t>
            </a:r>
            <a:r>
              <a:rPr lang="en-US" sz="1800" dirty="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rPr>
              <a:t>sensitivity </a:t>
            </a:r>
            <a:r>
              <a:rPr lang="en-US" sz="1800" dirty="0">
                <a:effectLst>
                  <a:outerShdw blurRad="38100" dist="38100" dir="2700000" algn="tl">
                    <a:srgbClr val="000000">
                      <a:alpha val="43137"/>
                    </a:srgbClr>
                  </a:outerShdw>
                </a:effectLst>
              </a:rPr>
              <a:t>with </a:t>
            </a:r>
            <a:r>
              <a:rPr lang="en-US" sz="1800" dirty="0" smtClean="0">
                <a:effectLst>
                  <a:outerShdw blurRad="38100" dist="38100" dir="2700000" algn="tl">
                    <a:srgbClr val="000000">
                      <a:alpha val="43137"/>
                    </a:srgbClr>
                  </a:outerShdw>
                </a:effectLst>
              </a:rPr>
              <a:t>possible positive</a:t>
            </a:r>
            <a:endParaRPr lang="en-US" sz="1800" dirty="0">
              <a:effectLst>
                <a:outerShdw blurRad="38100" dist="38100" dir="2700000" algn="tl">
                  <a:srgbClr val="000000">
                    <a:alpha val="43137"/>
                  </a:srgbClr>
                </a:outerShdw>
              </a:effectLst>
            </a:endParaRPr>
          </a:p>
          <a:p>
            <a:r>
              <a:rPr lang="en-US" sz="1800" dirty="0">
                <a:effectLst>
                  <a:outerShdw blurRad="38100" dist="38100" dir="2700000" algn="tl">
                    <a:srgbClr val="000000">
                      <a:alpha val="43137"/>
                    </a:srgbClr>
                  </a:outerShdw>
                </a:effectLst>
              </a:rPr>
              <a:t>effects on </a:t>
            </a:r>
            <a:r>
              <a:rPr lang="en-US" sz="1800" dirty="0" smtClean="0">
                <a:effectLst>
                  <a:outerShdw blurRad="38100" dist="38100" dir="2700000" algn="tl">
                    <a:srgbClr val="000000">
                      <a:alpha val="43137"/>
                    </a:srgbClr>
                  </a:outerShdw>
                </a:effectLst>
              </a:rPr>
              <a:t>atherosclerosis. </a:t>
            </a:r>
          </a:p>
          <a:p>
            <a:endParaRPr lang="en-US" sz="1800" dirty="0"/>
          </a:p>
          <a:p>
            <a:r>
              <a:rPr lang="en-US" sz="1600" dirty="0" smtClean="0">
                <a:solidFill>
                  <a:schemeClr val="bg1"/>
                </a:solidFill>
                <a:effectLst>
                  <a:outerShdw blurRad="38100" dist="38100" dir="2700000" algn="tl">
                    <a:srgbClr val="000000">
                      <a:alpha val="43137"/>
                    </a:srgbClr>
                  </a:outerShdw>
                </a:effectLst>
              </a:rPr>
              <a:t>(Nasr </a:t>
            </a:r>
            <a:r>
              <a:rPr lang="en-US" sz="1600" dirty="0">
                <a:solidFill>
                  <a:schemeClr val="bg1"/>
                </a:solidFill>
                <a:effectLst>
                  <a:outerShdw blurRad="38100" dist="38100" dir="2700000" algn="tl">
                    <a:srgbClr val="000000">
                      <a:alpha val="43137"/>
                    </a:srgbClr>
                  </a:outerShdw>
                </a:effectLst>
              </a:rPr>
              <a:t>N et al. </a:t>
            </a:r>
            <a:r>
              <a:rPr lang="en-US" sz="1600" dirty="0" err="1">
                <a:solidFill>
                  <a:schemeClr val="bg1"/>
                </a:solidFill>
                <a:effectLst>
                  <a:outerShdw blurRad="38100" dist="38100" dir="2700000" algn="tl">
                    <a:srgbClr val="000000">
                      <a:alpha val="43137"/>
                    </a:srgbClr>
                  </a:outerShdw>
                </a:effectLst>
              </a:rPr>
              <a:t>Baroreflex</a:t>
            </a:r>
            <a:r>
              <a:rPr lang="en-US" sz="1600" dirty="0">
                <a:solidFill>
                  <a:schemeClr val="bg1"/>
                </a:solidFill>
                <a:effectLst>
                  <a:outerShdw blurRad="38100" dist="38100" dir="2700000" algn="tl">
                    <a:srgbClr val="000000">
                      <a:alpha val="43137"/>
                    </a:srgbClr>
                  </a:outerShdw>
                </a:effectLst>
              </a:rPr>
              <a:t> sensitivity is impaired in bilateral carotid </a:t>
            </a:r>
            <a:r>
              <a:rPr lang="en-US" sz="1600" dirty="0" smtClean="0">
                <a:solidFill>
                  <a:schemeClr val="bg1"/>
                </a:solidFill>
                <a:effectLst>
                  <a:outerShdw blurRad="38100" dist="38100" dir="2700000" algn="tl">
                    <a:srgbClr val="000000">
                      <a:alpha val="43137"/>
                    </a:srgbClr>
                  </a:outerShdw>
                </a:effectLst>
              </a:rPr>
              <a:t>atherosclerosis. Stroke;36:1891-1895; </a:t>
            </a:r>
            <a:r>
              <a:rPr lang="en-US" sz="1600" dirty="0" err="1" smtClean="0">
                <a:solidFill>
                  <a:schemeClr val="bg1"/>
                </a:solidFill>
                <a:effectLst>
                  <a:outerShdw blurRad="38100" dist="38100" dir="2700000" algn="tl">
                    <a:srgbClr val="000000">
                      <a:alpha val="43137"/>
                    </a:srgbClr>
                  </a:outerShdw>
                </a:effectLst>
              </a:rPr>
              <a:t>Gianoros</a:t>
            </a:r>
            <a:r>
              <a:rPr lang="en-US" sz="1600" dirty="0" smtClean="0">
                <a:solidFill>
                  <a:schemeClr val="bg1"/>
                </a:solidFill>
                <a:effectLst>
                  <a:outerShdw blurRad="38100" dist="38100" dir="2700000" algn="tl">
                    <a:srgbClr val="000000">
                      <a:alpha val="43137"/>
                    </a:srgbClr>
                  </a:outerShdw>
                </a:effectLst>
              </a:rPr>
              <a:t> </a:t>
            </a:r>
            <a:r>
              <a:rPr lang="en-US" sz="1600" dirty="0">
                <a:solidFill>
                  <a:schemeClr val="bg1"/>
                </a:solidFill>
                <a:effectLst>
                  <a:outerShdw blurRad="38100" dist="38100" dir="2700000" algn="tl">
                    <a:srgbClr val="000000">
                      <a:alpha val="43137"/>
                    </a:srgbClr>
                  </a:outerShdw>
                </a:effectLst>
              </a:rPr>
              <a:t>PJ et al. Greater intima-media thickness in the carotid bulb </a:t>
            </a:r>
            <a:r>
              <a:rPr lang="en-US" sz="1600" dirty="0" smtClean="0">
                <a:solidFill>
                  <a:schemeClr val="bg1"/>
                </a:solidFill>
                <a:effectLst>
                  <a:outerShdw blurRad="38100" dist="38100" dir="2700000" algn="tl">
                    <a:srgbClr val="000000">
                      <a:alpha val="43137"/>
                    </a:srgbClr>
                  </a:outerShdw>
                </a:effectLst>
              </a:rPr>
              <a:t>is associated </a:t>
            </a:r>
            <a:r>
              <a:rPr lang="en-US" sz="1600" dirty="0">
                <a:solidFill>
                  <a:schemeClr val="bg1"/>
                </a:solidFill>
                <a:effectLst>
                  <a:outerShdw blurRad="38100" dist="38100" dir="2700000" algn="tl">
                    <a:srgbClr val="000000">
                      <a:alpha val="43137"/>
                    </a:srgbClr>
                  </a:outerShdw>
                </a:effectLst>
              </a:rPr>
              <a:t>with reduced </a:t>
            </a:r>
            <a:r>
              <a:rPr lang="en-US" sz="1600" dirty="0" err="1">
                <a:solidFill>
                  <a:schemeClr val="bg1"/>
                </a:solidFill>
                <a:effectLst>
                  <a:outerShdw blurRad="38100" dist="38100" dir="2700000" algn="tl">
                    <a:srgbClr val="000000">
                      <a:alpha val="43137"/>
                    </a:srgbClr>
                  </a:outerShdw>
                </a:effectLst>
              </a:rPr>
              <a:t>baroreflex</a:t>
            </a:r>
            <a:r>
              <a:rPr lang="en-US" sz="1600" dirty="0">
                <a:solidFill>
                  <a:schemeClr val="bg1"/>
                </a:solidFill>
                <a:effectLst>
                  <a:outerShdw blurRad="38100" dist="38100" dir="2700000" algn="tl">
                    <a:srgbClr val="000000">
                      <a:alpha val="43137"/>
                    </a:srgbClr>
                  </a:outerShdw>
                </a:effectLst>
              </a:rPr>
              <a:t> sensitivity. Am J </a:t>
            </a:r>
            <a:r>
              <a:rPr lang="en-US" sz="1600" dirty="0" err="1">
                <a:solidFill>
                  <a:schemeClr val="bg1"/>
                </a:solidFill>
                <a:effectLst>
                  <a:outerShdw blurRad="38100" dist="38100" dir="2700000" algn="tl">
                    <a:srgbClr val="000000">
                      <a:alpha val="43137"/>
                    </a:srgbClr>
                  </a:outerShdw>
                </a:effectLst>
              </a:rPr>
              <a:t>Hypertens</a:t>
            </a:r>
            <a:r>
              <a:rPr lang="en-US" sz="1600" dirty="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2002;15(6</a:t>
            </a:r>
            <a:r>
              <a:rPr lang="en-US" sz="1600" dirty="0">
                <a:solidFill>
                  <a:schemeClr val="bg1"/>
                </a:solidFill>
                <a:effectLst>
                  <a:outerShdw blurRad="38100" dist="38100" dir="2700000" algn="tl">
                    <a:srgbClr val="000000">
                      <a:alpha val="43137"/>
                    </a:srgbClr>
                  </a:outerShdw>
                </a:effectLst>
              </a:rPr>
              <a:t>): </a:t>
            </a:r>
            <a:r>
              <a:rPr lang="en-US" sz="1600" dirty="0" smtClean="0">
                <a:solidFill>
                  <a:schemeClr val="bg1"/>
                </a:solidFill>
                <a:effectLst>
                  <a:outerShdw blurRad="38100" dist="38100" dir="2700000" algn="tl">
                    <a:srgbClr val="000000">
                      <a:alpha val="43137"/>
                    </a:srgbClr>
                  </a:outerShdw>
                </a:effectLst>
              </a:rPr>
              <a:t>486-491</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Truijen</a:t>
            </a:r>
            <a:r>
              <a:rPr lang="en-US" sz="1600" dirty="0">
                <a:solidFill>
                  <a:schemeClr val="bg1"/>
                </a:solidFill>
                <a:effectLst>
                  <a:outerShdw blurRad="38100" dist="38100" dir="2700000" algn="tl">
                    <a:srgbClr val="000000">
                      <a:alpha val="43137"/>
                    </a:srgbClr>
                  </a:outerShdw>
                </a:effectLst>
              </a:rPr>
              <a:t> J et al. </a:t>
            </a:r>
            <a:r>
              <a:rPr lang="en-US" sz="1600" dirty="0" err="1">
                <a:solidFill>
                  <a:schemeClr val="bg1"/>
                </a:solidFill>
                <a:effectLst>
                  <a:outerShdw blurRad="38100" dist="38100" dir="2700000" algn="tl">
                    <a:srgbClr val="000000">
                      <a:alpha val="43137"/>
                    </a:srgbClr>
                  </a:outerShdw>
                </a:effectLst>
              </a:rPr>
              <a:t>Baroreflex</a:t>
            </a:r>
            <a:r>
              <a:rPr lang="en-US" sz="1600" dirty="0">
                <a:solidFill>
                  <a:schemeClr val="bg1"/>
                </a:solidFill>
                <a:effectLst>
                  <a:outerShdw blurRad="38100" dist="38100" dir="2700000" algn="tl">
                    <a:srgbClr val="000000">
                      <a:alpha val="43137"/>
                    </a:srgbClr>
                  </a:outerShdw>
                </a:effectLst>
              </a:rPr>
              <a:t> sensitivity is higher during acute </a:t>
            </a:r>
            <a:r>
              <a:rPr lang="en-US" sz="1600" dirty="0" smtClean="0">
                <a:solidFill>
                  <a:schemeClr val="bg1"/>
                </a:solidFill>
                <a:effectLst>
                  <a:outerShdw blurRad="38100" dist="38100" dir="2700000" algn="tl">
                    <a:srgbClr val="000000">
                      <a:alpha val="43137"/>
                    </a:srgbClr>
                  </a:outerShdw>
                </a:effectLst>
              </a:rPr>
              <a:t>psychological stress </a:t>
            </a:r>
            <a:r>
              <a:rPr lang="en-US" sz="1600" dirty="0">
                <a:solidFill>
                  <a:schemeClr val="bg1"/>
                </a:solidFill>
                <a:effectLst>
                  <a:outerShdw blurRad="38100" dist="38100" dir="2700000" algn="tl">
                    <a:srgbClr val="000000">
                      <a:alpha val="43137"/>
                    </a:srgbClr>
                  </a:outerShdw>
                </a:effectLst>
              </a:rPr>
              <a:t>in healthy subjects under B-adrenergic blockade. </a:t>
            </a:r>
            <a:r>
              <a:rPr lang="en-US" sz="1600" dirty="0" err="1">
                <a:solidFill>
                  <a:schemeClr val="bg1"/>
                </a:solidFill>
                <a:effectLst>
                  <a:outerShdw blurRad="38100" dist="38100" dir="2700000" algn="tl">
                    <a:srgbClr val="000000">
                      <a:alpha val="43137"/>
                    </a:srgbClr>
                  </a:outerShdw>
                </a:effectLst>
              </a:rPr>
              <a:t>Clin</a:t>
            </a:r>
            <a:r>
              <a:rPr lang="en-US" sz="1600" dirty="0">
                <a:solidFill>
                  <a:schemeClr val="bg1"/>
                </a:solidFill>
                <a:effectLst>
                  <a:outerShdw blurRad="38100" dist="38100" dir="2700000" algn="tl">
                    <a:srgbClr val="000000">
                      <a:alpha val="43137"/>
                    </a:srgbClr>
                  </a:outerShdw>
                </a:effectLst>
              </a:rPr>
              <a:t> </a:t>
            </a:r>
            <a:r>
              <a:rPr lang="en-US" sz="1600" dirty="0" err="1">
                <a:solidFill>
                  <a:schemeClr val="bg1"/>
                </a:solidFill>
                <a:effectLst>
                  <a:outerShdw blurRad="38100" dist="38100" dir="2700000" algn="tl">
                    <a:srgbClr val="000000">
                      <a:alpha val="43137"/>
                    </a:srgbClr>
                  </a:outerShdw>
                </a:effectLst>
              </a:rPr>
              <a:t>Sci</a:t>
            </a:r>
            <a:endParaRPr lang="en-US" sz="1600" dirty="0">
              <a:solidFill>
                <a:schemeClr val="bg1"/>
              </a:solidFill>
              <a:effectLst>
                <a:outerShdw blurRad="38100" dist="38100" dir="2700000" algn="tl">
                  <a:srgbClr val="000000">
                    <a:alpha val="43137"/>
                  </a:srgbClr>
                </a:outerShdw>
              </a:effectLst>
            </a:endParaRPr>
          </a:p>
          <a:p>
            <a:r>
              <a:rPr lang="en-US" sz="1600" dirty="0">
                <a:solidFill>
                  <a:schemeClr val="bg1"/>
                </a:solidFill>
                <a:effectLst>
                  <a:outerShdw blurRad="38100" dist="38100" dir="2700000" algn="tl">
                    <a:srgbClr val="000000">
                      <a:alpha val="43137"/>
                    </a:srgbClr>
                  </a:outerShdw>
                </a:effectLst>
              </a:rPr>
              <a:t>(</a:t>
            </a:r>
            <a:r>
              <a:rPr lang="en-US" sz="1600" dirty="0" err="1">
                <a:solidFill>
                  <a:schemeClr val="bg1"/>
                </a:solidFill>
                <a:effectLst>
                  <a:outerShdw blurRad="38100" dist="38100" dir="2700000" algn="tl">
                    <a:srgbClr val="000000">
                      <a:alpha val="43137"/>
                    </a:srgbClr>
                  </a:outerShdw>
                </a:effectLst>
              </a:rPr>
              <a:t>Lond</a:t>
            </a:r>
            <a:r>
              <a:rPr lang="en-US" sz="1600" dirty="0">
                <a:solidFill>
                  <a:schemeClr val="bg1"/>
                </a:solidFill>
                <a:effectLst>
                  <a:outerShdw blurRad="38100" dist="38100" dir="2700000" algn="tl">
                    <a:srgbClr val="000000">
                      <a:alpha val="43137"/>
                    </a:srgbClr>
                  </a:outerShdw>
                </a:effectLst>
              </a:rPr>
              <a:t>), Feb 2011; 120(4):161-167; </a:t>
            </a:r>
            <a:r>
              <a:rPr lang="en-US" sz="1600" dirty="0" err="1">
                <a:solidFill>
                  <a:schemeClr val="bg1"/>
                </a:solidFill>
                <a:effectLst>
                  <a:outerShdw blurRad="38100" dist="38100" dir="2700000" algn="tl">
                    <a:srgbClr val="000000">
                      <a:alpha val="43137"/>
                    </a:srgbClr>
                  </a:outerShdw>
                </a:effectLst>
              </a:rPr>
              <a:t>Schobel</a:t>
            </a:r>
            <a:r>
              <a:rPr lang="en-US" sz="1600" dirty="0">
                <a:solidFill>
                  <a:schemeClr val="bg1"/>
                </a:solidFill>
                <a:effectLst>
                  <a:outerShdw blurRad="38100" dist="38100" dir="2700000" algn="tl">
                    <a:srgbClr val="000000">
                      <a:alpha val="43137"/>
                    </a:srgbClr>
                  </a:outerShdw>
                </a:effectLst>
              </a:rPr>
              <a:t> HP et al. 1991.Contrasting effects of digitalis and </a:t>
            </a:r>
            <a:r>
              <a:rPr lang="en-US" sz="1600" dirty="0" err="1" smtClean="0">
                <a:solidFill>
                  <a:schemeClr val="bg1"/>
                </a:solidFill>
                <a:effectLst>
                  <a:outerShdw blurRad="38100" dist="38100" dir="2700000" algn="tl">
                    <a:srgbClr val="000000">
                      <a:alpha val="43137"/>
                    </a:srgbClr>
                  </a:outerShdw>
                </a:effectLst>
              </a:rPr>
              <a:t>dobutamine</a:t>
            </a:r>
            <a:r>
              <a:rPr lang="en-US" sz="1600" dirty="0" smtClean="0">
                <a:solidFill>
                  <a:schemeClr val="bg1"/>
                </a:solidFill>
                <a:effectLst>
                  <a:outerShdw blurRad="38100" dist="38100" dir="2700000" algn="tl">
                    <a:srgbClr val="000000">
                      <a:alpha val="43137"/>
                    </a:srgbClr>
                  </a:outerShdw>
                </a:effectLst>
              </a:rPr>
              <a:t> on </a:t>
            </a:r>
            <a:r>
              <a:rPr lang="en-US" sz="1600" dirty="0" err="1">
                <a:solidFill>
                  <a:schemeClr val="bg1"/>
                </a:solidFill>
                <a:effectLst>
                  <a:outerShdw blurRad="38100" dist="38100" dir="2700000" algn="tl">
                    <a:srgbClr val="000000">
                      <a:alpha val="43137"/>
                    </a:srgbClr>
                  </a:outerShdw>
                </a:effectLst>
              </a:rPr>
              <a:t>baroreflex</a:t>
            </a:r>
            <a:r>
              <a:rPr lang="en-US" sz="1600" dirty="0">
                <a:solidFill>
                  <a:schemeClr val="bg1"/>
                </a:solidFill>
                <a:effectLst>
                  <a:outerShdw blurRad="38100" dist="38100" dir="2700000" algn="tl">
                    <a:srgbClr val="000000">
                      <a:alpha val="43137"/>
                    </a:srgbClr>
                  </a:outerShdw>
                </a:effectLst>
              </a:rPr>
              <a:t> sympathetic control in normal humans, Circulation </a:t>
            </a:r>
            <a:r>
              <a:rPr lang="en-US" sz="1600" dirty="0" smtClean="0">
                <a:solidFill>
                  <a:schemeClr val="bg1"/>
                </a:solidFill>
                <a:effectLst>
                  <a:outerShdw blurRad="38100" dist="38100" dir="2700000" algn="tl">
                    <a:srgbClr val="000000">
                      <a:alpha val="43137"/>
                    </a:srgbClr>
                  </a:outerShdw>
                </a:effectLst>
              </a:rPr>
              <a:t>V84,1118-1129</a:t>
            </a:r>
            <a:r>
              <a:rPr lang="en-US" sz="1600" dirty="0">
                <a:solidFill>
                  <a:schemeClr val="bg1"/>
                </a:solidFill>
                <a:effectLst>
                  <a:outerShdw blurRad="38100" dist="38100" dir="2700000" algn="tl">
                    <a:srgbClr val="000000">
                      <a:alpha val="43137"/>
                    </a:srgbClr>
                  </a:outerShdw>
                </a:effectLst>
              </a:rPr>
              <a:t>.</a:t>
            </a:r>
            <a:endParaRPr lang="en-US" sz="1600" dirty="0" smtClean="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37969583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0"/>
            <a:ext cx="8640960" cy="1124744"/>
          </a:xfrm>
        </p:spPr>
        <p:txBody>
          <a:bodyPr>
            <a:normAutofit/>
          </a:bodyPr>
          <a:lstStyle/>
          <a:p>
            <a:r>
              <a:rPr lang="el-GR" sz="4000" dirty="0" smtClean="0">
                <a:latin typeface="Times New Roman"/>
                <a:cs typeface="Times New Roman"/>
              </a:rPr>
              <a:t>β</a:t>
            </a:r>
            <a:r>
              <a:rPr lang="pt-BR" sz="4000" dirty="0" smtClean="0">
                <a:latin typeface="Times New Roman"/>
                <a:cs typeface="Times New Roman"/>
              </a:rPr>
              <a:t> </a:t>
            </a:r>
            <a:r>
              <a:rPr lang="pt-BR" sz="3200" dirty="0" err="1" smtClean="0"/>
              <a:t>blockers</a:t>
            </a:r>
            <a:r>
              <a:rPr lang="pt-BR" sz="3200" dirty="0" smtClean="0"/>
              <a:t>, a </a:t>
            </a:r>
            <a:r>
              <a:rPr lang="pt-BR" sz="3200" dirty="0" err="1" smtClean="0"/>
              <a:t>double</a:t>
            </a:r>
            <a:r>
              <a:rPr lang="pt-BR" sz="3200" dirty="0" smtClean="0"/>
              <a:t> </a:t>
            </a:r>
            <a:r>
              <a:rPr lang="pt-BR" sz="3200" dirty="0" err="1" smtClean="0"/>
              <a:t>edged</a:t>
            </a:r>
            <a:r>
              <a:rPr lang="pt-BR" sz="3200" dirty="0" smtClean="0"/>
              <a:t> </a:t>
            </a:r>
            <a:r>
              <a:rPr lang="pt-BR" sz="3200" dirty="0" err="1" smtClean="0"/>
              <a:t>sword</a:t>
            </a:r>
            <a:r>
              <a:rPr lang="pt-BR" sz="3200" dirty="0" smtClean="0"/>
              <a:t>?</a:t>
            </a:r>
            <a:endParaRPr lang="pt-BR" sz="3200" dirty="0"/>
          </a:p>
        </p:txBody>
      </p:sp>
      <p:sp>
        <p:nvSpPr>
          <p:cNvPr id="3" name="Espaço Reservado para Conteúdo 2"/>
          <p:cNvSpPr>
            <a:spLocks noGrp="1"/>
          </p:cNvSpPr>
          <p:nvPr>
            <p:ph idx="1"/>
          </p:nvPr>
        </p:nvSpPr>
        <p:spPr>
          <a:xfrm>
            <a:off x="0" y="980728"/>
            <a:ext cx="9144000" cy="5877272"/>
          </a:xfrm>
        </p:spPr>
        <p:txBody>
          <a:bodyPr>
            <a:normAutofit fontScale="40000" lnSpcReduction="20000"/>
          </a:bodyPr>
          <a:lstStyle/>
          <a:p>
            <a:endParaRPr lang="en-US" sz="3300" dirty="0" smtClean="0"/>
          </a:p>
          <a:p>
            <a:r>
              <a:rPr lang="en-US" sz="4500" dirty="0" smtClean="0">
                <a:effectLst>
                  <a:outerShdw blurRad="38100" dist="38100" dir="2700000" algn="tl">
                    <a:srgbClr val="000000">
                      <a:alpha val="43137"/>
                    </a:srgbClr>
                  </a:outerShdw>
                </a:effectLst>
              </a:rPr>
              <a:t>A recent study confirm that the use of beta blockers do not appear to be of any benefit in three distinct groups of stable outpatients: those with coronary artery disease but no history of MI; those with a remote history of MI (one year or more); and those with coronary risk factors only. </a:t>
            </a:r>
            <a:endParaRPr lang="pt-BR" sz="4500" dirty="0" smtClean="0">
              <a:effectLst>
                <a:outerShdw blurRad="38100" dist="38100" dir="2700000" algn="tl">
                  <a:srgbClr val="000000">
                    <a:alpha val="43137"/>
                  </a:srgbClr>
                </a:outerShdw>
              </a:effectLst>
            </a:endParaRPr>
          </a:p>
          <a:p>
            <a:r>
              <a:rPr lang="en-US" sz="4500" dirty="0" smtClean="0">
                <a:effectLst>
                  <a:outerShdw blurRad="38100" dist="38100" dir="2700000" algn="tl">
                    <a:srgbClr val="000000">
                      <a:alpha val="43137"/>
                    </a:srgbClr>
                  </a:outerShdw>
                </a:effectLst>
              </a:rPr>
              <a:t>Also, the effect of </a:t>
            </a:r>
            <a:r>
              <a:rPr lang="en-US" sz="4500" dirty="0" err="1" smtClean="0">
                <a:effectLst>
                  <a:outerShdw blurRad="38100" dist="38100" dir="2700000" algn="tl">
                    <a:srgbClr val="000000">
                      <a:alpha val="43137"/>
                    </a:srgbClr>
                  </a:outerShdw>
                </a:effectLst>
              </a:rPr>
              <a:t>betablockers</a:t>
            </a:r>
            <a:r>
              <a:rPr lang="en-US" sz="4500" dirty="0" smtClean="0">
                <a:effectLst>
                  <a:outerShdw blurRad="38100" dist="38100" dir="2700000" algn="tl">
                    <a:srgbClr val="000000">
                      <a:alpha val="43137"/>
                    </a:srgbClr>
                  </a:outerShdw>
                </a:effectLst>
              </a:rPr>
              <a:t> as a treatment for primary hypertension has been questioned. In a meta-analysis study published at Lancet Journal in 2005 the authors say that the effect of </a:t>
            </a:r>
            <a:r>
              <a:rPr lang="en-US" sz="4500" dirty="0" err="1" smtClean="0">
                <a:effectLst>
                  <a:outerShdw blurRad="38100" dist="38100" dir="2700000" algn="tl">
                    <a:srgbClr val="000000">
                      <a:alpha val="43137"/>
                    </a:srgbClr>
                  </a:outerShdw>
                </a:effectLst>
              </a:rPr>
              <a:t>betablockers</a:t>
            </a:r>
            <a:r>
              <a:rPr lang="en-US" sz="4500" dirty="0" smtClean="0">
                <a:effectLst>
                  <a:outerShdw blurRad="38100" dist="38100" dir="2700000" algn="tl">
                    <a:srgbClr val="000000">
                      <a:alpha val="43137"/>
                    </a:srgbClr>
                  </a:outerShdw>
                </a:effectLst>
              </a:rPr>
              <a:t> compared to placebo is less than optimum, with no difference for myocardial infarction but with a raised risk of stroke.</a:t>
            </a:r>
            <a:endParaRPr lang="pt-BR" sz="4500" dirty="0" smtClean="0">
              <a:effectLst>
                <a:outerShdw blurRad="38100" dist="38100" dir="2700000" algn="tl">
                  <a:srgbClr val="000000">
                    <a:alpha val="43137"/>
                  </a:srgbClr>
                </a:outerShdw>
              </a:effectLst>
            </a:endParaRPr>
          </a:p>
          <a:p>
            <a:r>
              <a:rPr lang="en-US" sz="4500" dirty="0" smtClean="0">
                <a:effectLst>
                  <a:outerShdw blurRad="38100" dist="38100" dir="2700000" algn="tl">
                    <a:srgbClr val="000000">
                      <a:alpha val="43137"/>
                    </a:srgbClr>
                  </a:outerShdw>
                </a:effectLst>
              </a:rPr>
              <a:t>Moreover in a randomized trial study published in Lancet Journal in 2008 the authors say that there were more deaths in the </a:t>
            </a:r>
            <a:r>
              <a:rPr lang="en-US" sz="4500" dirty="0" err="1" smtClean="0">
                <a:effectLst>
                  <a:outerShdw blurRad="38100" dist="38100" dir="2700000" algn="tl">
                    <a:srgbClr val="000000">
                      <a:alpha val="43137"/>
                    </a:srgbClr>
                  </a:outerShdw>
                </a:effectLst>
              </a:rPr>
              <a:t>metoprolol</a:t>
            </a:r>
            <a:r>
              <a:rPr lang="en-US" sz="4500" dirty="0" smtClean="0">
                <a:effectLst>
                  <a:outerShdw blurRad="38100" dist="38100" dir="2700000" algn="tl">
                    <a:srgbClr val="000000">
                      <a:alpha val="43137"/>
                    </a:srgbClr>
                  </a:outerShdw>
                </a:effectLst>
              </a:rPr>
              <a:t> group than in the placebo group in patients undergoing non-cardiac surgery (129 versus 97 patients).</a:t>
            </a:r>
          </a:p>
          <a:p>
            <a:endParaRPr lang="en-US" sz="4500" dirty="0" smtClean="0">
              <a:effectLst>
                <a:outerShdw blurRad="38100" dist="38100" dir="2700000" algn="tl">
                  <a:srgbClr val="000000">
                    <a:alpha val="43137"/>
                  </a:srgbClr>
                </a:outerShdw>
              </a:effectLst>
            </a:endParaRPr>
          </a:p>
          <a:p>
            <a:r>
              <a:rPr lang="en-US" sz="4500" dirty="0" smtClean="0">
                <a:effectLst>
                  <a:outerShdw blurRad="38100" dist="38100" dir="2700000" algn="tl">
                    <a:srgbClr val="000000">
                      <a:alpha val="43137"/>
                    </a:srgbClr>
                  </a:outerShdw>
                </a:effectLst>
              </a:rPr>
              <a:t>So, while </a:t>
            </a:r>
            <a:r>
              <a:rPr lang="en-US" sz="4500" dirty="0" err="1" smtClean="0">
                <a:effectLst>
                  <a:outerShdw blurRad="38100" dist="38100" dir="2700000" algn="tl">
                    <a:srgbClr val="000000">
                      <a:alpha val="43137"/>
                    </a:srgbClr>
                  </a:outerShdw>
                </a:effectLst>
              </a:rPr>
              <a:t>betablockers</a:t>
            </a:r>
            <a:r>
              <a:rPr lang="en-US" sz="4500" dirty="0" smtClean="0">
                <a:effectLst>
                  <a:outerShdw blurRad="38100" dist="38100" dir="2700000" algn="tl">
                    <a:srgbClr val="000000">
                      <a:alpha val="43137"/>
                    </a:srgbClr>
                  </a:outerShdw>
                </a:effectLst>
              </a:rPr>
              <a:t> seems useful in atherosclerosis its poor results in these clinical situations might be related to their effects of generalized </a:t>
            </a:r>
            <a:r>
              <a:rPr lang="en-US" sz="4500" dirty="0" err="1" smtClean="0">
                <a:effectLst>
                  <a:outerShdw blurRad="38100" dist="38100" dir="2700000" algn="tl">
                    <a:srgbClr val="000000">
                      <a:alpha val="43137"/>
                    </a:srgbClr>
                  </a:outerShdw>
                </a:effectLst>
              </a:rPr>
              <a:t>hypocontractility</a:t>
            </a:r>
            <a:r>
              <a:rPr lang="en-US" sz="4500" dirty="0" smtClean="0">
                <a:effectLst>
                  <a:outerShdw blurRad="38100" dist="38100" dir="2700000" algn="tl">
                    <a:srgbClr val="000000">
                      <a:alpha val="43137"/>
                    </a:srgbClr>
                  </a:outerShdw>
                </a:effectLst>
              </a:rPr>
              <a:t>, as suggested by Dr. </a:t>
            </a:r>
            <a:r>
              <a:rPr lang="en-US" sz="4500" dirty="0" err="1" smtClean="0">
                <a:effectLst>
                  <a:outerShdw blurRad="38100" dist="38100" dir="2700000" algn="tl">
                    <a:srgbClr val="000000">
                      <a:alpha val="43137"/>
                    </a:srgbClr>
                  </a:outerShdw>
                </a:effectLst>
              </a:rPr>
              <a:t>Mesquita</a:t>
            </a:r>
            <a:r>
              <a:rPr lang="en-US" sz="4500" dirty="0" smtClean="0">
                <a:effectLst>
                  <a:outerShdw blurRad="38100" dist="38100" dir="2700000" algn="tl">
                    <a:srgbClr val="000000">
                      <a:alpha val="43137"/>
                    </a:srgbClr>
                  </a:outerShdw>
                </a:effectLst>
              </a:rPr>
              <a:t> in 1979.</a:t>
            </a:r>
          </a:p>
          <a:p>
            <a:endParaRPr lang="en-US" sz="2600" dirty="0" smtClean="0"/>
          </a:p>
          <a:p>
            <a:r>
              <a:rPr lang="en-US" sz="4000" dirty="0" smtClean="0">
                <a:solidFill>
                  <a:schemeClr val="bg1"/>
                </a:solidFill>
                <a:effectLst>
                  <a:outerShdw blurRad="38100" dist="38100" dir="2700000" algn="tl">
                    <a:srgbClr val="000000">
                      <a:alpha val="43137"/>
                    </a:srgbClr>
                  </a:outerShdw>
                </a:effectLst>
              </a:rPr>
              <a:t>(Bangalore S, </a:t>
            </a:r>
            <a:r>
              <a:rPr lang="en-US" sz="4000" dirty="0" err="1" smtClean="0">
                <a:solidFill>
                  <a:schemeClr val="bg1"/>
                </a:solidFill>
                <a:effectLst>
                  <a:outerShdw blurRad="38100" dist="38100" dir="2700000" algn="tl">
                    <a:srgbClr val="000000">
                      <a:alpha val="43137"/>
                    </a:srgbClr>
                  </a:outerShdw>
                </a:effectLst>
              </a:rPr>
              <a:t>Steg</a:t>
            </a:r>
            <a:r>
              <a:rPr lang="en-US" sz="4000" dirty="0" smtClean="0">
                <a:solidFill>
                  <a:schemeClr val="bg1"/>
                </a:solidFill>
                <a:effectLst>
                  <a:outerShdw blurRad="38100" dist="38100" dir="2700000" algn="tl">
                    <a:srgbClr val="000000">
                      <a:alpha val="43137"/>
                    </a:srgbClr>
                  </a:outerShdw>
                </a:effectLst>
              </a:rPr>
              <a:t> PHG, </a:t>
            </a:r>
            <a:r>
              <a:rPr lang="en-US" sz="4000" dirty="0" err="1" smtClean="0">
                <a:solidFill>
                  <a:schemeClr val="bg1"/>
                </a:solidFill>
                <a:effectLst>
                  <a:outerShdw blurRad="38100" dist="38100" dir="2700000" algn="tl">
                    <a:srgbClr val="000000">
                      <a:alpha val="43137"/>
                    </a:srgbClr>
                  </a:outerShdw>
                </a:effectLst>
              </a:rPr>
              <a:t>Deedwania</a:t>
            </a:r>
            <a:r>
              <a:rPr lang="en-US" sz="4000" dirty="0" smtClean="0">
                <a:solidFill>
                  <a:schemeClr val="bg1"/>
                </a:solidFill>
                <a:effectLst>
                  <a:outerShdw blurRad="38100" dist="38100" dir="2700000" algn="tl">
                    <a:srgbClr val="000000">
                      <a:alpha val="43137"/>
                    </a:srgbClr>
                  </a:outerShdw>
                </a:effectLst>
              </a:rPr>
              <a:t> P, et al. Beta blocker use and clinical outcomes in stable outpatients with and without coronary artery disease. JAMA 2012; 308:1340-1349; </a:t>
            </a:r>
            <a:r>
              <a:rPr lang="en-US" sz="4000" dirty="0" err="1" smtClean="0">
                <a:solidFill>
                  <a:schemeClr val="bg1"/>
                </a:solidFill>
                <a:effectLst>
                  <a:outerShdw blurRad="38100" dist="38100" dir="2700000" algn="tl">
                    <a:srgbClr val="000000">
                      <a:alpha val="43137"/>
                    </a:srgbClr>
                  </a:outerShdw>
                </a:effectLst>
              </a:rPr>
              <a:t>Lindholm</a:t>
            </a:r>
            <a:r>
              <a:rPr lang="en-US" sz="4000" dirty="0" smtClean="0">
                <a:solidFill>
                  <a:schemeClr val="bg1"/>
                </a:solidFill>
                <a:effectLst>
                  <a:outerShdw blurRad="38100" dist="38100" dir="2700000" algn="tl">
                    <a:srgbClr val="000000">
                      <a:alpha val="43137"/>
                    </a:srgbClr>
                  </a:outerShdw>
                </a:effectLst>
              </a:rPr>
              <a:t> LH, </a:t>
            </a:r>
            <a:r>
              <a:rPr lang="en-US" sz="4000" dirty="0" err="1" smtClean="0">
                <a:solidFill>
                  <a:schemeClr val="bg1"/>
                </a:solidFill>
                <a:effectLst>
                  <a:outerShdw blurRad="38100" dist="38100" dir="2700000" algn="tl">
                    <a:srgbClr val="000000">
                      <a:alpha val="43137"/>
                    </a:srgbClr>
                  </a:outerShdw>
                </a:effectLst>
              </a:rPr>
              <a:t>Carlberg</a:t>
            </a:r>
            <a:r>
              <a:rPr lang="en-US" sz="4000" dirty="0" smtClean="0">
                <a:solidFill>
                  <a:schemeClr val="bg1"/>
                </a:solidFill>
                <a:effectLst>
                  <a:outerShdw blurRad="38100" dist="38100" dir="2700000" algn="tl">
                    <a:srgbClr val="000000">
                      <a:alpha val="43137"/>
                    </a:srgbClr>
                  </a:outerShdw>
                </a:effectLst>
              </a:rPr>
              <a:t> B, Samuelsson O. Should B blockers remain first choice in the treatment of primary hypertension? A meta-analysis. Lancet 2005;366:1545-53; POISE study group. Effects of extended-release </a:t>
            </a:r>
            <a:r>
              <a:rPr lang="en-US" sz="4000" dirty="0" err="1" smtClean="0">
                <a:solidFill>
                  <a:schemeClr val="bg1"/>
                </a:solidFill>
                <a:effectLst>
                  <a:outerShdw blurRad="38100" dist="38100" dir="2700000" algn="tl">
                    <a:srgbClr val="000000">
                      <a:alpha val="43137"/>
                    </a:srgbClr>
                  </a:outerShdw>
                </a:effectLst>
              </a:rPr>
              <a:t>metoprolol</a:t>
            </a:r>
            <a:r>
              <a:rPr lang="en-US" sz="4000" dirty="0" smtClean="0">
                <a:solidFill>
                  <a:schemeClr val="bg1"/>
                </a:solidFill>
                <a:effectLst>
                  <a:outerShdw blurRad="38100" dist="38100" dir="2700000" algn="tl">
                    <a:srgbClr val="000000">
                      <a:alpha val="43137"/>
                    </a:srgbClr>
                  </a:outerShdw>
                </a:effectLst>
              </a:rPr>
              <a:t> </a:t>
            </a:r>
            <a:r>
              <a:rPr lang="en-US" sz="4000" dirty="0" err="1" smtClean="0">
                <a:solidFill>
                  <a:schemeClr val="bg1"/>
                </a:solidFill>
                <a:effectLst>
                  <a:outerShdw blurRad="38100" dist="38100" dir="2700000" algn="tl">
                    <a:srgbClr val="000000">
                      <a:alpha val="43137"/>
                    </a:srgbClr>
                  </a:outerShdw>
                </a:effectLst>
              </a:rPr>
              <a:t>succinate</a:t>
            </a:r>
            <a:r>
              <a:rPr lang="en-US" sz="4000" dirty="0" smtClean="0">
                <a:solidFill>
                  <a:schemeClr val="bg1"/>
                </a:solidFill>
                <a:effectLst>
                  <a:outerShdw blurRad="38100" dist="38100" dir="2700000" algn="tl">
                    <a:srgbClr val="000000">
                      <a:alpha val="43137"/>
                    </a:srgbClr>
                  </a:outerShdw>
                </a:effectLst>
              </a:rPr>
              <a:t> in patients undergoing non-cardiac surgery (POISE Trial): a randomized controlled trial. Lancet 2008; 371: 1839-47; </a:t>
            </a:r>
            <a:r>
              <a:rPr lang="en-US" sz="4000" dirty="0" err="1" smtClean="0">
                <a:solidFill>
                  <a:schemeClr val="bg1"/>
                </a:solidFill>
                <a:effectLst>
                  <a:outerShdw blurRad="38100" dist="38100" dir="2700000" algn="tl">
                    <a:srgbClr val="000000">
                      <a:alpha val="43137"/>
                    </a:srgbClr>
                  </a:outerShdw>
                </a:effectLst>
              </a:rPr>
              <a:t>Mesquita</a:t>
            </a:r>
            <a:r>
              <a:rPr lang="en-US" sz="4000" dirty="0" smtClean="0">
                <a:solidFill>
                  <a:schemeClr val="bg1"/>
                </a:solidFill>
                <a:effectLst>
                  <a:outerShdw blurRad="38100" dist="38100" dir="2700000" algn="tl">
                    <a:srgbClr val="000000">
                      <a:alpha val="43137"/>
                    </a:srgbClr>
                  </a:outerShdw>
                </a:effectLst>
              </a:rPr>
              <a:t>, QH, Book </a:t>
            </a:r>
            <a:r>
              <a:rPr lang="en-US" sz="4000" dirty="0" err="1" smtClean="0">
                <a:solidFill>
                  <a:schemeClr val="bg1"/>
                </a:solidFill>
                <a:effectLst>
                  <a:outerShdw blurRad="38100" dist="38100" dir="2700000" algn="tl">
                    <a:srgbClr val="000000">
                      <a:alpha val="43137"/>
                    </a:srgbClr>
                  </a:outerShdw>
                </a:effectLst>
              </a:rPr>
              <a:t>Myogenic</a:t>
            </a:r>
            <a:r>
              <a:rPr lang="en-US" sz="4000" dirty="0" smtClean="0">
                <a:solidFill>
                  <a:schemeClr val="bg1"/>
                </a:solidFill>
                <a:effectLst>
                  <a:outerShdw blurRad="38100" dist="38100" dir="2700000" algn="tl">
                    <a:srgbClr val="000000">
                      <a:alpha val="43137"/>
                    </a:srgbClr>
                  </a:outerShdw>
                </a:effectLst>
              </a:rPr>
              <a:t> Theory of Myocardial Infarction, 1979) </a:t>
            </a:r>
            <a:endParaRPr lang="pt-BR" sz="4000" dirty="0" smtClean="0">
              <a:solidFill>
                <a:schemeClr val="bg1"/>
              </a:solidFill>
              <a:effectLst>
                <a:outerShdw blurRad="38100" dist="38100" dir="2700000" algn="tl">
                  <a:srgbClr val="000000">
                    <a:alpha val="43137"/>
                  </a:srgbClr>
                </a:outerShdw>
              </a:effectLst>
            </a:endParaRPr>
          </a:p>
          <a:p>
            <a:endParaRPr lang="en-US" sz="1800" dirty="0" smtClean="0"/>
          </a:p>
          <a:p>
            <a:endParaRPr lang="pt-BR" sz="1800" dirty="0"/>
          </a:p>
        </p:txBody>
      </p:sp>
    </p:spTree>
    <p:extLst>
      <p:ext uri="{BB962C8B-B14F-4D97-AF65-F5344CB8AC3E}">
        <p14:creationId xmlns="" xmlns:p14="http://schemas.microsoft.com/office/powerpoint/2010/main" val="21684395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err="1" smtClean="0"/>
              <a:t>External</a:t>
            </a:r>
            <a:r>
              <a:rPr lang="pt-BR" dirty="0" smtClean="0"/>
              <a:t> </a:t>
            </a:r>
            <a:r>
              <a:rPr lang="pt-BR" dirty="0" err="1" smtClean="0"/>
              <a:t>Risk</a:t>
            </a:r>
            <a:r>
              <a:rPr lang="pt-BR" dirty="0" smtClean="0"/>
              <a:t> </a:t>
            </a:r>
            <a:r>
              <a:rPr lang="pt-BR" dirty="0" err="1" smtClean="0"/>
              <a:t>Markers</a:t>
            </a:r>
            <a:r>
              <a:rPr lang="pt-BR" dirty="0" smtClean="0"/>
              <a:t> for </a:t>
            </a:r>
            <a:r>
              <a:rPr lang="pt-BR" dirty="0" err="1" smtClean="0"/>
              <a:t>Atherosclerosis</a:t>
            </a:r>
            <a:endParaRPr lang="pt-BR" dirty="0"/>
          </a:p>
        </p:txBody>
      </p:sp>
      <p:sp>
        <p:nvSpPr>
          <p:cNvPr id="3" name="Espaço Reservado para Conteúdo 2"/>
          <p:cNvSpPr>
            <a:spLocks noGrp="1"/>
          </p:cNvSpPr>
          <p:nvPr>
            <p:ph idx="1"/>
          </p:nvPr>
        </p:nvSpPr>
        <p:spPr>
          <a:xfrm>
            <a:off x="457200" y="1600200"/>
            <a:ext cx="8229600" cy="5257800"/>
          </a:xfrm>
        </p:spPr>
        <p:txBody>
          <a:bodyPr>
            <a:normAutofit fontScale="77500" lnSpcReduction="20000"/>
          </a:bodyPr>
          <a:lstStyle/>
          <a:p>
            <a:r>
              <a:rPr lang="pt-BR" sz="2600" b="1" dirty="0" err="1" smtClean="0">
                <a:effectLst>
                  <a:outerShdw blurRad="38100" dist="38100" dir="2700000" algn="tl">
                    <a:srgbClr val="000000">
                      <a:alpha val="43137"/>
                    </a:srgbClr>
                  </a:outerShdw>
                </a:effectLst>
              </a:rPr>
              <a:t>Baldness</a:t>
            </a:r>
            <a:endParaRPr lang="pt-BR" sz="2600" b="1" dirty="0" smtClean="0">
              <a:effectLst>
                <a:outerShdw blurRad="38100" dist="38100" dir="2700000" algn="tl">
                  <a:srgbClr val="000000">
                    <a:alpha val="43137"/>
                  </a:srgbClr>
                </a:outerShdw>
              </a:effectLst>
            </a:endParaRPr>
          </a:p>
          <a:p>
            <a:r>
              <a:rPr lang="pt-BR" sz="2300" dirty="0" smtClean="0">
                <a:effectLst>
                  <a:outerShdw blurRad="38100" dist="38100" dir="2700000" algn="tl">
                    <a:srgbClr val="000000">
                      <a:alpha val="43137"/>
                    </a:srgbClr>
                  </a:outerShdw>
                </a:effectLst>
              </a:rPr>
              <a:t>S</a:t>
            </a:r>
            <a:r>
              <a:rPr lang="en-US" sz="2300" dirty="0" err="1" smtClean="0">
                <a:effectLst>
                  <a:outerShdw blurRad="38100" dist="38100" dir="2700000" algn="tl">
                    <a:srgbClr val="000000">
                      <a:alpha val="43137"/>
                    </a:srgbClr>
                  </a:outerShdw>
                </a:effectLst>
              </a:rPr>
              <a:t>evere</a:t>
            </a:r>
            <a:r>
              <a:rPr lang="en-US" sz="2300" dirty="0" smtClean="0">
                <a:effectLst>
                  <a:outerShdw blurRad="38100" dist="38100" dir="2700000" algn="tl">
                    <a:srgbClr val="000000">
                      <a:alpha val="43137"/>
                    </a:srgbClr>
                  </a:outerShdw>
                </a:effectLst>
              </a:rPr>
              <a:t> vertex pattern of </a:t>
            </a:r>
            <a:r>
              <a:rPr lang="en-US" sz="2300" dirty="0" err="1" smtClean="0">
                <a:effectLst>
                  <a:outerShdw blurRad="38100" dist="38100" dir="2700000" algn="tl">
                    <a:srgbClr val="000000">
                      <a:alpha val="43137"/>
                    </a:srgbClr>
                  </a:outerShdw>
                </a:effectLst>
              </a:rPr>
              <a:t>androgenetic</a:t>
            </a:r>
            <a:r>
              <a:rPr lang="en-US" sz="2300" dirty="0" smtClean="0">
                <a:effectLst>
                  <a:outerShdw blurRad="38100" dist="38100" dir="2700000" algn="tl">
                    <a:srgbClr val="000000">
                      <a:alpha val="43137"/>
                    </a:srgbClr>
                  </a:outerShdw>
                </a:effectLst>
              </a:rPr>
              <a:t> alopecia is considered to have an increased risk of subclinical atherosclerosis</a:t>
            </a:r>
            <a:r>
              <a:rPr lang="pt-BR" sz="2300" dirty="0" smtClean="0">
                <a:effectLst>
                  <a:outerShdw blurRad="38100" dist="38100" dir="2700000" algn="tl">
                    <a:srgbClr val="000000">
                      <a:alpha val="43137"/>
                    </a:srgbClr>
                  </a:outerShdw>
                </a:effectLst>
              </a:rPr>
              <a:t>. </a:t>
            </a:r>
          </a:p>
          <a:p>
            <a:r>
              <a:rPr lang="en-US" sz="2300" dirty="0" smtClean="0">
                <a:effectLst>
                  <a:outerShdw blurRad="38100" dist="38100" dir="2700000" algn="tl">
                    <a:srgbClr val="000000">
                      <a:alpha val="43137"/>
                    </a:srgbClr>
                  </a:outerShdw>
                </a:effectLst>
              </a:rPr>
              <a:t>There is a postulation made in 1997 by Marino </a:t>
            </a:r>
            <a:r>
              <a:rPr lang="en-US" sz="2300" dirty="0" err="1" smtClean="0">
                <a:effectLst>
                  <a:outerShdw blurRad="38100" dist="38100" dir="2700000" algn="tl">
                    <a:srgbClr val="000000">
                      <a:alpha val="43137"/>
                    </a:srgbClr>
                  </a:outerShdw>
                </a:effectLst>
              </a:rPr>
              <a:t>Salin</a:t>
            </a:r>
            <a:r>
              <a:rPr lang="en-US" sz="2300" dirty="0" smtClean="0">
                <a:effectLst>
                  <a:outerShdw blurRad="38100" dist="38100" dir="2700000" algn="tl">
                    <a:srgbClr val="000000">
                      <a:alpha val="43137"/>
                    </a:srgbClr>
                  </a:outerShdw>
                </a:effectLst>
              </a:rPr>
              <a:t>, from Italy, telling if there is excess adrenergic tone in the metabolic system, then there is also vasoconstriction, ischemia and hypoxia and if there is hypoxia, </a:t>
            </a:r>
            <a:r>
              <a:rPr lang="en-US" sz="2300" dirty="0" err="1" smtClean="0">
                <a:effectLst>
                  <a:outerShdw blurRad="38100" dist="38100" dir="2700000" algn="tl">
                    <a:srgbClr val="000000">
                      <a:alpha val="43137"/>
                    </a:srgbClr>
                  </a:outerShdw>
                </a:effectLst>
              </a:rPr>
              <a:t>glycolysis</a:t>
            </a:r>
            <a:r>
              <a:rPr lang="en-US" sz="2300" dirty="0" smtClean="0">
                <a:effectLst>
                  <a:outerShdw blurRad="38100" dist="38100" dir="2700000" algn="tl">
                    <a:srgbClr val="000000">
                      <a:alpha val="43137"/>
                    </a:srgbClr>
                  </a:outerShdw>
                </a:effectLst>
              </a:rPr>
              <a:t> leads to lactic acid that causes caustic damage to the inner sheath and this sheath seems to be raised above the hair cuticle.</a:t>
            </a:r>
          </a:p>
          <a:p>
            <a:endParaRPr lang="en-US" sz="2300"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Earlobe Crease</a:t>
            </a:r>
          </a:p>
          <a:p>
            <a:r>
              <a:rPr lang="en-US" sz="2300" dirty="0" smtClean="0">
                <a:effectLst>
                  <a:outerShdw blurRad="38100" dist="38100" dir="2700000" algn="tl">
                    <a:srgbClr val="000000">
                      <a:alpha val="43137"/>
                    </a:srgbClr>
                  </a:outerShdw>
                </a:effectLst>
              </a:rPr>
              <a:t>Diagonal earlobe crease is another external marker for coronary artery disease. Interesting is that  the earlobe is one local to determine blood lactate concentration that may be in our opinion the culprit for the earlobe wrinkle.</a:t>
            </a:r>
          </a:p>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2100" dirty="0" smtClean="0">
                <a:solidFill>
                  <a:schemeClr val="bg1"/>
                </a:solidFill>
              </a:rPr>
              <a:t>(</a:t>
            </a:r>
            <a:r>
              <a:rPr lang="en-US" sz="2100" dirty="0" err="1" smtClean="0">
                <a:solidFill>
                  <a:schemeClr val="bg1"/>
                </a:solidFill>
              </a:rPr>
              <a:t>Dogramaci</a:t>
            </a:r>
            <a:r>
              <a:rPr lang="en-US" sz="2100" dirty="0" smtClean="0">
                <a:solidFill>
                  <a:schemeClr val="bg1"/>
                </a:solidFill>
              </a:rPr>
              <a:t> AC et al. Is </a:t>
            </a:r>
            <a:r>
              <a:rPr lang="en-US" sz="2100" dirty="0" err="1" smtClean="0">
                <a:solidFill>
                  <a:schemeClr val="bg1"/>
                </a:solidFill>
              </a:rPr>
              <a:t>androgenetic</a:t>
            </a:r>
            <a:r>
              <a:rPr lang="en-US" sz="2100" dirty="0" smtClean="0">
                <a:solidFill>
                  <a:schemeClr val="bg1"/>
                </a:solidFill>
              </a:rPr>
              <a:t> alopecia a risk for atherosclerosis? </a:t>
            </a:r>
            <a:r>
              <a:rPr lang="pt-BR" sz="2100" dirty="0" smtClean="0">
                <a:solidFill>
                  <a:schemeClr val="bg1"/>
                </a:solidFill>
              </a:rPr>
              <a:t>J </a:t>
            </a:r>
            <a:r>
              <a:rPr lang="pt-BR" sz="2100" dirty="0" err="1" smtClean="0">
                <a:solidFill>
                  <a:schemeClr val="bg1"/>
                </a:solidFill>
              </a:rPr>
              <a:t>Eur</a:t>
            </a:r>
            <a:r>
              <a:rPr lang="pt-BR" sz="2100" dirty="0" smtClean="0">
                <a:solidFill>
                  <a:schemeClr val="bg1"/>
                </a:solidFill>
              </a:rPr>
              <a:t> </a:t>
            </a:r>
            <a:r>
              <a:rPr lang="pt-BR" sz="2100" dirty="0" err="1" smtClean="0">
                <a:solidFill>
                  <a:schemeClr val="bg1"/>
                </a:solidFill>
              </a:rPr>
              <a:t>Acad</a:t>
            </a:r>
            <a:r>
              <a:rPr lang="pt-BR" sz="2100" dirty="0" smtClean="0">
                <a:solidFill>
                  <a:schemeClr val="bg1"/>
                </a:solidFill>
              </a:rPr>
              <a:t> </a:t>
            </a:r>
            <a:r>
              <a:rPr lang="pt-BR" sz="2100" dirty="0" err="1" smtClean="0">
                <a:solidFill>
                  <a:schemeClr val="bg1"/>
                </a:solidFill>
              </a:rPr>
              <a:t>Dermatol</a:t>
            </a:r>
            <a:r>
              <a:rPr lang="pt-BR" sz="2100" dirty="0" smtClean="0">
                <a:solidFill>
                  <a:schemeClr val="bg1"/>
                </a:solidFill>
              </a:rPr>
              <a:t> </a:t>
            </a:r>
            <a:r>
              <a:rPr lang="pt-BR" sz="2100" dirty="0" err="1" smtClean="0">
                <a:solidFill>
                  <a:schemeClr val="bg1"/>
                </a:solidFill>
              </a:rPr>
              <a:t>Venereol</a:t>
            </a:r>
            <a:r>
              <a:rPr lang="pt-BR" sz="2100" dirty="0" smtClean="0">
                <a:solidFill>
                  <a:schemeClr val="bg1"/>
                </a:solidFill>
              </a:rPr>
              <a:t>. 2009 Jun;23(6):673-7.; Marino </a:t>
            </a:r>
            <a:r>
              <a:rPr lang="pt-BR" sz="2100" dirty="0" err="1" smtClean="0">
                <a:solidFill>
                  <a:schemeClr val="bg1"/>
                </a:solidFill>
              </a:rPr>
              <a:t>Salin</a:t>
            </a:r>
            <a:r>
              <a:rPr lang="pt-BR" sz="2100" dirty="0" smtClean="0">
                <a:solidFill>
                  <a:schemeClr val="bg1"/>
                </a:solidFill>
              </a:rPr>
              <a:t> e Andrea </a:t>
            </a:r>
            <a:r>
              <a:rPr lang="pt-BR" sz="2100" dirty="0" err="1" smtClean="0">
                <a:solidFill>
                  <a:schemeClr val="bg1"/>
                </a:solidFill>
              </a:rPr>
              <a:t>Marliani</a:t>
            </a:r>
            <a:r>
              <a:rPr lang="pt-BR" sz="2100" dirty="0" smtClean="0">
                <a:solidFill>
                  <a:schemeClr val="bg1"/>
                </a:solidFill>
              </a:rPr>
              <a:t>,, “</a:t>
            </a:r>
            <a:r>
              <a:rPr lang="pt-BR" sz="2100" dirty="0" err="1" smtClean="0">
                <a:solidFill>
                  <a:schemeClr val="bg1"/>
                </a:solidFill>
              </a:rPr>
              <a:t>TricoItalia</a:t>
            </a:r>
            <a:r>
              <a:rPr lang="pt-BR" sz="2100" dirty="0" smtClean="0">
                <a:solidFill>
                  <a:schemeClr val="bg1"/>
                </a:solidFill>
              </a:rPr>
              <a:t>” (</a:t>
            </a:r>
            <a:r>
              <a:rPr lang="pt-BR" sz="2100" dirty="0" err="1" smtClean="0">
                <a:solidFill>
                  <a:schemeClr val="bg1"/>
                </a:solidFill>
              </a:rPr>
              <a:t>Firenze</a:t>
            </a:r>
            <a:r>
              <a:rPr lang="pt-BR" sz="2100" dirty="0" smtClean="0">
                <a:solidFill>
                  <a:schemeClr val="bg1"/>
                </a:solidFill>
              </a:rPr>
              <a:t>) </a:t>
            </a:r>
            <a:r>
              <a:rPr lang="pt-BR" sz="2100" dirty="0" err="1" smtClean="0">
                <a:solidFill>
                  <a:schemeClr val="bg1"/>
                </a:solidFill>
              </a:rPr>
              <a:t>marzo</a:t>
            </a:r>
            <a:r>
              <a:rPr lang="pt-BR" sz="2100" dirty="0" smtClean="0">
                <a:solidFill>
                  <a:schemeClr val="bg1"/>
                </a:solidFill>
              </a:rPr>
              <a:t> 1997, </a:t>
            </a:r>
            <a:r>
              <a:rPr lang="pt-BR" sz="2100" dirty="0" err="1" smtClean="0">
                <a:solidFill>
                  <a:schemeClr val="bg1"/>
                </a:solidFill>
              </a:rPr>
              <a:t>Bolletino</a:t>
            </a:r>
            <a:r>
              <a:rPr lang="pt-BR" sz="2100" dirty="0" smtClean="0">
                <a:solidFill>
                  <a:schemeClr val="bg1"/>
                </a:solidFill>
              </a:rPr>
              <a:t> </a:t>
            </a:r>
            <a:r>
              <a:rPr lang="pt-BR" sz="2100" dirty="0" err="1" smtClean="0">
                <a:solidFill>
                  <a:schemeClr val="bg1"/>
                </a:solidFill>
              </a:rPr>
              <a:t>della</a:t>
            </a:r>
            <a:r>
              <a:rPr lang="pt-BR" sz="2100" dirty="0" smtClean="0">
                <a:solidFill>
                  <a:schemeClr val="bg1"/>
                </a:solidFill>
              </a:rPr>
              <a:t> </a:t>
            </a:r>
            <a:r>
              <a:rPr lang="pt-BR" sz="2100" dirty="0" err="1" smtClean="0">
                <a:solidFill>
                  <a:schemeClr val="bg1"/>
                </a:solidFill>
              </a:rPr>
              <a:t>Società</a:t>
            </a:r>
            <a:r>
              <a:rPr lang="pt-BR" sz="2100" dirty="0" smtClean="0">
                <a:solidFill>
                  <a:schemeClr val="bg1"/>
                </a:solidFill>
              </a:rPr>
              <a:t> Italiana di </a:t>
            </a:r>
            <a:r>
              <a:rPr lang="pt-BR" sz="2100" dirty="0" err="1" smtClean="0">
                <a:solidFill>
                  <a:schemeClr val="bg1"/>
                </a:solidFill>
              </a:rPr>
              <a:t>Tricologia</a:t>
            </a:r>
            <a:r>
              <a:rPr lang="pt-BR" sz="2100" dirty="0" smtClean="0">
                <a:solidFill>
                  <a:schemeClr val="bg1"/>
                </a:solidFill>
              </a:rPr>
              <a:t>, La Teoria e </a:t>
            </a:r>
            <a:r>
              <a:rPr lang="pt-BR" sz="2100" dirty="0" err="1" smtClean="0">
                <a:solidFill>
                  <a:schemeClr val="bg1"/>
                </a:solidFill>
              </a:rPr>
              <a:t>la</a:t>
            </a:r>
            <a:r>
              <a:rPr lang="pt-BR" sz="2100" dirty="0" smtClean="0">
                <a:solidFill>
                  <a:schemeClr val="bg1"/>
                </a:solidFill>
              </a:rPr>
              <a:t> Clinica </a:t>
            </a:r>
            <a:r>
              <a:rPr lang="pt-BR" sz="2100" dirty="0" err="1" smtClean="0">
                <a:solidFill>
                  <a:schemeClr val="bg1"/>
                </a:solidFill>
              </a:rPr>
              <a:t>delle</a:t>
            </a:r>
            <a:r>
              <a:rPr lang="pt-BR" sz="2100" dirty="0" smtClean="0">
                <a:solidFill>
                  <a:schemeClr val="bg1"/>
                </a:solidFill>
              </a:rPr>
              <a:t> “</a:t>
            </a:r>
            <a:r>
              <a:rPr lang="pt-BR" sz="2100" dirty="0" err="1" smtClean="0">
                <a:solidFill>
                  <a:schemeClr val="bg1"/>
                </a:solidFill>
              </a:rPr>
              <a:t>Incidenze</a:t>
            </a:r>
            <a:r>
              <a:rPr lang="pt-BR" sz="2100" dirty="0" smtClean="0">
                <a:solidFill>
                  <a:schemeClr val="bg1"/>
                </a:solidFill>
              </a:rPr>
              <a:t>” </a:t>
            </a:r>
            <a:r>
              <a:rPr lang="pt-BR" sz="2100" dirty="0" err="1" smtClean="0">
                <a:solidFill>
                  <a:schemeClr val="bg1"/>
                </a:solidFill>
              </a:rPr>
              <a:t>nelle</a:t>
            </a:r>
            <a:r>
              <a:rPr lang="pt-BR" sz="2100" dirty="0" smtClean="0">
                <a:solidFill>
                  <a:schemeClr val="bg1"/>
                </a:solidFill>
              </a:rPr>
              <a:t> </a:t>
            </a:r>
            <a:r>
              <a:rPr lang="pt-BR" sz="2100" dirty="0" err="1" smtClean="0">
                <a:solidFill>
                  <a:schemeClr val="bg1"/>
                </a:solidFill>
              </a:rPr>
              <a:t>Alopecie</a:t>
            </a:r>
            <a:r>
              <a:rPr lang="pt-BR" sz="2100" u="sng" dirty="0" smtClean="0">
                <a:solidFill>
                  <a:schemeClr val="bg1"/>
                </a:solidFill>
              </a:rPr>
              <a:t>.</a:t>
            </a:r>
            <a:r>
              <a:rPr lang="pt-BR" sz="2100" dirty="0" smtClean="0">
                <a:solidFill>
                  <a:schemeClr val="bg1"/>
                </a:solidFill>
              </a:rPr>
              <a:t>  </a:t>
            </a:r>
            <a:r>
              <a:rPr lang="pt-BR" sz="2100" dirty="0" err="1" smtClean="0">
                <a:solidFill>
                  <a:schemeClr val="bg1"/>
                </a:solidFill>
              </a:rPr>
              <a:t>Cumberland</a:t>
            </a:r>
            <a:r>
              <a:rPr lang="pt-BR" sz="2100" dirty="0" smtClean="0">
                <a:solidFill>
                  <a:schemeClr val="bg1"/>
                </a:solidFill>
              </a:rPr>
              <a:t> GD </a:t>
            </a:r>
            <a:r>
              <a:rPr lang="pt-BR" sz="2100" dirty="0" err="1" smtClean="0">
                <a:solidFill>
                  <a:schemeClr val="bg1"/>
                </a:solidFill>
              </a:rPr>
              <a:t>et</a:t>
            </a:r>
            <a:r>
              <a:rPr lang="pt-BR" sz="2100" dirty="0" smtClean="0">
                <a:solidFill>
                  <a:schemeClr val="bg1"/>
                </a:solidFill>
              </a:rPr>
              <a:t> al. </a:t>
            </a:r>
            <a:r>
              <a:rPr lang="en-US" sz="2000" dirty="0" smtClean="0">
                <a:solidFill>
                  <a:schemeClr val="bg1"/>
                </a:solidFill>
              </a:rPr>
              <a:t>Earlobe creases and coronary atherosclerosis. The view from forensic pathology. </a:t>
            </a:r>
            <a:r>
              <a:rPr lang="en-US" sz="2100" dirty="0" smtClean="0">
                <a:solidFill>
                  <a:schemeClr val="bg1"/>
                </a:solidFill>
              </a:rPr>
              <a:t>Am J Forensic Med </a:t>
            </a:r>
            <a:r>
              <a:rPr lang="en-US" sz="2100" dirty="0" err="1" smtClean="0">
                <a:solidFill>
                  <a:schemeClr val="bg1"/>
                </a:solidFill>
              </a:rPr>
              <a:t>Pathol</a:t>
            </a:r>
            <a:r>
              <a:rPr lang="en-US" sz="2100" dirty="0" smtClean="0">
                <a:solidFill>
                  <a:schemeClr val="bg1"/>
                </a:solidFill>
              </a:rPr>
              <a:t>. 1987 Mar;8(1):9-11)</a:t>
            </a:r>
            <a:endParaRPr lang="pt-BR" sz="2100" dirty="0" smtClean="0">
              <a:solidFill>
                <a:schemeClr val="bg1"/>
              </a:solidFill>
            </a:endParaRPr>
          </a:p>
          <a:p>
            <a:endParaRPr lang="pt-BR" sz="2000" dirty="0" smtClean="0">
              <a:solidFill>
                <a:schemeClr val="bg1"/>
              </a:solidFill>
            </a:endParaRPr>
          </a:p>
          <a:p>
            <a:endParaRPr lang="pt-BR" sz="2100" dirty="0" smtClean="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800" dirty="0" err="1" smtClean="0"/>
              <a:t>Video</a:t>
            </a:r>
            <a:r>
              <a:rPr lang="pt-BR" sz="2800" dirty="0" smtClean="0"/>
              <a:t> </a:t>
            </a:r>
            <a:r>
              <a:rPr lang="pt-BR" sz="2800" dirty="0" err="1" smtClean="0"/>
              <a:t>and</a:t>
            </a:r>
            <a:r>
              <a:rPr lang="pt-BR" sz="2800" dirty="0" smtClean="0"/>
              <a:t> </a:t>
            </a:r>
            <a:r>
              <a:rPr lang="pt-BR" sz="2800" dirty="0" err="1" smtClean="0"/>
              <a:t>Powerpoint</a:t>
            </a:r>
            <a:r>
              <a:rPr lang="pt-BR" sz="2800" dirty="0" smtClean="0"/>
              <a:t> </a:t>
            </a:r>
            <a:r>
              <a:rPr lang="pt-BR" sz="2800" dirty="0" err="1" smtClean="0"/>
              <a:t>presentations</a:t>
            </a:r>
            <a:r>
              <a:rPr lang="pt-BR" sz="2800" dirty="0" smtClean="0"/>
              <a:t> </a:t>
            </a:r>
            <a:r>
              <a:rPr lang="pt-BR" sz="2800" dirty="0" err="1" smtClean="0"/>
              <a:t>on</a:t>
            </a:r>
            <a:r>
              <a:rPr lang="pt-BR" sz="2800" dirty="0" smtClean="0"/>
              <a:t> </a:t>
            </a:r>
            <a:r>
              <a:rPr lang="pt-BR" sz="2800" dirty="0" err="1" smtClean="0"/>
              <a:t>the</a:t>
            </a:r>
            <a:r>
              <a:rPr lang="pt-BR" sz="2800" dirty="0" smtClean="0"/>
              <a:t> </a:t>
            </a:r>
            <a:r>
              <a:rPr lang="pt-BR" sz="2800" dirty="0" err="1" smtClean="0"/>
              <a:t>Acidity</a:t>
            </a:r>
            <a:r>
              <a:rPr lang="pt-BR" sz="2800" dirty="0" smtClean="0"/>
              <a:t> </a:t>
            </a:r>
            <a:r>
              <a:rPr lang="pt-BR" sz="2800" dirty="0" err="1" smtClean="0"/>
              <a:t>Theory</a:t>
            </a:r>
            <a:r>
              <a:rPr lang="pt-BR" sz="2800" dirty="0" smtClean="0"/>
              <a:t> </a:t>
            </a:r>
            <a:r>
              <a:rPr lang="pt-BR" sz="2800" dirty="0" err="1" smtClean="0"/>
              <a:t>of</a:t>
            </a:r>
            <a:r>
              <a:rPr lang="pt-BR" sz="2800" dirty="0" smtClean="0"/>
              <a:t> </a:t>
            </a:r>
            <a:r>
              <a:rPr lang="pt-BR" sz="2800" dirty="0" err="1" smtClean="0"/>
              <a:t>Atherosclerosis</a:t>
            </a:r>
            <a:endParaRPr lang="pt-BR" sz="2800" dirty="0"/>
          </a:p>
        </p:txBody>
      </p:sp>
      <p:sp>
        <p:nvSpPr>
          <p:cNvPr id="3" name="Espaço Reservado para Conteúdo 2"/>
          <p:cNvSpPr>
            <a:spLocks noGrp="1"/>
          </p:cNvSpPr>
          <p:nvPr>
            <p:ph idx="1"/>
          </p:nvPr>
        </p:nvSpPr>
        <p:spPr/>
        <p:txBody>
          <a:bodyPr/>
          <a:lstStyle/>
          <a:p>
            <a:endParaRPr lang="pt-BR" dirty="0" smtClean="0"/>
          </a:p>
          <a:p>
            <a:endParaRPr lang="pt-BR" smtClean="0"/>
          </a:p>
          <a:p>
            <a:r>
              <a:rPr lang="pt-BR" sz="2000" smtClean="0"/>
              <a:t>You</a:t>
            </a:r>
            <a:r>
              <a:rPr lang="pt-BR" sz="2000" dirty="0" smtClean="0"/>
              <a:t> </a:t>
            </a:r>
            <a:r>
              <a:rPr lang="pt-BR" sz="2000" dirty="0" err="1" smtClean="0"/>
              <a:t>can</a:t>
            </a:r>
            <a:r>
              <a:rPr lang="pt-BR" sz="2000" dirty="0" smtClean="0"/>
              <a:t> </a:t>
            </a:r>
            <a:r>
              <a:rPr lang="pt-BR" sz="2000" dirty="0" err="1" smtClean="0"/>
              <a:t>find</a:t>
            </a:r>
            <a:r>
              <a:rPr lang="pt-BR" sz="2000" dirty="0" smtClean="0"/>
              <a:t> </a:t>
            </a:r>
            <a:r>
              <a:rPr lang="pt-BR" sz="2000" dirty="0" err="1" smtClean="0"/>
              <a:t>recent</a:t>
            </a:r>
            <a:r>
              <a:rPr lang="pt-BR" sz="2000" dirty="0" smtClean="0"/>
              <a:t> </a:t>
            </a:r>
            <a:r>
              <a:rPr lang="pt-BR" sz="2000" dirty="0" err="1" smtClean="0"/>
              <a:t>videos</a:t>
            </a:r>
            <a:r>
              <a:rPr lang="pt-BR" sz="2000" dirty="0" smtClean="0"/>
              <a:t> </a:t>
            </a:r>
            <a:r>
              <a:rPr lang="pt-BR" sz="2000" dirty="0" err="1" smtClean="0"/>
              <a:t>and</a:t>
            </a:r>
            <a:r>
              <a:rPr lang="pt-BR" sz="2000" dirty="0" smtClean="0"/>
              <a:t>  </a:t>
            </a:r>
            <a:r>
              <a:rPr lang="pt-BR" sz="2000" dirty="0" err="1" smtClean="0"/>
              <a:t>powerpoint</a:t>
            </a:r>
            <a:r>
              <a:rPr lang="pt-BR" sz="2000" dirty="0" smtClean="0"/>
              <a:t> </a:t>
            </a:r>
            <a:r>
              <a:rPr lang="pt-BR" sz="2000" dirty="0" err="1" smtClean="0"/>
              <a:t>presentations</a:t>
            </a:r>
            <a:r>
              <a:rPr lang="pt-BR" sz="2000" dirty="0" smtClean="0"/>
              <a:t> as </a:t>
            </a:r>
            <a:r>
              <a:rPr lang="pt-BR" sz="2000" dirty="0" err="1" smtClean="0"/>
              <a:t>well</a:t>
            </a:r>
            <a:r>
              <a:rPr lang="pt-BR" sz="2000" dirty="0" smtClean="0"/>
              <a:t> </a:t>
            </a:r>
            <a:r>
              <a:rPr lang="pt-BR" sz="2000" dirty="0" err="1" smtClean="0"/>
              <a:t>articles</a:t>
            </a:r>
            <a:r>
              <a:rPr lang="pt-BR" sz="2000" dirty="0" smtClean="0"/>
              <a:t> </a:t>
            </a:r>
            <a:r>
              <a:rPr lang="pt-BR" sz="2000" dirty="0" err="1" smtClean="0"/>
              <a:t>and</a:t>
            </a:r>
            <a:r>
              <a:rPr lang="pt-BR" sz="2000" dirty="0" smtClean="0"/>
              <a:t> </a:t>
            </a:r>
            <a:r>
              <a:rPr lang="pt-BR" sz="2000" dirty="0" err="1" smtClean="0"/>
              <a:t>other</a:t>
            </a:r>
            <a:r>
              <a:rPr lang="pt-BR" sz="2000" dirty="0" smtClean="0"/>
              <a:t> </a:t>
            </a:r>
            <a:r>
              <a:rPr lang="pt-BR" sz="2000" dirty="0" err="1" smtClean="0"/>
              <a:t>information</a:t>
            </a:r>
            <a:r>
              <a:rPr lang="pt-BR" sz="2000" dirty="0" smtClean="0"/>
              <a:t> </a:t>
            </a:r>
            <a:r>
              <a:rPr lang="pt-BR" sz="2000" dirty="0" err="1" smtClean="0"/>
              <a:t>about</a:t>
            </a:r>
            <a:r>
              <a:rPr lang="pt-BR" sz="2000" dirty="0" smtClean="0"/>
              <a:t> </a:t>
            </a:r>
            <a:r>
              <a:rPr lang="pt-BR" sz="2000" dirty="0" err="1" smtClean="0"/>
              <a:t>the</a:t>
            </a:r>
            <a:r>
              <a:rPr lang="pt-BR" sz="2000" dirty="0" smtClean="0"/>
              <a:t> </a:t>
            </a:r>
            <a:r>
              <a:rPr lang="pt-BR" sz="2000" dirty="0" err="1" smtClean="0"/>
              <a:t>acidity</a:t>
            </a:r>
            <a:r>
              <a:rPr lang="pt-BR" sz="2000" dirty="0" smtClean="0"/>
              <a:t> </a:t>
            </a:r>
            <a:r>
              <a:rPr lang="pt-BR" sz="2000" dirty="0" err="1" smtClean="0"/>
              <a:t>theory</a:t>
            </a:r>
            <a:r>
              <a:rPr lang="pt-BR" sz="2000" dirty="0" smtClean="0"/>
              <a:t> </a:t>
            </a:r>
            <a:r>
              <a:rPr lang="pt-BR" sz="2000" dirty="0" err="1" smtClean="0"/>
              <a:t>at</a:t>
            </a:r>
            <a:r>
              <a:rPr lang="pt-BR" sz="2000" dirty="0" smtClean="0"/>
              <a:t>: </a:t>
            </a:r>
          </a:p>
          <a:p>
            <a:r>
              <a:rPr lang="pt-BR" sz="2000" u="sng" dirty="0" smtClean="0"/>
              <a:t>http://www.infarctcombat.org/AcidityTheory.html </a:t>
            </a:r>
          </a:p>
          <a:p>
            <a:endParaRPr lang="pt-B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3050"/>
            <a:ext cx="8229600" cy="1571774"/>
          </a:xfrm>
        </p:spPr>
        <p:txBody>
          <a:bodyPr>
            <a:normAutofit fontScale="90000"/>
          </a:bodyPr>
          <a:lstStyle/>
          <a:p>
            <a:r>
              <a:rPr lang="en-US" sz="3100" dirty="0"/>
              <a:t/>
            </a:r>
            <a:br>
              <a:rPr lang="en-US" sz="3100" dirty="0"/>
            </a:br>
            <a:r>
              <a:rPr lang="en-US" sz="3100" dirty="0" smtClean="0"/>
              <a:t>Book </a:t>
            </a:r>
            <a:r>
              <a:rPr lang="en-US" sz="3100" dirty="0"/>
              <a:t>“Acidity Theory of Atherosclerosis – New Evidences</a:t>
            </a:r>
            <a:r>
              <a:rPr lang="en-US" sz="3100" dirty="0" smtClean="0"/>
              <a:t>”, 2012</a:t>
            </a:r>
            <a:r>
              <a:rPr lang="en-US" dirty="0"/>
              <a:t/>
            </a:r>
            <a:br>
              <a:rPr lang="en-US" dirty="0"/>
            </a:br>
            <a:endParaRPr lang="pt-BR" dirty="0"/>
          </a:p>
        </p:txBody>
      </p:sp>
      <p:sp>
        <p:nvSpPr>
          <p:cNvPr id="5" name="Espaço Reservado para Texto 4"/>
          <p:cNvSpPr>
            <a:spLocks noGrp="1"/>
          </p:cNvSpPr>
          <p:nvPr>
            <p:ph type="body" idx="1"/>
          </p:nvPr>
        </p:nvSpPr>
        <p:spPr/>
        <p:txBody>
          <a:bodyPr/>
          <a:lstStyle/>
          <a:p>
            <a:endParaRPr lang="pt-BR" dirty="0"/>
          </a:p>
        </p:txBody>
      </p:sp>
      <p:sp>
        <p:nvSpPr>
          <p:cNvPr id="7" name="Espaço Reservado para Texto 6"/>
          <p:cNvSpPr>
            <a:spLocks noGrp="1"/>
          </p:cNvSpPr>
          <p:nvPr>
            <p:ph type="body" sz="half" idx="3"/>
          </p:nvPr>
        </p:nvSpPr>
        <p:spPr/>
        <p:txBody>
          <a:bodyPr/>
          <a:lstStyle/>
          <a:p>
            <a:endParaRPr lang="pt-BR"/>
          </a:p>
        </p:txBody>
      </p:sp>
      <p:sp>
        <p:nvSpPr>
          <p:cNvPr id="6" name="Espaço Reservado para Conteúdo 5"/>
          <p:cNvSpPr>
            <a:spLocks noGrp="1"/>
          </p:cNvSpPr>
          <p:nvPr>
            <p:ph sz="quarter" idx="2"/>
          </p:nvPr>
        </p:nvSpPr>
        <p:spPr>
          <a:xfrm>
            <a:off x="457200" y="2362200"/>
            <a:ext cx="4040188" cy="4019128"/>
          </a:xfrm>
        </p:spPr>
        <p:txBody>
          <a:bodyPr>
            <a:normAutofit fontScale="92500" lnSpcReduction="10000"/>
          </a:bodyPr>
          <a:lstStyle/>
          <a:p>
            <a:r>
              <a:rPr lang="pt-BR" sz="2000" dirty="0" smtClean="0">
                <a:effectLst>
                  <a:outerShdw blurRad="38100" dist="38100" dir="2700000" algn="tl">
                    <a:srgbClr val="000000">
                      <a:alpha val="43137"/>
                    </a:srgbClr>
                  </a:outerShdw>
                </a:effectLst>
              </a:rPr>
              <a:t>In </a:t>
            </a:r>
            <a:r>
              <a:rPr lang="pt-BR" sz="2000" dirty="0" err="1" smtClean="0">
                <a:effectLst>
                  <a:outerShdw blurRad="38100" dist="38100" dir="2700000" algn="tl">
                    <a:srgbClr val="000000">
                      <a:alpha val="43137"/>
                    </a:srgbClr>
                  </a:outerShdw>
                </a:effectLst>
              </a:rPr>
              <a:t>this</a:t>
            </a:r>
            <a:r>
              <a:rPr lang="pt-BR" sz="2000" dirty="0" smtClean="0">
                <a:effectLst>
                  <a:outerShdw blurRad="38100" dist="38100" dir="2700000" algn="tl">
                    <a:srgbClr val="000000">
                      <a:alpha val="43137"/>
                    </a:srgbClr>
                  </a:outerShdw>
                </a:effectLst>
              </a:rPr>
              <a:t> book </a:t>
            </a:r>
            <a:r>
              <a:rPr lang="pt-BR" sz="2000" dirty="0" err="1" smtClean="0">
                <a:effectLst>
                  <a:outerShdw blurRad="38100" dist="38100" dir="2700000" algn="tl">
                    <a:srgbClr val="000000">
                      <a:alpha val="43137"/>
                    </a:srgbClr>
                  </a:outerShdw>
                </a:effectLst>
              </a:rPr>
              <a:t>we</a:t>
            </a:r>
            <a:r>
              <a:rPr lang="pt-BR" sz="2000" dirty="0" smtClean="0">
                <a:effectLst>
                  <a:outerShdw blurRad="38100" dist="38100" dir="2700000" algn="tl">
                    <a:srgbClr val="000000">
                      <a:alpha val="43137"/>
                    </a:srgbClr>
                  </a:outerShdw>
                </a:effectLst>
              </a:rPr>
              <a:t> explore in </a:t>
            </a:r>
            <a:r>
              <a:rPr lang="pt-BR" sz="2000" dirty="0" err="1" smtClean="0">
                <a:effectLst>
                  <a:outerShdw blurRad="38100" dist="38100" dir="2700000" algn="tl">
                    <a:srgbClr val="000000">
                      <a:alpha val="43137"/>
                    </a:srgbClr>
                  </a:outerShdw>
                </a:effectLst>
              </a:rPr>
              <a:t>depth</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the</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risk</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factors</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and</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pathophysiological</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explanations</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of</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atherosclerosis</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under</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the</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acidity</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theory</a:t>
            </a:r>
            <a:r>
              <a:rPr lang="pt-BR" sz="2000" dirty="0" smtClean="0">
                <a:effectLst>
                  <a:outerShdw blurRad="38100" dist="38100" dir="2700000" algn="tl">
                    <a:srgbClr val="000000">
                      <a:alpha val="43137"/>
                    </a:srgbClr>
                  </a:outerShdw>
                </a:effectLst>
              </a:rPr>
              <a:t> point </a:t>
            </a:r>
            <a:r>
              <a:rPr lang="pt-BR" sz="2000" dirty="0" err="1" smtClean="0">
                <a:effectLst>
                  <a:outerShdw blurRad="38100" dist="38100" dir="2700000" algn="tl">
                    <a:srgbClr val="000000">
                      <a:alpha val="43137"/>
                    </a:srgbClr>
                  </a:outerShdw>
                </a:effectLst>
              </a:rPr>
              <a:t>of</a:t>
            </a:r>
            <a:r>
              <a:rPr lang="pt-BR" sz="2000" dirty="0" smtClean="0">
                <a:effectLst>
                  <a:outerShdw blurRad="38100" dist="38100" dir="2700000" algn="tl">
                    <a:srgbClr val="000000">
                      <a:alpha val="43137"/>
                    </a:srgbClr>
                  </a:outerShdw>
                </a:effectLst>
              </a:rPr>
              <a:t> </a:t>
            </a:r>
            <a:r>
              <a:rPr lang="pt-BR" sz="2000" dirty="0" err="1" smtClean="0">
                <a:effectLst>
                  <a:outerShdw blurRad="38100" dist="38100" dir="2700000" algn="tl">
                    <a:srgbClr val="000000">
                      <a:alpha val="43137"/>
                    </a:srgbClr>
                  </a:outerShdw>
                </a:effectLst>
              </a:rPr>
              <a:t>view</a:t>
            </a:r>
            <a:r>
              <a:rPr lang="pt-BR" sz="2000" dirty="0" smtClean="0">
                <a:effectLst>
                  <a:outerShdw blurRad="38100" dist="38100" dir="2700000" algn="tl">
                    <a:srgbClr val="000000">
                      <a:alpha val="43137"/>
                    </a:srgbClr>
                  </a:outerShdw>
                </a:effectLst>
              </a:rPr>
              <a:t>.</a:t>
            </a:r>
          </a:p>
          <a:p>
            <a:endParaRPr lang="pt-BR" sz="2000" dirty="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Our book is being </a:t>
            </a:r>
            <a:r>
              <a:rPr lang="en-US" sz="2000" dirty="0">
                <a:effectLst>
                  <a:outerShdw blurRad="38100" dist="38100" dir="2700000" algn="tl">
                    <a:srgbClr val="000000">
                      <a:alpha val="43137"/>
                    </a:srgbClr>
                  </a:outerShdw>
                </a:effectLst>
              </a:rPr>
              <a:t>offered for Kindle readers and in paperback by Amazon.com. The printed edition is also being distributed by Barnes and Noble and other </a:t>
            </a:r>
            <a:r>
              <a:rPr lang="en-US" sz="2000" dirty="0" smtClean="0">
                <a:effectLst>
                  <a:outerShdw blurRad="38100" dist="38100" dir="2700000" algn="tl">
                    <a:srgbClr val="000000">
                      <a:alpha val="43137"/>
                    </a:srgbClr>
                  </a:outerShdw>
                </a:effectLst>
              </a:rPr>
              <a:t>bookstores</a:t>
            </a:r>
            <a:r>
              <a:rPr lang="en-US" sz="2000" dirty="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at Internet</a:t>
            </a:r>
          </a:p>
        </p:txBody>
      </p:sp>
      <p:pic>
        <p:nvPicPr>
          <p:cNvPr id="3" name="Espaço Reservado para Conteúdo 2"/>
          <p:cNvPicPr>
            <a:picLocks noGrp="1" noChangeAspect="1"/>
          </p:cNvPicPr>
          <p:nvPr>
            <p:ph sz="quarter" idx="4"/>
          </p:nvPr>
        </p:nvPicPr>
        <p:blipFill>
          <a:blip r:embed="rId2" cstate="print">
            <a:extLst>
              <a:ext uri="{28A0092B-C50C-407E-A947-70E740481C1C}">
                <a14:useLocalDpi xmlns="" xmlns:a14="http://schemas.microsoft.com/office/drawing/2010/main" val="0"/>
              </a:ext>
            </a:extLst>
          </a:blip>
          <a:stretch>
            <a:fillRect/>
          </a:stretch>
        </p:blipFill>
        <p:spPr>
          <a:xfrm>
            <a:off x="5409690" y="2362200"/>
            <a:ext cx="2512445" cy="3763963"/>
          </a:xfrm>
        </p:spPr>
      </p:pic>
    </p:spTree>
    <p:extLst>
      <p:ext uri="{BB962C8B-B14F-4D97-AF65-F5344CB8AC3E}">
        <p14:creationId xmlns="" xmlns:p14="http://schemas.microsoft.com/office/powerpoint/2010/main" val="819758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640960" cy="1143000"/>
          </a:xfrm>
        </p:spPr>
        <p:txBody>
          <a:bodyPr>
            <a:noAutofit/>
          </a:bodyPr>
          <a:lstStyle/>
          <a:p>
            <a:r>
              <a:rPr lang="en-US" sz="3200" dirty="0" smtClean="0"/>
              <a:t>The Acidity Theory of Atherosclerosis</a:t>
            </a:r>
            <a:endParaRPr lang="pt-BR" sz="3200" dirty="0"/>
          </a:p>
        </p:txBody>
      </p:sp>
      <p:sp>
        <p:nvSpPr>
          <p:cNvPr id="3" name="Espaço Reservado para Conteúdo 2"/>
          <p:cNvSpPr>
            <a:spLocks noGrp="1"/>
          </p:cNvSpPr>
          <p:nvPr>
            <p:ph idx="1"/>
          </p:nvPr>
        </p:nvSpPr>
        <p:spPr/>
        <p:txBody>
          <a:bodyPr>
            <a:normAutofit/>
          </a:bodyPr>
          <a:lstStyle/>
          <a:p>
            <a:pPr algn="ctr"/>
            <a:r>
              <a:rPr lang="en-US" sz="2000" b="1" dirty="0" smtClean="0">
                <a:effectLst>
                  <a:outerShdw blurRad="38100" dist="38100" dir="2700000" algn="tl">
                    <a:srgbClr val="000000">
                      <a:alpha val="43137"/>
                    </a:srgbClr>
                  </a:outerShdw>
                </a:effectLst>
              </a:rPr>
              <a:t>Sequence </a:t>
            </a:r>
            <a:r>
              <a:rPr lang="en-US" sz="2000" b="1" dirty="0">
                <a:effectLst>
                  <a:outerShdw blurRad="38100" dist="38100" dir="2700000" algn="tl">
                    <a:srgbClr val="000000">
                      <a:alpha val="43137"/>
                    </a:srgbClr>
                  </a:outerShdw>
                </a:effectLst>
              </a:rPr>
              <a:t>of </a:t>
            </a:r>
            <a:r>
              <a:rPr lang="en-US" sz="2000" b="1" dirty="0" smtClean="0">
                <a:effectLst>
                  <a:outerShdw blurRad="38100" dist="38100" dir="2700000" algn="tl">
                    <a:srgbClr val="000000">
                      <a:alpha val="43137"/>
                    </a:srgbClr>
                  </a:outerShdw>
                </a:effectLst>
              </a:rPr>
              <a:t>events* </a:t>
            </a:r>
          </a:p>
          <a:p>
            <a:pPr algn="ctr"/>
            <a:endParaRPr lang="en-US" sz="1400" b="1" dirty="0">
              <a:effectLst>
                <a:outerShdw blurRad="38100" dist="38100" dir="2700000" algn="tl">
                  <a:srgbClr val="000000">
                    <a:alpha val="43137"/>
                  </a:srgbClr>
                </a:outerShdw>
              </a:effectLst>
            </a:endParaRPr>
          </a:p>
          <a:p>
            <a:r>
              <a:rPr lang="en-US" sz="1800" dirty="0">
                <a:effectLst>
                  <a:outerShdw blurRad="38100" dist="38100" dir="2700000" algn="tl">
                    <a:srgbClr val="000000">
                      <a:alpha val="43137"/>
                    </a:srgbClr>
                  </a:outerShdw>
                </a:effectLst>
              </a:rPr>
              <a:t>I. Sympathetic dominance by continuous stress plus</a:t>
            </a:r>
          </a:p>
          <a:p>
            <a:r>
              <a:rPr lang="en-US" sz="1800" dirty="0">
                <a:effectLst>
                  <a:outerShdw blurRad="38100" dist="38100" dir="2700000" algn="tl">
                    <a:srgbClr val="000000">
                      <a:alpha val="43137"/>
                    </a:srgbClr>
                  </a:outerShdw>
                </a:effectLst>
              </a:rPr>
              <a:t>II. Deficiency in production of endogenous digitalis-like </a:t>
            </a:r>
            <a:r>
              <a:rPr lang="en-US" sz="1800" dirty="0" smtClean="0">
                <a:effectLst>
                  <a:outerShdw blurRad="38100" dist="38100" dir="2700000" algn="tl">
                    <a:srgbClr val="000000">
                      <a:alpha val="43137"/>
                    </a:srgbClr>
                  </a:outerShdw>
                </a:effectLst>
              </a:rPr>
              <a:t>compounds </a:t>
            </a:r>
            <a:r>
              <a:rPr lang="en-US" sz="1800" dirty="0">
                <a:effectLst>
                  <a:outerShdw blurRad="38100" dist="38100" dir="2700000" algn="tl">
                    <a:srgbClr val="000000">
                      <a:alpha val="43137"/>
                    </a:srgbClr>
                  </a:outerShdw>
                </a:effectLst>
              </a:rPr>
              <a:t>with alterations of </a:t>
            </a:r>
            <a:r>
              <a:rPr lang="en-US" sz="1800" dirty="0" smtClean="0">
                <a:effectLst>
                  <a:outerShdw blurRad="38100" dist="38100" dir="2700000" algn="tl">
                    <a:srgbClr val="000000">
                      <a:alpha val="43137"/>
                    </a:srgbClr>
                  </a:outerShdw>
                </a:effectLst>
              </a:rPr>
              <a:t>sodium-potassium pump </a:t>
            </a:r>
            <a:r>
              <a:rPr lang="en-US" sz="1800" dirty="0">
                <a:effectLst>
                  <a:outerShdw blurRad="38100" dist="38100" dir="2700000" algn="tl">
                    <a:srgbClr val="000000">
                      <a:alpha val="43137"/>
                    </a:srgbClr>
                  </a:outerShdw>
                </a:effectLst>
              </a:rPr>
              <a:t>activity results in</a:t>
            </a:r>
          </a:p>
          <a:p>
            <a:r>
              <a:rPr lang="en-US" sz="1800" dirty="0">
                <a:effectLst>
                  <a:outerShdw blurRad="38100" dist="38100" dir="2700000" algn="tl">
                    <a:srgbClr val="000000">
                      <a:alpha val="43137"/>
                    </a:srgbClr>
                  </a:outerShdw>
                </a:effectLst>
              </a:rPr>
              <a:t>III. Lowered pH (acidity) that increases perfusion pressure and provokes effects on contractility of coronary arteries, leading to changes in hemodynamic shear stress and atherosclerosis as </a:t>
            </a:r>
            <a:r>
              <a:rPr lang="en-US" sz="1800" dirty="0" smtClean="0">
                <a:effectLst>
                  <a:outerShdw blurRad="38100" dist="38100" dir="2700000" algn="tl">
                    <a:srgbClr val="000000">
                      <a:alpha val="43137"/>
                    </a:srgbClr>
                  </a:outerShdw>
                </a:effectLst>
              </a:rPr>
              <a:t>consequence.</a:t>
            </a:r>
          </a:p>
          <a:p>
            <a:endParaRPr lang="en-US" sz="2400" dirty="0" smtClean="0">
              <a:effectLst>
                <a:outerShdw blurRad="38100" dist="38100" dir="2700000" algn="tl">
                  <a:srgbClr val="000000">
                    <a:alpha val="43137"/>
                  </a:srgbClr>
                </a:outerShdw>
              </a:effectLst>
            </a:endParaRPr>
          </a:p>
          <a:p>
            <a:r>
              <a:rPr lang="en-US" sz="1600" dirty="0" smtClean="0">
                <a:solidFill>
                  <a:schemeClr val="bg1"/>
                </a:solidFill>
                <a:effectLst>
                  <a:outerShdw blurRad="38100" dist="38100" dir="2700000" algn="tl">
                    <a:srgbClr val="000000">
                      <a:alpha val="43137"/>
                    </a:srgbClr>
                  </a:outerShdw>
                </a:effectLst>
              </a:rPr>
              <a:t>*Carlos </a:t>
            </a:r>
            <a:r>
              <a:rPr lang="en-US" sz="1600" dirty="0">
                <a:solidFill>
                  <a:schemeClr val="bg1"/>
                </a:solidFill>
                <a:effectLst>
                  <a:outerShdw blurRad="38100" dist="38100" dir="2700000" algn="tl">
                    <a:srgbClr val="000000">
                      <a:alpha val="43137"/>
                    </a:srgbClr>
                  </a:outerShdw>
                </a:effectLst>
              </a:rPr>
              <a:t>ETB </a:t>
            </a:r>
            <a:r>
              <a:rPr lang="en-US" sz="1600" dirty="0" err="1">
                <a:solidFill>
                  <a:schemeClr val="bg1"/>
                </a:solidFill>
                <a:effectLst>
                  <a:outerShdw blurRad="38100" dist="38100" dir="2700000" algn="tl">
                    <a:srgbClr val="000000">
                      <a:alpha val="43137"/>
                    </a:srgbClr>
                  </a:outerShdw>
                </a:effectLst>
              </a:rPr>
              <a:t>Monteiro</a:t>
            </a:r>
            <a:r>
              <a:rPr lang="en-US" sz="1600" dirty="0">
                <a:solidFill>
                  <a:schemeClr val="bg1"/>
                </a:solidFill>
                <a:effectLst>
                  <a:outerShdw blurRad="38100" dist="38100" dir="2700000" algn="tl">
                    <a:srgbClr val="000000">
                      <a:alpha val="43137"/>
                    </a:srgbClr>
                  </a:outerShdw>
                </a:effectLst>
              </a:rPr>
              <a:t>, Acidic environment evoked by chronic stress: A novel mechanism to explain </a:t>
            </a:r>
            <a:r>
              <a:rPr lang="en-US" sz="1600" dirty="0" err="1">
                <a:solidFill>
                  <a:schemeClr val="bg1"/>
                </a:solidFill>
                <a:effectLst>
                  <a:outerShdw blurRad="38100" dist="38100" dir="2700000" algn="tl">
                    <a:srgbClr val="000000">
                      <a:alpha val="43137"/>
                    </a:srgbClr>
                  </a:outerShdw>
                </a:effectLst>
              </a:rPr>
              <a:t>atherogenesis</a:t>
            </a:r>
            <a:r>
              <a:rPr lang="en-US" sz="1600" dirty="0">
                <a:solidFill>
                  <a:schemeClr val="bg1"/>
                </a:solidFill>
                <a:effectLst>
                  <a:outerShdw blurRad="38100" dist="38100" dir="2700000" algn="tl">
                    <a:srgbClr val="000000">
                      <a:alpha val="43137"/>
                    </a:srgbClr>
                  </a:outerShdw>
                </a:effectLst>
              </a:rPr>
              <a:t>. Available from Infarct Combat Project, January 28, 2008 at http://www.infarctcombat.org/AcidityTheory.pdf</a:t>
            </a:r>
          </a:p>
          <a:p>
            <a:endParaRPr lang="en-US" sz="2400" dirty="0"/>
          </a:p>
          <a:p>
            <a:endParaRPr lang="pt-BR" dirty="0"/>
          </a:p>
        </p:txBody>
      </p:sp>
    </p:spTree>
    <p:extLst>
      <p:ext uri="{BB962C8B-B14F-4D97-AF65-F5344CB8AC3E}">
        <p14:creationId xmlns="" xmlns:p14="http://schemas.microsoft.com/office/powerpoint/2010/main" val="3907363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200" dirty="0"/>
              <a:t>The Acidity Theory of </a:t>
            </a:r>
            <a:r>
              <a:rPr lang="en-US" sz="3200" dirty="0" smtClean="0"/>
              <a:t>Atherosclerosis:</a:t>
            </a:r>
            <a:br>
              <a:rPr lang="en-US" sz="3200" dirty="0" smtClean="0"/>
            </a:br>
            <a:r>
              <a:rPr lang="en-US" sz="3200" dirty="0" smtClean="0"/>
              <a:t>Introduction and Fundamentals</a:t>
            </a:r>
            <a:endParaRPr lang="pt-BR" sz="3200" dirty="0"/>
          </a:p>
        </p:txBody>
      </p:sp>
      <p:sp>
        <p:nvSpPr>
          <p:cNvPr id="3" name="Espaço Reservado para Conteúdo 2"/>
          <p:cNvSpPr>
            <a:spLocks noGrp="1"/>
          </p:cNvSpPr>
          <p:nvPr>
            <p:ph idx="1"/>
          </p:nvPr>
        </p:nvSpPr>
        <p:spPr>
          <a:xfrm>
            <a:off x="457200" y="1268760"/>
            <a:ext cx="8229600" cy="5589240"/>
          </a:xfrm>
        </p:spPr>
        <p:txBody>
          <a:bodyPr>
            <a:normAutofit fontScale="40000" lnSpcReduction="20000"/>
          </a:bodyPr>
          <a:lstStyle/>
          <a:p>
            <a:endParaRPr lang="en-US" sz="2600" dirty="0" smtClean="0">
              <a:effectLst>
                <a:outerShdw blurRad="38100" dist="38100" dir="2700000" algn="tl">
                  <a:srgbClr val="000000">
                    <a:alpha val="43137"/>
                  </a:srgbClr>
                </a:outerShdw>
              </a:effectLst>
            </a:endParaRPr>
          </a:p>
          <a:p>
            <a:r>
              <a:rPr lang="en-US" sz="4500" dirty="0" smtClean="0">
                <a:effectLst>
                  <a:outerShdw blurRad="38100" dist="38100" dir="2700000" algn="tl">
                    <a:srgbClr val="000000">
                      <a:alpha val="43137"/>
                    </a:srgbClr>
                  </a:outerShdw>
                </a:effectLst>
              </a:rPr>
              <a:t>The </a:t>
            </a:r>
            <a:r>
              <a:rPr lang="en-US" sz="4500" dirty="0">
                <a:effectLst>
                  <a:outerShdw blurRad="38100" dist="38100" dir="2700000" algn="tl">
                    <a:srgbClr val="000000">
                      <a:alpha val="43137"/>
                    </a:srgbClr>
                  </a:outerShdw>
                </a:effectLst>
              </a:rPr>
              <a:t>heart is an organ of high metabolic activity – that cannot rest as other body muscles, being susceptible to drops in pH during ischemia and </a:t>
            </a:r>
            <a:r>
              <a:rPr lang="en-US" sz="4500" dirty="0" smtClean="0">
                <a:effectLst>
                  <a:outerShdw blurRad="38100" dist="38100" dir="2700000" algn="tl">
                    <a:srgbClr val="000000">
                      <a:alpha val="43137"/>
                    </a:srgbClr>
                  </a:outerShdw>
                </a:effectLst>
              </a:rPr>
              <a:t>hypoxia. </a:t>
            </a:r>
            <a:r>
              <a:rPr lang="en-US" sz="4500" dirty="0">
                <a:effectLst>
                  <a:outerShdw blurRad="38100" dist="38100" dir="2700000" algn="tl">
                    <a:srgbClr val="000000">
                      <a:alpha val="43137"/>
                    </a:srgbClr>
                  </a:outerShdw>
                </a:effectLst>
              </a:rPr>
              <a:t>The chronic or acute elevated catecholamine release, mainly from sympathetic nerve terminals in cardiac </a:t>
            </a:r>
            <a:r>
              <a:rPr lang="en-US" sz="4500" dirty="0" smtClean="0">
                <a:effectLst>
                  <a:outerShdw blurRad="38100" dist="38100" dir="2700000" algn="tl">
                    <a:srgbClr val="000000">
                      <a:alpha val="43137"/>
                    </a:srgbClr>
                  </a:outerShdw>
                </a:effectLst>
              </a:rPr>
              <a:t>tissue, may </a:t>
            </a:r>
            <a:r>
              <a:rPr lang="en-US" sz="4500" dirty="0">
                <a:effectLst>
                  <a:outerShdw blurRad="38100" dist="38100" dir="2700000" algn="tl">
                    <a:srgbClr val="000000">
                      <a:alpha val="43137"/>
                    </a:srgbClr>
                  </a:outerShdw>
                </a:effectLst>
              </a:rPr>
              <a:t>accelerate the myocardial </a:t>
            </a:r>
            <a:r>
              <a:rPr lang="en-US" sz="4500" dirty="0" err="1" smtClean="0">
                <a:effectLst>
                  <a:outerShdw blurRad="38100" dist="38100" dir="2700000" algn="tl">
                    <a:srgbClr val="000000">
                      <a:alpha val="43137"/>
                    </a:srgbClr>
                  </a:outerShdw>
                </a:effectLst>
              </a:rPr>
              <a:t>glycolysis</a:t>
            </a:r>
            <a:r>
              <a:rPr lang="en-US" sz="4500" dirty="0" smtClean="0">
                <a:effectLst>
                  <a:outerShdw blurRad="38100" dist="38100" dir="2700000" algn="tl">
                    <a:srgbClr val="000000">
                      <a:alpha val="43137"/>
                    </a:srgbClr>
                  </a:outerShdw>
                </a:effectLst>
              </a:rPr>
              <a:t> </a:t>
            </a:r>
            <a:r>
              <a:rPr lang="en-US" sz="4500" dirty="0">
                <a:effectLst>
                  <a:outerShdw blurRad="38100" dist="38100" dir="2700000" algn="tl">
                    <a:srgbClr val="000000">
                      <a:alpha val="43137"/>
                    </a:srgbClr>
                  </a:outerShdw>
                </a:effectLst>
              </a:rPr>
              <a:t>leading to significant increase in lactate production</a:t>
            </a:r>
            <a:r>
              <a:rPr lang="en-US" sz="4500" dirty="0" smtClean="0">
                <a:effectLst>
                  <a:outerShdw blurRad="38100" dist="38100" dir="2700000" algn="tl">
                    <a:srgbClr val="000000">
                      <a:alpha val="43137"/>
                    </a:srgbClr>
                  </a:outerShdw>
                </a:effectLst>
              </a:rPr>
              <a:t>.</a:t>
            </a:r>
          </a:p>
          <a:p>
            <a:r>
              <a:rPr lang="en-US" sz="4500" dirty="0" smtClean="0">
                <a:effectLst>
                  <a:outerShdw blurRad="38100" dist="38100" dir="2700000" algn="tl">
                    <a:srgbClr val="000000">
                      <a:alpha val="43137"/>
                    </a:srgbClr>
                  </a:outerShdw>
                </a:effectLst>
              </a:rPr>
              <a:t>The </a:t>
            </a:r>
            <a:r>
              <a:rPr lang="en-US" sz="4500" dirty="0">
                <a:effectLst>
                  <a:outerShdw blurRad="38100" dist="38100" dir="2700000" algn="tl">
                    <a:srgbClr val="000000">
                      <a:alpha val="43137"/>
                    </a:srgbClr>
                  </a:outerShdw>
                </a:effectLst>
              </a:rPr>
              <a:t>association of increased lipid levels with abnormal lactate metabolism may provide a useful screening test for the detection of coronary artery </a:t>
            </a:r>
            <a:r>
              <a:rPr lang="en-US" sz="4500" dirty="0" smtClean="0">
                <a:effectLst>
                  <a:outerShdw blurRad="38100" dist="38100" dir="2700000" algn="tl">
                    <a:srgbClr val="000000">
                      <a:alpha val="43137"/>
                    </a:srgbClr>
                  </a:outerShdw>
                </a:effectLst>
              </a:rPr>
              <a:t>disease, according a study. Other study has demonstrated that </a:t>
            </a:r>
            <a:r>
              <a:rPr lang="en-US" sz="4500" dirty="0">
                <a:effectLst>
                  <a:outerShdw blurRad="38100" dist="38100" dir="2700000" algn="tl">
                    <a:srgbClr val="000000">
                      <a:alpha val="43137"/>
                    </a:srgbClr>
                  </a:outerShdw>
                </a:effectLst>
              </a:rPr>
              <a:t>plasma lipid abnormalities and myocardial lactate production </a:t>
            </a:r>
            <a:r>
              <a:rPr lang="en-US" sz="4500" dirty="0" smtClean="0">
                <a:effectLst>
                  <a:outerShdw blurRad="38100" dist="38100" dir="2700000" algn="tl">
                    <a:srgbClr val="000000">
                      <a:alpha val="43137"/>
                    </a:srgbClr>
                  </a:outerShdw>
                </a:effectLst>
              </a:rPr>
              <a:t>were </a:t>
            </a:r>
            <a:r>
              <a:rPr lang="en-US" sz="4500" dirty="0">
                <a:effectLst>
                  <a:outerShdw blurRad="38100" dist="38100" dir="2700000" algn="tl">
                    <a:srgbClr val="000000">
                      <a:alpha val="43137"/>
                    </a:srgbClr>
                  </a:outerShdw>
                </a:effectLst>
              </a:rPr>
              <a:t>significantly associated with subsequent </a:t>
            </a:r>
            <a:r>
              <a:rPr lang="en-US" sz="4500" dirty="0" err="1">
                <a:effectLst>
                  <a:outerShdw blurRad="38100" dist="38100" dir="2700000" algn="tl">
                    <a:srgbClr val="000000">
                      <a:alpha val="43137"/>
                    </a:srgbClr>
                  </a:outerShdw>
                </a:effectLst>
              </a:rPr>
              <a:t>arteriographic</a:t>
            </a:r>
            <a:r>
              <a:rPr lang="en-US" sz="4500" dirty="0">
                <a:effectLst>
                  <a:outerShdw blurRad="38100" dist="38100" dir="2700000" algn="tl">
                    <a:srgbClr val="000000">
                      <a:alpha val="43137"/>
                    </a:srgbClr>
                  </a:outerShdw>
                </a:effectLst>
              </a:rPr>
              <a:t> </a:t>
            </a:r>
            <a:r>
              <a:rPr lang="en-US" sz="4500" dirty="0" smtClean="0">
                <a:effectLst>
                  <a:outerShdw blurRad="38100" dist="38100" dir="2700000" algn="tl">
                    <a:srgbClr val="000000">
                      <a:alpha val="43137"/>
                    </a:srgbClr>
                  </a:outerShdw>
                </a:effectLst>
              </a:rPr>
              <a:t>progression. The amount of lactate released by the myocardium has been shown to be related to the severity of coronary artery disease.</a:t>
            </a:r>
          </a:p>
          <a:p>
            <a:r>
              <a:rPr lang="en-US" sz="4500" dirty="0" smtClean="0">
                <a:effectLst>
                  <a:outerShdw blurRad="38100" dist="38100" dir="2700000" algn="tl">
                    <a:srgbClr val="000000">
                      <a:alpha val="43137"/>
                    </a:srgbClr>
                  </a:outerShdw>
                </a:effectLst>
              </a:rPr>
              <a:t>In </a:t>
            </a:r>
            <a:r>
              <a:rPr lang="en-US" sz="4500" dirty="0">
                <a:effectLst>
                  <a:outerShdw blurRad="38100" dist="38100" dir="2700000" algn="tl">
                    <a:srgbClr val="000000">
                      <a:alpha val="43137"/>
                    </a:srgbClr>
                  </a:outerShdw>
                </a:effectLst>
              </a:rPr>
              <a:t>our opinion the raise in plasma lipids presented in these studies might be a response to injury of the arterial endothelium due to an increased release of </a:t>
            </a:r>
            <a:r>
              <a:rPr lang="en-US" sz="4500" dirty="0" smtClean="0">
                <a:effectLst>
                  <a:outerShdw blurRad="38100" dist="38100" dir="2700000" algn="tl">
                    <a:srgbClr val="000000">
                      <a:alpha val="43137"/>
                    </a:srgbClr>
                  </a:outerShdw>
                </a:effectLst>
              </a:rPr>
              <a:t>lactate and the resulting changes in hemodynamic shear stress. </a:t>
            </a:r>
            <a:r>
              <a:rPr lang="en-US" sz="4500" dirty="0">
                <a:effectLst>
                  <a:outerShdw blurRad="38100" dist="38100" dir="2700000" algn="tl">
                    <a:srgbClr val="000000">
                      <a:alpha val="43137"/>
                    </a:srgbClr>
                  </a:outerShdw>
                </a:effectLst>
              </a:rPr>
              <a:t>The response to injury concept is supported by the acidity theory of </a:t>
            </a:r>
            <a:r>
              <a:rPr lang="en-US" sz="4500" dirty="0" smtClean="0">
                <a:effectLst>
                  <a:outerShdw blurRad="38100" dist="38100" dir="2700000" algn="tl">
                    <a:srgbClr val="000000">
                      <a:alpha val="43137"/>
                    </a:srgbClr>
                  </a:outerShdw>
                </a:effectLst>
              </a:rPr>
              <a:t>atherosclerosis.</a:t>
            </a:r>
          </a:p>
          <a:p>
            <a:endParaRPr lang="en-US" sz="2600" dirty="0" smtClean="0"/>
          </a:p>
          <a:p>
            <a:endParaRPr lang="en-US" sz="1700" dirty="0" smtClean="0">
              <a:solidFill>
                <a:schemeClr val="bg1"/>
              </a:solidFill>
            </a:endParaRPr>
          </a:p>
          <a:p>
            <a:r>
              <a:rPr lang="en-US" sz="4000" dirty="0" smtClean="0">
                <a:solidFill>
                  <a:schemeClr val="bg1"/>
                </a:solidFill>
                <a:effectLst>
                  <a:outerShdw blurRad="38100" dist="38100" dir="2700000" algn="tl">
                    <a:srgbClr val="000000">
                      <a:alpha val="43137"/>
                    </a:srgbClr>
                  </a:outerShdw>
                </a:effectLst>
              </a:rPr>
              <a:t>(G</a:t>
            </a:r>
            <a:r>
              <a:rPr lang="en-US" sz="4000" dirty="0">
                <a:solidFill>
                  <a:schemeClr val="bg1"/>
                </a:solidFill>
                <a:effectLst>
                  <a:outerShdw blurRad="38100" dist="38100" dir="2700000" algn="tl">
                    <a:srgbClr val="000000">
                      <a:alpha val="43137"/>
                    </a:srgbClr>
                  </a:outerShdw>
                </a:effectLst>
              </a:rPr>
              <a:t>. Jackson, </a:t>
            </a:r>
            <a:r>
              <a:rPr lang="en-US" sz="4000" dirty="0" smtClean="0">
                <a:solidFill>
                  <a:schemeClr val="bg1"/>
                </a:solidFill>
                <a:effectLst>
                  <a:outerShdw blurRad="38100" dist="38100" dir="2700000" algn="tl">
                    <a:srgbClr val="000000">
                      <a:alpha val="43137"/>
                    </a:srgbClr>
                  </a:outerShdw>
                </a:effectLst>
              </a:rPr>
              <a:t>et al. </a:t>
            </a:r>
            <a:r>
              <a:rPr lang="en-US" sz="4000" dirty="0">
                <a:solidFill>
                  <a:schemeClr val="bg1"/>
                </a:solidFill>
                <a:effectLst>
                  <a:outerShdw blurRad="38100" dist="38100" dir="2700000" algn="tl">
                    <a:srgbClr val="000000">
                      <a:alpha val="43137"/>
                    </a:srgbClr>
                  </a:outerShdw>
                </a:effectLst>
              </a:rPr>
              <a:t>Diagnosis of coronary artery disease by estimation of coronary sinus lactate. British Heart Journal, 1978, 40, 979-983 </a:t>
            </a:r>
            <a:r>
              <a:rPr lang="en-US" sz="4000" dirty="0" smtClean="0">
                <a:solidFill>
                  <a:schemeClr val="bg1"/>
                </a:solidFill>
                <a:effectLst>
                  <a:outerShdw blurRad="38100" dist="38100" dir="2700000" algn="tl">
                    <a:srgbClr val="000000">
                      <a:alpha val="43137"/>
                    </a:srgbClr>
                  </a:outerShdw>
                </a:effectLst>
              </a:rPr>
              <a:t>; Bemis </a:t>
            </a:r>
            <a:r>
              <a:rPr lang="en-US" sz="4000" dirty="0">
                <a:solidFill>
                  <a:schemeClr val="bg1"/>
                </a:solidFill>
                <a:effectLst>
                  <a:outerShdw blurRad="38100" dist="38100" dir="2700000" algn="tl">
                    <a:srgbClr val="000000">
                      <a:alpha val="43137"/>
                    </a:srgbClr>
                  </a:outerShdw>
                </a:effectLst>
              </a:rPr>
              <a:t>CE, </a:t>
            </a:r>
            <a:r>
              <a:rPr lang="en-US" sz="4000" dirty="0" err="1">
                <a:solidFill>
                  <a:schemeClr val="bg1"/>
                </a:solidFill>
                <a:effectLst>
                  <a:outerShdw blurRad="38100" dist="38100" dir="2700000" algn="tl">
                    <a:srgbClr val="000000">
                      <a:alpha val="43137"/>
                    </a:srgbClr>
                  </a:outerShdw>
                </a:effectLst>
              </a:rPr>
              <a:t>Gorlin</a:t>
            </a:r>
            <a:r>
              <a:rPr lang="en-US" sz="4000" dirty="0">
                <a:solidFill>
                  <a:schemeClr val="bg1"/>
                </a:solidFill>
                <a:effectLst>
                  <a:outerShdw blurRad="38100" dist="38100" dir="2700000" algn="tl">
                    <a:srgbClr val="000000">
                      <a:alpha val="43137"/>
                    </a:srgbClr>
                  </a:outerShdw>
                </a:effectLst>
              </a:rPr>
              <a:t> R, et al. Progression of coronary artery disease: A clinical </a:t>
            </a:r>
            <a:r>
              <a:rPr lang="en-US" sz="4000" dirty="0" err="1">
                <a:solidFill>
                  <a:schemeClr val="bg1"/>
                </a:solidFill>
                <a:effectLst>
                  <a:outerShdw blurRad="38100" dist="38100" dir="2700000" algn="tl">
                    <a:srgbClr val="000000">
                      <a:alpha val="43137"/>
                    </a:srgbClr>
                  </a:outerShdw>
                </a:effectLst>
              </a:rPr>
              <a:t>arteriographic</a:t>
            </a:r>
            <a:r>
              <a:rPr lang="en-US" sz="4000" dirty="0">
                <a:solidFill>
                  <a:schemeClr val="bg1"/>
                </a:solidFill>
                <a:effectLst>
                  <a:outerShdw blurRad="38100" dist="38100" dir="2700000" algn="tl">
                    <a:srgbClr val="000000">
                      <a:alpha val="43137"/>
                    </a:srgbClr>
                  </a:outerShdw>
                </a:effectLst>
              </a:rPr>
              <a:t> study. Circulation, </a:t>
            </a:r>
            <a:r>
              <a:rPr lang="en-US" sz="4000" dirty="0" err="1">
                <a:solidFill>
                  <a:schemeClr val="bg1"/>
                </a:solidFill>
                <a:effectLst>
                  <a:outerShdw blurRad="38100" dist="38100" dir="2700000" algn="tl">
                    <a:srgbClr val="000000">
                      <a:alpha val="43137"/>
                    </a:srgbClr>
                  </a:outerShdw>
                </a:effectLst>
              </a:rPr>
              <a:t>Vol</a:t>
            </a:r>
            <a:r>
              <a:rPr lang="en-US" sz="4000" dirty="0">
                <a:solidFill>
                  <a:schemeClr val="bg1"/>
                </a:solidFill>
                <a:effectLst>
                  <a:outerShdw blurRad="38100" dist="38100" dir="2700000" algn="tl">
                    <a:srgbClr val="000000">
                      <a:alpha val="43137"/>
                    </a:srgbClr>
                  </a:outerShdw>
                </a:effectLst>
              </a:rPr>
              <a:t> XLVII, March </a:t>
            </a:r>
            <a:r>
              <a:rPr lang="en-US" sz="4000" dirty="0" smtClean="0">
                <a:solidFill>
                  <a:schemeClr val="bg1"/>
                </a:solidFill>
                <a:effectLst>
                  <a:outerShdw blurRad="38100" dist="38100" dir="2700000" algn="tl">
                    <a:srgbClr val="000000">
                      <a:alpha val="43137"/>
                    </a:srgbClr>
                  </a:outerShdw>
                </a:effectLst>
              </a:rPr>
              <a:t>1973)</a:t>
            </a:r>
            <a:endParaRPr lang="pt-BR" sz="40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128084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a:xfrm>
            <a:off x="323528" y="1600200"/>
            <a:ext cx="8496944" cy="4709160"/>
          </a:xfrm>
        </p:spPr>
        <p:txBody>
          <a:bodyPr>
            <a:normAutofit/>
          </a:bodyPr>
          <a:lstStyle/>
          <a:p>
            <a:endParaRPr lang="pt-BR" sz="2000" dirty="0" smtClean="0"/>
          </a:p>
          <a:p>
            <a:r>
              <a:rPr lang="pt-BR" sz="1800" dirty="0" smtClean="0">
                <a:effectLst>
                  <a:outerShdw blurRad="38100" dist="38100" dir="2700000" algn="tl">
                    <a:srgbClr val="000000">
                      <a:alpha val="43137"/>
                    </a:srgbClr>
                  </a:outerShdw>
                </a:effectLst>
              </a:rPr>
              <a:t>T</a:t>
            </a:r>
            <a:r>
              <a:rPr lang="en-US" sz="1800" dirty="0" smtClean="0">
                <a:effectLst>
                  <a:outerShdw blurRad="38100" dist="38100" dir="2700000" algn="tl">
                    <a:srgbClr val="000000">
                      <a:alpha val="43137"/>
                    </a:srgbClr>
                  </a:outerShdw>
                </a:effectLst>
              </a:rPr>
              <a:t>he sympathetic activation with elevation of circulating catecholamine </a:t>
            </a:r>
            <a:r>
              <a:rPr lang="pt-BR" sz="1800" dirty="0" smtClean="0">
                <a:effectLst>
                  <a:outerShdw blurRad="38100" dist="38100" dir="2700000" algn="tl">
                    <a:srgbClr val="000000">
                      <a:alpha val="43137"/>
                    </a:srgbClr>
                  </a:outerShdw>
                </a:effectLst>
              </a:rPr>
              <a:t>(</a:t>
            </a:r>
            <a:r>
              <a:rPr lang="pt-BR" sz="1800" dirty="0" err="1" smtClean="0">
                <a:effectLst>
                  <a:outerShdw blurRad="38100" dist="38100" dir="2700000" algn="tl">
                    <a:srgbClr val="000000">
                      <a:alpha val="43137"/>
                    </a:srgbClr>
                  </a:outerShdw>
                </a:effectLst>
              </a:rPr>
              <a:t>adrenaline</a:t>
            </a:r>
            <a:r>
              <a:rPr lang="pt-BR" sz="1800" dirty="0" smtClean="0">
                <a:effectLst>
                  <a:outerShdw blurRad="38100" dist="38100" dir="2700000" algn="tl">
                    <a:srgbClr val="000000">
                      <a:alpha val="43137"/>
                    </a:srgbClr>
                  </a:outerShdw>
                </a:effectLst>
              </a:rPr>
              <a:t>, etc..), cause </a:t>
            </a:r>
            <a:r>
              <a:rPr lang="pt-BR" sz="1800" dirty="0" err="1" smtClean="0">
                <a:effectLst>
                  <a:outerShdw blurRad="38100" dist="38100" dir="2700000" algn="tl">
                    <a:srgbClr val="000000">
                      <a:alpha val="43137"/>
                    </a:srgbClr>
                  </a:outerShdw>
                </a:effectLst>
              </a:rPr>
              <a:t>coronary</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vasoconstriction</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and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consequent</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reduction</a:t>
            </a:r>
            <a:r>
              <a:rPr lang="pt-BR" sz="1800" dirty="0" smtClean="0">
                <a:effectLst>
                  <a:outerShdw blurRad="38100" dist="38100" dir="2700000" algn="tl">
                    <a:srgbClr val="000000">
                      <a:alpha val="43137"/>
                    </a:srgbClr>
                  </a:outerShdw>
                </a:effectLst>
              </a:rPr>
              <a:t> in </a:t>
            </a:r>
            <a:r>
              <a:rPr lang="pt-BR" sz="1800" dirty="0" err="1" smtClean="0">
                <a:effectLst>
                  <a:outerShdw blurRad="38100" dist="38100" dir="2700000" algn="tl">
                    <a:srgbClr val="000000">
                      <a:alpha val="43137"/>
                    </a:srgbClr>
                  </a:outerShdw>
                </a:effectLst>
              </a:rPr>
              <a:t>blood</a:t>
            </a:r>
            <a:r>
              <a:rPr lang="pt-BR" sz="1800" dirty="0" smtClean="0">
                <a:effectLst>
                  <a:outerShdw blurRad="38100" dist="38100" dir="2700000" algn="tl">
                    <a:srgbClr val="000000">
                      <a:alpha val="43137"/>
                    </a:srgbClr>
                  </a:outerShdw>
                </a:effectLst>
              </a:rPr>
              <a:t> </a:t>
            </a:r>
            <a:r>
              <a:rPr lang="pt-BR" sz="1800" dirty="0" err="1" smtClean="0">
                <a:effectLst>
                  <a:outerShdw blurRad="38100" dist="38100" dir="2700000" algn="tl">
                    <a:srgbClr val="000000">
                      <a:alpha val="43137"/>
                    </a:srgbClr>
                  </a:outerShdw>
                </a:effectLst>
              </a:rPr>
              <a:t>flow</a:t>
            </a:r>
            <a:r>
              <a:rPr lang="pt-BR" sz="1800" dirty="0" smtClean="0">
                <a:effectLst>
                  <a:outerShdw blurRad="38100" dist="38100" dir="2700000" algn="tl">
                    <a:srgbClr val="000000">
                      <a:alpha val="43137"/>
                    </a:srgbClr>
                  </a:outerShdw>
                </a:effectLst>
              </a:rPr>
              <a:t>.</a:t>
            </a:r>
          </a:p>
          <a:p>
            <a:r>
              <a:rPr lang="en-US" sz="1800" dirty="0" smtClean="0">
                <a:effectLst>
                  <a:outerShdw blurRad="38100" dist="38100" dir="2700000" algn="tl">
                    <a:srgbClr val="000000">
                      <a:alpha val="43137"/>
                    </a:srgbClr>
                  </a:outerShdw>
                </a:effectLst>
              </a:rPr>
              <a:t>On the other hand the increased lactate (or decreased blood pH) may evoke vascular smooth muscle relaxation and increase of blood </a:t>
            </a:r>
            <a:r>
              <a:rPr lang="pt-BR" sz="1800" dirty="0" err="1" smtClean="0">
                <a:effectLst>
                  <a:outerShdw blurRad="38100" dist="38100" dir="2700000" algn="tl">
                    <a:srgbClr val="000000">
                      <a:alpha val="43137"/>
                    </a:srgbClr>
                  </a:outerShdw>
                </a:effectLst>
              </a:rPr>
              <a:t>flow</a:t>
            </a:r>
            <a:r>
              <a:rPr lang="pt-BR" sz="1800" dirty="0" smtClean="0">
                <a:effectLst>
                  <a:outerShdw blurRad="38100" dist="38100" dir="2700000" algn="tl">
                    <a:srgbClr val="000000">
                      <a:alpha val="43137"/>
                    </a:srgbClr>
                  </a:outerShdw>
                </a:effectLst>
              </a:rPr>
              <a:t>.</a:t>
            </a:r>
          </a:p>
          <a:p>
            <a:r>
              <a:rPr lang="en-US" sz="1800" dirty="0" smtClean="0">
                <a:effectLst>
                  <a:outerShdw blurRad="38100" dist="38100" dir="2700000" algn="tl">
                    <a:srgbClr val="000000">
                      <a:alpha val="43137"/>
                    </a:srgbClr>
                  </a:outerShdw>
                </a:effectLst>
              </a:rPr>
              <a:t>These opposite forces working in sequence - with the sympathetic overdrive leading to metabolic acidosis, in our view, may be reconciled to partially explain the occurrence of the resulting abnormal stretching/relaxing of coronary arteries, in different directions, simultaneously, producing changes in hemodynamic shear stress leading to atherosclerosis.</a:t>
            </a:r>
          </a:p>
          <a:p>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600" dirty="0" smtClean="0">
                <a:solidFill>
                  <a:schemeClr val="bg1"/>
                </a:solidFill>
                <a:effectLst>
                  <a:outerShdw blurRad="38100" dist="38100" dir="2700000" algn="tl">
                    <a:srgbClr val="000000">
                      <a:alpha val="43137"/>
                    </a:srgbClr>
                  </a:outerShdw>
                </a:effectLst>
              </a:rPr>
              <a:t>Book “Acidity Theory of Atherosclerosis – New Evidences”, 2012</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dirty="0" smtClean="0"/>
              <a:t>What causes the elevation of cholesterol levels in blood?</a:t>
            </a:r>
            <a:endParaRPr lang="pt-BR" dirty="0"/>
          </a:p>
        </p:txBody>
      </p:sp>
      <p:sp>
        <p:nvSpPr>
          <p:cNvPr id="3" name="Espaço Reservado para Conteúdo 2"/>
          <p:cNvSpPr>
            <a:spLocks noGrp="1"/>
          </p:cNvSpPr>
          <p:nvPr>
            <p:ph idx="1"/>
          </p:nvPr>
        </p:nvSpPr>
        <p:spPr>
          <a:xfrm>
            <a:off x="457200" y="1600200"/>
            <a:ext cx="8229600" cy="5069160"/>
          </a:xfrm>
        </p:spPr>
        <p:txBody>
          <a:bodyPr>
            <a:normAutofit/>
          </a:bodyPr>
          <a:lstStyle/>
          <a:p>
            <a:endParaRPr lang="en-US" sz="1800" dirty="0" smtClean="0"/>
          </a:p>
          <a:p>
            <a:r>
              <a:rPr lang="en-US" sz="1800" dirty="0" smtClean="0">
                <a:effectLst>
                  <a:outerShdw blurRad="38100" dist="38100" dir="2700000" algn="tl">
                    <a:srgbClr val="000000">
                      <a:alpha val="43137"/>
                    </a:srgbClr>
                  </a:outerShdw>
                </a:effectLst>
              </a:rPr>
              <a:t>Studies suggest that  some risk factors for coronary artery disease, like stress (anxiety, hostility, </a:t>
            </a:r>
            <a:r>
              <a:rPr lang="pt-BR" sz="1800" dirty="0" smtClean="0">
                <a:effectLst>
                  <a:outerShdw blurRad="38100" dist="38100" dir="2700000" algn="tl">
                    <a:srgbClr val="000000">
                      <a:alpha val="43137"/>
                    </a:srgbClr>
                  </a:outerShdw>
                </a:effectLst>
              </a:rPr>
              <a:t>extreme physical exertion </a:t>
            </a:r>
            <a:r>
              <a:rPr lang="en-US" sz="1800" dirty="0" smtClean="0">
                <a:effectLst>
                  <a:outerShdw blurRad="38100" dist="38100" dir="2700000" algn="tl">
                    <a:srgbClr val="000000">
                      <a:alpha val="43137"/>
                    </a:srgbClr>
                  </a:outerShdw>
                </a:effectLst>
              </a:rPr>
              <a:t>, etc..), high carbohydrate diets and </a:t>
            </a:r>
            <a:r>
              <a:rPr lang="pt-BR" sz="1800" dirty="0" smtClean="0">
                <a:effectLst>
                  <a:outerShdw blurRad="38100" dist="38100" dir="2700000" algn="tl">
                    <a:srgbClr val="000000">
                      <a:alpha val="43137"/>
                    </a:srgbClr>
                  </a:outerShdw>
                </a:effectLst>
              </a:rPr>
              <a:t>smoke may raise </a:t>
            </a:r>
            <a:r>
              <a:rPr lang="en-US" sz="1800" dirty="0" smtClean="0">
                <a:effectLst>
                  <a:outerShdw blurRad="38100" dist="38100" dir="2700000" algn="tl">
                    <a:srgbClr val="000000">
                      <a:alpha val="43137"/>
                    </a:srgbClr>
                  </a:outerShdw>
                </a:effectLst>
              </a:rPr>
              <a:t>total cholesterol and low density lipoproteins  </a:t>
            </a:r>
            <a:r>
              <a:rPr lang="pt-BR" sz="1800" dirty="0" smtClean="0">
                <a:effectLst>
                  <a:outerShdw blurRad="38100" dist="38100" dir="2700000" algn="tl">
                    <a:srgbClr val="000000">
                      <a:alpha val="43137"/>
                    </a:srgbClr>
                  </a:outerShdw>
                </a:effectLst>
              </a:rPr>
              <a:t>levels.</a:t>
            </a:r>
          </a:p>
          <a:p>
            <a:r>
              <a:rPr lang="en-US" sz="1800" dirty="0" smtClean="0">
                <a:effectLst>
                  <a:outerShdw blurRad="38100" dist="38100" dir="2700000" algn="tl">
                    <a:srgbClr val="000000">
                      <a:alpha val="43137"/>
                    </a:srgbClr>
                  </a:outerShdw>
                </a:effectLst>
              </a:rPr>
              <a:t>Also, it is interesting to notice that in stress conditions, high carbohydrate diets and cigarette smoking  there is a significant elevation in blood </a:t>
            </a:r>
            <a:r>
              <a:rPr lang="en-US" sz="1800" smtClean="0">
                <a:effectLst>
                  <a:outerShdw blurRad="38100" dist="38100" dir="2700000" algn="tl">
                    <a:srgbClr val="000000">
                      <a:alpha val="43137"/>
                    </a:srgbClr>
                  </a:outerShdw>
                </a:effectLst>
              </a:rPr>
              <a:t>lactate levels.</a:t>
            </a:r>
            <a:endParaRPr lang="en-US" sz="1800" dirty="0" smtClean="0">
              <a:effectLst>
                <a:outerShdw blurRad="38100" dist="38100" dir="2700000" algn="tl">
                  <a:srgbClr val="000000">
                    <a:alpha val="43137"/>
                  </a:srgbClr>
                </a:outerShdw>
              </a:effectLst>
            </a:endParaRPr>
          </a:p>
          <a:p>
            <a:endParaRPr lang="en-US" sz="1800" dirty="0" smtClean="0">
              <a:effectLst>
                <a:outerShdw blurRad="38100" dist="38100" dir="2700000" algn="tl">
                  <a:srgbClr val="000000">
                    <a:alpha val="43137"/>
                  </a:srgbClr>
                </a:outerShdw>
              </a:effectLst>
            </a:endParaRPr>
          </a:p>
          <a:p>
            <a:r>
              <a:rPr lang="en-US" sz="1800" dirty="0" smtClean="0">
                <a:effectLst>
                  <a:outerShdw blurRad="38100" dist="38100" dir="2700000" algn="tl">
                    <a:srgbClr val="000000">
                      <a:alpha val="43137"/>
                    </a:srgbClr>
                  </a:outerShdw>
                </a:effectLst>
              </a:rPr>
              <a:t>As Dr. Malcolm Kendrick use to say: </a:t>
            </a:r>
          </a:p>
          <a:p>
            <a:r>
              <a:rPr lang="en-US" sz="1800" i="1" dirty="0" smtClean="0">
                <a:effectLst>
                  <a:outerShdw blurRad="38100" dist="38100" dir="2700000" algn="tl">
                    <a:srgbClr val="000000">
                      <a:alpha val="43137"/>
                    </a:srgbClr>
                  </a:outerShdw>
                </a:effectLst>
              </a:rPr>
              <a:t>"Do cigarettes contain fat? No, not at all. So, how can smoking a cigarette, containing no fat or cholesterol, end up depositing fat and cholesterol in the artery walls. What is the mechanism for that?“</a:t>
            </a:r>
          </a:p>
          <a:p>
            <a:endParaRPr lang="en-US" sz="1800" i="1" dirty="0" smtClean="0">
              <a:effectLst>
                <a:outerShdw blurRad="38100" dist="38100" dir="2700000" algn="tl">
                  <a:srgbClr val="000000">
                    <a:alpha val="43137"/>
                  </a:srgbClr>
                </a:outerShdw>
              </a:effectLst>
            </a:endParaRPr>
          </a:p>
          <a:p>
            <a:endParaRPr lang="en-US" sz="1600" dirty="0" smtClean="0">
              <a:solidFill>
                <a:schemeClr val="bg1"/>
              </a:solidFill>
              <a:effectLst>
                <a:outerShdw blurRad="38100" dist="38100" dir="2700000" algn="tl">
                  <a:srgbClr val="000000">
                    <a:alpha val="43137"/>
                  </a:srgbClr>
                </a:outerShdw>
              </a:effectLst>
            </a:endParaRPr>
          </a:p>
          <a:p>
            <a:r>
              <a:rPr lang="en-US" sz="1600" dirty="0" smtClean="0">
                <a:solidFill>
                  <a:schemeClr val="bg1"/>
                </a:solidFill>
                <a:effectLst>
                  <a:outerShdw blurRad="38100" dist="38100" dir="2700000" algn="tl">
                    <a:srgbClr val="000000">
                      <a:alpha val="43137"/>
                    </a:srgbClr>
                  </a:outerShdw>
                </a:effectLst>
              </a:rPr>
              <a:t>References at the book: Acidity Theory of atherosclerosis – New Evidences, 2012</a:t>
            </a:r>
            <a:endParaRPr lang="pt-BR" sz="16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fontScale="90000"/>
          </a:bodyPr>
          <a:lstStyle/>
          <a:p>
            <a:r>
              <a:rPr lang="pt-BR" sz="3200" dirty="0" err="1" smtClean="0"/>
              <a:t>Risk</a:t>
            </a:r>
            <a:r>
              <a:rPr lang="pt-BR" sz="3200" dirty="0" smtClean="0"/>
              <a:t> </a:t>
            </a:r>
            <a:r>
              <a:rPr lang="pt-BR" sz="3200" dirty="0" err="1" smtClean="0"/>
              <a:t>factors</a:t>
            </a:r>
            <a:r>
              <a:rPr lang="pt-BR" sz="3200" dirty="0" smtClean="0"/>
              <a:t> for </a:t>
            </a:r>
            <a:r>
              <a:rPr lang="pt-BR" sz="3200" dirty="0" err="1" smtClean="0"/>
              <a:t>atherosclerosis</a:t>
            </a:r>
            <a:r>
              <a:rPr lang="pt-BR" sz="3200" dirty="0" smtClean="0"/>
              <a:t>/</a:t>
            </a:r>
            <a:br>
              <a:rPr lang="pt-BR" sz="3200" dirty="0" smtClean="0"/>
            </a:br>
            <a:r>
              <a:rPr lang="pt-BR" sz="3200" dirty="0" err="1" smtClean="0"/>
              <a:t>coronary</a:t>
            </a:r>
            <a:r>
              <a:rPr lang="pt-BR" sz="3200" dirty="0" smtClean="0"/>
              <a:t> </a:t>
            </a:r>
            <a:r>
              <a:rPr lang="pt-BR" sz="3200" dirty="0" err="1" smtClean="0"/>
              <a:t>artery</a:t>
            </a:r>
            <a:r>
              <a:rPr lang="pt-BR" sz="3200" dirty="0" smtClean="0"/>
              <a:t> </a:t>
            </a:r>
            <a:r>
              <a:rPr lang="pt-BR" sz="3200" dirty="0" err="1" smtClean="0"/>
              <a:t>disease</a:t>
            </a:r>
            <a:r>
              <a:rPr lang="pt-BR" sz="3200" dirty="0" smtClean="0"/>
              <a:t> In </a:t>
            </a:r>
            <a:r>
              <a:rPr lang="pt-BR" sz="3200" dirty="0" err="1" smtClean="0"/>
              <a:t>the</a:t>
            </a:r>
            <a:r>
              <a:rPr lang="pt-BR" sz="3200" dirty="0" smtClean="0"/>
              <a:t> </a:t>
            </a:r>
            <a:r>
              <a:rPr lang="pt-BR" sz="3200" dirty="0" err="1" smtClean="0"/>
              <a:t>acidity</a:t>
            </a:r>
            <a:r>
              <a:rPr lang="pt-BR" sz="3200" dirty="0" smtClean="0"/>
              <a:t> </a:t>
            </a:r>
            <a:r>
              <a:rPr lang="pt-BR" sz="3200" dirty="0" err="1" smtClean="0"/>
              <a:t>theory</a:t>
            </a:r>
            <a:r>
              <a:rPr lang="pt-BR" sz="3200" dirty="0" smtClean="0"/>
              <a:t> </a:t>
            </a:r>
            <a:r>
              <a:rPr lang="pt-BR" sz="3200" dirty="0" err="1" smtClean="0"/>
              <a:t>point</a:t>
            </a:r>
            <a:r>
              <a:rPr lang="pt-BR" sz="3200" dirty="0" smtClean="0"/>
              <a:t> </a:t>
            </a:r>
            <a:r>
              <a:rPr lang="pt-BR" sz="3200" dirty="0" err="1" smtClean="0"/>
              <a:t>of</a:t>
            </a:r>
            <a:r>
              <a:rPr lang="pt-BR" sz="3200" dirty="0" smtClean="0"/>
              <a:t> </a:t>
            </a:r>
            <a:r>
              <a:rPr lang="pt-BR" sz="3200" dirty="0" err="1" smtClean="0"/>
              <a:t>view</a:t>
            </a:r>
            <a:r>
              <a:rPr lang="pt-BR" sz="3200" dirty="0" smtClean="0"/>
              <a:t/>
            </a:r>
            <a:br>
              <a:rPr lang="pt-BR" sz="3200" dirty="0" smtClean="0"/>
            </a:br>
            <a:endParaRPr lang="pt-BR" sz="3200" dirty="0"/>
          </a:p>
        </p:txBody>
      </p:sp>
      <p:sp>
        <p:nvSpPr>
          <p:cNvPr id="5" name="Subtítulo 4"/>
          <p:cNvSpPr>
            <a:spLocks noGrp="1"/>
          </p:cNvSpPr>
          <p:nvPr>
            <p:ph type="subTitle" idx="1"/>
          </p:nvPr>
        </p:nvSpPr>
        <p:spPr>
          <a:xfrm>
            <a:off x="1371600" y="3331698"/>
            <a:ext cx="6400800" cy="3193646"/>
          </a:xfrm>
        </p:spPr>
        <p:txBody>
          <a:bodyPr>
            <a:normAutofit/>
          </a:bodyPr>
          <a:lstStyle/>
          <a:p>
            <a:pPr algn="l"/>
            <a:r>
              <a:rPr lang="en-US" sz="2000" dirty="0" smtClean="0">
                <a:effectLst>
                  <a:outerShdw blurRad="38100" dist="38100" dir="2700000" algn="tl">
                    <a:srgbClr val="000000">
                      <a:alpha val="43137"/>
                    </a:srgbClr>
                  </a:outerShdw>
                </a:effectLst>
              </a:rPr>
              <a:t>In the next slides we will discuss about the </a:t>
            </a:r>
            <a:r>
              <a:rPr lang="en-US" sz="2000" dirty="0" err="1" smtClean="0">
                <a:effectLst>
                  <a:outerShdw blurRad="38100" dist="38100" dir="2700000" algn="tl">
                    <a:srgbClr val="000000">
                      <a:alpha val="43137"/>
                    </a:srgbClr>
                  </a:outerShdw>
                </a:effectLst>
              </a:rPr>
              <a:t>dysregulation</a:t>
            </a:r>
            <a:r>
              <a:rPr lang="en-US" sz="2000" dirty="0" smtClean="0">
                <a:effectLst>
                  <a:outerShdw blurRad="38100" dist="38100" dir="2700000" algn="tl">
                    <a:srgbClr val="000000">
                      <a:alpha val="43137"/>
                    </a:srgbClr>
                  </a:outerShdw>
                </a:effectLst>
              </a:rPr>
              <a:t> of the autonomic nervous system, as the underlying mechanism in psychosocial and other risk factors  for atherosclerosis/coronary artery disease that are related with sympathetic dominance, through sympathetic over-activity or parasympathetic withdrawal. </a:t>
            </a:r>
          </a:p>
          <a:p>
            <a:pPr algn="l"/>
            <a:endParaRPr lang="en-US" dirty="0" smtClean="0">
              <a:effectLst>
                <a:outerShdw blurRad="38100" dist="38100" dir="2700000" algn="tl">
                  <a:srgbClr val="000000">
                    <a:alpha val="43137"/>
                  </a:srgbClr>
                </a:outerShdw>
              </a:effectLst>
            </a:endParaRPr>
          </a:p>
          <a:p>
            <a:endParaRPr lang="pt-BR"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pice">
  <a:themeElements>
    <a:clrScheme name="Áp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Áp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Áp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4974</TotalTime>
  <Words>7339</Words>
  <Application>Microsoft Office PowerPoint</Application>
  <PresentationFormat>Apresentação na tela (4:3)</PresentationFormat>
  <Paragraphs>319</Paragraphs>
  <Slides>46</Slides>
  <Notes>0</Notes>
  <HiddenSlides>0</HiddenSlides>
  <MMClips>0</MMClips>
  <ScaleCrop>false</ScaleCrop>
  <HeadingPairs>
    <vt:vector size="4" baseType="variant">
      <vt:variant>
        <vt:lpstr>Tema</vt:lpstr>
      </vt:variant>
      <vt:variant>
        <vt:i4>1</vt:i4>
      </vt:variant>
      <vt:variant>
        <vt:lpstr>Títulos de slides</vt:lpstr>
      </vt:variant>
      <vt:variant>
        <vt:i4>46</vt:i4>
      </vt:variant>
    </vt:vector>
  </HeadingPairs>
  <TitlesOfParts>
    <vt:vector size="47" baseType="lpstr">
      <vt:lpstr>Ápice</vt:lpstr>
      <vt:lpstr>Stress: the triggering factor of Cardiovascular disease</vt:lpstr>
      <vt:lpstr>In Recognition</vt:lpstr>
      <vt:lpstr>In Recognition</vt:lpstr>
      <vt:lpstr>In Recognition</vt:lpstr>
      <vt:lpstr>The Acidity Theory of Atherosclerosis</vt:lpstr>
      <vt:lpstr>The Acidity Theory of Atherosclerosis: Introduction and Fundamentals</vt:lpstr>
      <vt:lpstr>Slide 7</vt:lpstr>
      <vt:lpstr>What causes the elevation of cholesterol levels in blood?</vt:lpstr>
      <vt:lpstr>Risk factors for atherosclerosis/ coronary artery disease In the acidity theory point of view </vt:lpstr>
      <vt:lpstr>Psychosocial factors</vt:lpstr>
      <vt:lpstr>Age</vt:lpstr>
      <vt:lpstr>Dyslipidemia </vt:lpstr>
      <vt:lpstr>Hypertension </vt:lpstr>
      <vt:lpstr>Chronic kidney disease </vt:lpstr>
      <vt:lpstr>Diabetes </vt:lpstr>
      <vt:lpstr>Cigarette Smoking </vt:lpstr>
      <vt:lpstr>Air Pollution </vt:lpstr>
      <vt:lpstr>Noise</vt:lpstr>
      <vt:lpstr>High Carbohydrate Diets </vt:lpstr>
      <vt:lpstr>Obstructive sleep apnea </vt:lpstr>
      <vt:lpstr>Erectile dysfunction </vt:lpstr>
      <vt:lpstr>Metabolic Syndrome </vt:lpstr>
      <vt:lpstr>Infection through bacteremia </vt:lpstr>
      <vt:lpstr>Salt</vt:lpstr>
      <vt:lpstr>Insomnia</vt:lpstr>
      <vt:lpstr>Extreme Physical Exertion</vt:lpstr>
      <vt:lpstr>Preeclampsia</vt:lpstr>
      <vt:lpstr>Other Risk factors for atherosclerosis/ coronary artery disease In the  acidity theory point of view</vt:lpstr>
      <vt:lpstr>Homocysteine </vt:lpstr>
      <vt:lpstr>Chemical and Organic Pollutants</vt:lpstr>
      <vt:lpstr>Chemotherapy</vt:lpstr>
      <vt:lpstr>Ionizing Radiation</vt:lpstr>
      <vt:lpstr>Myocardial Infarction A paradoxical risk factor? </vt:lpstr>
      <vt:lpstr>Associated Diseases:  Elevated Lactic Acid or Lactate </vt:lpstr>
      <vt:lpstr>Individuals with lower degree or absence of atherosclerosis</vt:lpstr>
      <vt:lpstr>Why atherosclerosis is milder or non-existent in individuals with Down syndrome?</vt:lpstr>
      <vt:lpstr>Why atherosclerosis has a lower degree in individuals suffering from alcoholism?</vt:lpstr>
      <vt:lpstr>reversion or lower progression of Atherosclerosis</vt:lpstr>
      <vt:lpstr>Sympatholytic agents may reduce progression of atherosclerosis</vt:lpstr>
      <vt:lpstr>Sympatholytic agents may reduce progression of atherosclerosis</vt:lpstr>
      <vt:lpstr>Stress reduction show reversion or lower progression of atherosclerosis</vt:lpstr>
      <vt:lpstr>The baroreflex function and the autonomic nervous system </vt:lpstr>
      <vt:lpstr>β blockers, a double edged sword?</vt:lpstr>
      <vt:lpstr>External Risk Markers for Atherosclerosis</vt:lpstr>
      <vt:lpstr>Video and Powerpoint presentations on the Acidity Theory of Atherosclerosis</vt:lpstr>
      <vt:lpstr> Book “Acidity Theory of Atherosclerosis – New Evidences”, 2012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the triggering factor of cardiovascular disease</dc:title>
  <dc:subject>The Acidity Theory of Atherosclerosis</dc:subject>
  <dc:creator>Carlos Monteiro</dc:creator>
  <cp:keywords>coronary artery disease, atherosclerosis, coronary-myocardial disease, </cp:keywords>
  <dc:description>An overview about new pathophysiological concepts and risk factors for coronary artery disease based on the acidity theory of atherosclerosis, developed by Carlos Monteiro in 2006. This complements and expands the myogenic theory by reviewing the following topics: What causes elevated blood cholesterol levels; Why sympathetic dominance is the triggering factor in atherosclerosis and coronary disease; Risk factors for atherosclerosis and autonomic imbalance; Why atherosclerosis is milder or non-existent in individuals with Down syndrome. and is also less severe in chronic alcoholism; Why sympatholytic agents and stress reduction may slow the progression of atherosclerosis. Emphasis will be placed on the possible mechanisms of action that mediate these responses. </dc:description>
  <cp:lastModifiedBy>Carlos</cp:lastModifiedBy>
  <cp:revision>1051</cp:revision>
  <dcterms:created xsi:type="dcterms:W3CDTF">2012-08-15T10:23:47Z</dcterms:created>
  <dcterms:modified xsi:type="dcterms:W3CDTF">2014-06-12T00:46:48Z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