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6" r:id="rId2"/>
    <p:sldId id="309" r:id="rId3"/>
    <p:sldId id="260" r:id="rId4"/>
    <p:sldId id="261" r:id="rId5"/>
    <p:sldId id="276" r:id="rId6"/>
    <p:sldId id="277" r:id="rId7"/>
    <p:sldId id="278" r:id="rId8"/>
    <p:sldId id="279" r:id="rId9"/>
    <p:sldId id="281" r:id="rId10"/>
    <p:sldId id="282" r:id="rId11"/>
    <p:sldId id="302" r:id="rId12"/>
    <p:sldId id="298" r:id="rId13"/>
    <p:sldId id="300" r:id="rId14"/>
    <p:sldId id="303" r:id="rId15"/>
    <p:sldId id="258" r:id="rId16"/>
    <p:sldId id="299" r:id="rId17"/>
    <p:sldId id="263" r:id="rId18"/>
    <p:sldId id="264" r:id="rId19"/>
    <p:sldId id="304" r:id="rId20"/>
    <p:sldId id="286" r:id="rId21"/>
    <p:sldId id="301" r:id="rId22"/>
    <p:sldId id="292" r:id="rId23"/>
    <p:sldId id="268" r:id="rId24"/>
    <p:sldId id="289" r:id="rId25"/>
    <p:sldId id="271" r:id="rId26"/>
    <p:sldId id="290" r:id="rId27"/>
    <p:sldId id="291" r:id="rId28"/>
    <p:sldId id="311" r:id="rId29"/>
    <p:sldId id="312" r:id="rId30"/>
    <p:sldId id="272" r:id="rId31"/>
    <p:sldId id="305" r:id="rId32"/>
    <p:sldId id="306" r:id="rId33"/>
    <p:sldId id="308" r:id="rId34"/>
    <p:sldId id="307" r:id="rId35"/>
    <p:sldId id="288" r:id="rId36"/>
    <p:sldId id="266" r:id="rId37"/>
    <p:sldId id="296" r:id="rId38"/>
    <p:sldId id="273" r:id="rId39"/>
    <p:sldId id="274" r:id="rId40"/>
    <p:sldId id="275" r:id="rId41"/>
    <p:sldId id="269" r:id="rId42"/>
    <p:sldId id="283" r:id="rId43"/>
    <p:sldId id="285" r:id="rId44"/>
    <p:sldId id="284" r:id="rId45"/>
    <p:sldId id="293" r:id="rId46"/>
    <p:sldId id="295" r:id="rId47"/>
    <p:sldId id="294" r:id="rId48"/>
    <p:sldId id="310" r:id="rId49"/>
    <p:sldId id="267" r:id="rId50"/>
    <p:sldId id="265" r:id="rId5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168"/>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3FB58E-E4AC-4F29-B5B5-0A2A5403832A}" type="datetimeFigureOut">
              <a:rPr lang="pt-BR" smtClean="0"/>
              <a:pPr/>
              <a:t>05/03/2014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6A197B-E0D0-4A8D-9902-00B81CE3933F}" type="slidenum">
              <a:rPr lang="pt-BR" smtClean="0"/>
              <a:pPr/>
              <a:t>‹nº›</a:t>
            </a:fld>
            <a:endParaRPr lang="pt-BR"/>
          </a:p>
        </p:txBody>
      </p:sp>
    </p:spTree>
    <p:extLst>
      <p:ext uri="{BB962C8B-B14F-4D97-AF65-F5344CB8AC3E}">
        <p14:creationId xmlns:p14="http://schemas.microsoft.com/office/powerpoint/2010/main" xmlns="" val="2844273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96A197B-E0D0-4A8D-9902-00B81CE3933F}" type="slidenum">
              <a:rPr lang="pt-BR" smtClean="0"/>
              <a:pPr/>
              <a:t>1</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1918 – 2000</a:t>
            </a:r>
          </a:p>
          <a:p>
            <a:r>
              <a:rPr lang="pt-BR" dirty="0" err="1" smtClean="0"/>
              <a:t>Photo</a:t>
            </a:r>
            <a:r>
              <a:rPr lang="pt-BR" dirty="0" smtClean="0"/>
              <a:t> 1983</a:t>
            </a:r>
            <a:endParaRPr lang="pt-BR" dirty="0"/>
          </a:p>
        </p:txBody>
      </p:sp>
      <p:sp>
        <p:nvSpPr>
          <p:cNvPr id="4" name="Espaço Reservado para Número de Slide 3"/>
          <p:cNvSpPr>
            <a:spLocks noGrp="1"/>
          </p:cNvSpPr>
          <p:nvPr>
            <p:ph type="sldNum" sz="quarter" idx="10"/>
          </p:nvPr>
        </p:nvSpPr>
        <p:spPr/>
        <p:txBody>
          <a:bodyPr/>
          <a:lstStyle/>
          <a:p>
            <a:fld id="{096A197B-E0D0-4A8D-9902-00B81CE3933F}" type="slidenum">
              <a:rPr lang="pt-BR" smtClean="0"/>
              <a:pPr/>
              <a:t>15</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096A197B-E0D0-4A8D-9902-00B81CE3933F}" type="slidenum">
              <a:rPr lang="pt-BR" smtClean="0"/>
              <a:pPr/>
              <a:t>35</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t-BR" smtClean="0"/>
              <a:t>Clique para editar o título mestre</a:t>
            </a:r>
            <a:endParaRPr kumimoji="0" lang="en-US"/>
          </a:p>
        </p:txBody>
      </p:sp>
      <p:sp>
        <p:nvSpPr>
          <p:cNvPr id="28" name="Espaço Reservado para Data 27"/>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a:lstStyle/>
          <a:p>
            <a:fld id="{64B5BE32-53FC-45EA-8ED8-EF3771EA14C5}" type="slidenum">
              <a:rPr lang="pt-BR" smtClean="0"/>
              <a:pPr/>
              <a:t>‹nº›</a:t>
            </a:fld>
            <a:endParaRPr lang="pt-BR"/>
          </a:p>
        </p:txBody>
      </p:sp>
      <p:sp>
        <p:nvSpPr>
          <p:cNvPr id="9" name="Subtítu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3">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7924800" y="6416675"/>
            <a:ext cx="762000" cy="365125"/>
          </a:xfrm>
        </p:spPr>
        <p:txBody>
          <a:bodyPr/>
          <a:lstStyle/>
          <a:p>
            <a:fld id="{64B5BE32-53FC-45EA-8ED8-EF3771EA14C5}"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4" name="Espaço Reservado para Tex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919EB230-B930-4B4A-BC2A-EFA0A88FF23C}" type="datetimeFigureOut">
              <a:rPr lang="pt-BR" smtClean="0"/>
              <a:pPr/>
              <a:t>05/03/2014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19EB230-B930-4B4A-BC2A-EFA0A88FF23C}" type="datetimeFigureOut">
              <a:rPr lang="pt-BR" smtClean="0"/>
              <a:pPr/>
              <a:t>05/03/2014</a:t>
            </a:fld>
            <a:endParaRPr lang="pt-BR"/>
          </a:p>
        </p:txBody>
      </p:sp>
      <p:sp>
        <p:nvSpPr>
          <p:cNvPr id="3" name="Espaço Reservado para Rodapé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t-BR"/>
          </a:p>
        </p:txBody>
      </p:sp>
      <p:sp>
        <p:nvSpPr>
          <p:cNvPr id="23" name="Espaço Reservado para Número de Slid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4B5BE32-53FC-45EA-8ED8-EF3771EA14C5}"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67544" y="404664"/>
            <a:ext cx="8229600" cy="1656184"/>
          </a:xfrm>
        </p:spPr>
        <p:txBody>
          <a:bodyPr>
            <a:normAutofit/>
          </a:bodyPr>
          <a:lstStyle/>
          <a:p>
            <a:r>
              <a:rPr lang="pt-BR" sz="2800" dirty="0" smtClean="0">
                <a:solidFill>
                  <a:schemeClr val="tx2"/>
                </a:solidFill>
              </a:rPr>
              <a:t>Stress: </a:t>
            </a:r>
            <a:r>
              <a:rPr lang="pt-BR" sz="2800" dirty="0" err="1" smtClean="0">
                <a:solidFill>
                  <a:schemeClr val="tx2"/>
                </a:solidFill>
              </a:rPr>
              <a:t>the</a:t>
            </a:r>
            <a:r>
              <a:rPr lang="pt-BR" sz="2800" dirty="0" smtClean="0">
                <a:solidFill>
                  <a:schemeClr val="tx2"/>
                </a:solidFill>
              </a:rPr>
              <a:t> </a:t>
            </a:r>
            <a:r>
              <a:rPr lang="pt-BR" sz="2800" dirty="0" err="1" smtClean="0">
                <a:solidFill>
                  <a:schemeClr val="tx2"/>
                </a:solidFill>
              </a:rPr>
              <a:t>triggering</a:t>
            </a:r>
            <a:r>
              <a:rPr lang="pt-BR" sz="2800" dirty="0" smtClean="0">
                <a:solidFill>
                  <a:schemeClr val="tx2"/>
                </a:solidFill>
              </a:rPr>
              <a:t> </a:t>
            </a:r>
            <a:r>
              <a:rPr lang="pt-BR" sz="2800" dirty="0" err="1" smtClean="0">
                <a:solidFill>
                  <a:schemeClr val="tx2"/>
                </a:solidFill>
              </a:rPr>
              <a:t>factor</a:t>
            </a:r>
            <a:r>
              <a:rPr lang="pt-BR" sz="2800" dirty="0" smtClean="0">
                <a:solidFill>
                  <a:schemeClr val="tx2"/>
                </a:solidFill>
              </a:rPr>
              <a:t> </a:t>
            </a:r>
            <a:r>
              <a:rPr lang="pt-BR" sz="2800" dirty="0" err="1" smtClean="0">
                <a:solidFill>
                  <a:schemeClr val="tx2"/>
                </a:solidFill>
              </a:rPr>
              <a:t>of</a:t>
            </a:r>
            <a:r>
              <a:rPr lang="pt-BR" sz="2800" dirty="0" smtClean="0">
                <a:solidFill>
                  <a:schemeClr val="tx2"/>
                </a:solidFill>
              </a:rPr>
              <a:t> cardiovascular </a:t>
            </a:r>
            <a:r>
              <a:rPr lang="pt-BR" sz="2800" dirty="0" err="1" smtClean="0">
                <a:solidFill>
                  <a:schemeClr val="tx2"/>
                </a:solidFill>
              </a:rPr>
              <a:t>disease</a:t>
            </a:r>
            <a:endParaRPr lang="pt-BR" sz="2800" dirty="0">
              <a:solidFill>
                <a:schemeClr val="tx2"/>
              </a:solidFill>
            </a:endParaRPr>
          </a:p>
        </p:txBody>
      </p:sp>
      <p:sp>
        <p:nvSpPr>
          <p:cNvPr id="3" name="Subtítulo 2"/>
          <p:cNvSpPr>
            <a:spLocks noGrp="1"/>
          </p:cNvSpPr>
          <p:nvPr>
            <p:ph type="subTitle" idx="1"/>
          </p:nvPr>
        </p:nvSpPr>
        <p:spPr>
          <a:xfrm>
            <a:off x="1403648" y="2564904"/>
            <a:ext cx="6400800" cy="3960440"/>
          </a:xfrm>
        </p:spPr>
        <p:txBody>
          <a:bodyPr>
            <a:normAutofit fontScale="70000" lnSpcReduction="20000"/>
          </a:bodyPr>
          <a:lstStyle/>
          <a:p>
            <a:r>
              <a:rPr lang="pt-BR" sz="4600" b="1" dirty="0" smtClean="0">
                <a:solidFill>
                  <a:srgbClr val="00B0F0"/>
                </a:solidFill>
                <a:effectLst>
                  <a:outerShdw blurRad="38100" dist="38100" dir="2700000" algn="tl">
                    <a:srgbClr val="000000">
                      <a:alpha val="43137"/>
                    </a:srgbClr>
                  </a:outerShdw>
                </a:effectLst>
              </a:rPr>
              <a:t>The </a:t>
            </a:r>
            <a:r>
              <a:rPr lang="pt-BR" sz="4600" b="1" dirty="0" err="1" smtClean="0">
                <a:solidFill>
                  <a:srgbClr val="00B0F0"/>
                </a:solidFill>
                <a:effectLst>
                  <a:outerShdw blurRad="38100" dist="38100" dir="2700000" algn="tl">
                    <a:srgbClr val="000000">
                      <a:alpha val="43137"/>
                    </a:srgbClr>
                  </a:outerShdw>
                </a:effectLst>
              </a:rPr>
              <a:t>Myogenic</a:t>
            </a:r>
            <a:r>
              <a:rPr lang="pt-BR" sz="4600" b="1" dirty="0" smtClean="0">
                <a:solidFill>
                  <a:srgbClr val="00B0F0"/>
                </a:solidFill>
                <a:effectLst>
                  <a:outerShdw blurRad="38100" dist="38100" dir="2700000" algn="tl">
                    <a:srgbClr val="000000">
                      <a:alpha val="43137"/>
                    </a:srgbClr>
                  </a:outerShdw>
                </a:effectLst>
              </a:rPr>
              <a:t> </a:t>
            </a:r>
            <a:r>
              <a:rPr lang="pt-BR" sz="4600" b="1" dirty="0" err="1" smtClean="0">
                <a:solidFill>
                  <a:srgbClr val="00B0F0"/>
                </a:solidFill>
                <a:effectLst>
                  <a:outerShdw blurRad="38100" dist="38100" dir="2700000" algn="tl">
                    <a:srgbClr val="000000">
                      <a:alpha val="43137"/>
                    </a:srgbClr>
                  </a:outerShdw>
                </a:effectLst>
              </a:rPr>
              <a:t>Theory</a:t>
            </a:r>
            <a:r>
              <a:rPr lang="pt-BR" sz="4600" b="1" dirty="0" smtClean="0">
                <a:solidFill>
                  <a:srgbClr val="00B0F0"/>
                </a:solidFill>
                <a:effectLst>
                  <a:outerShdw blurRad="38100" dist="38100" dir="2700000" algn="tl">
                    <a:srgbClr val="000000">
                      <a:alpha val="43137"/>
                    </a:srgbClr>
                  </a:outerShdw>
                </a:effectLst>
              </a:rPr>
              <a:t> </a:t>
            </a:r>
            <a:br>
              <a:rPr lang="pt-BR" sz="4600" b="1" dirty="0" smtClean="0">
                <a:solidFill>
                  <a:srgbClr val="00B0F0"/>
                </a:solidFill>
                <a:effectLst>
                  <a:outerShdw blurRad="38100" dist="38100" dir="2700000" algn="tl">
                    <a:srgbClr val="000000">
                      <a:alpha val="43137"/>
                    </a:srgbClr>
                  </a:outerShdw>
                </a:effectLst>
              </a:rPr>
            </a:br>
            <a:r>
              <a:rPr lang="pt-BR" sz="4600" b="1" dirty="0" err="1" smtClean="0">
                <a:solidFill>
                  <a:srgbClr val="00B0F0"/>
                </a:solidFill>
                <a:effectLst>
                  <a:outerShdw blurRad="38100" dist="38100" dir="2700000" algn="tl">
                    <a:srgbClr val="000000">
                      <a:alpha val="43137"/>
                    </a:srgbClr>
                  </a:outerShdw>
                </a:effectLst>
              </a:rPr>
              <a:t>of</a:t>
            </a:r>
            <a:r>
              <a:rPr lang="pt-BR" sz="4600" b="1" dirty="0" smtClean="0">
                <a:solidFill>
                  <a:srgbClr val="00B0F0"/>
                </a:solidFill>
                <a:effectLst>
                  <a:outerShdw blurRad="38100" dist="38100" dir="2700000" algn="tl">
                    <a:srgbClr val="000000">
                      <a:alpha val="43137"/>
                    </a:srgbClr>
                  </a:outerShdw>
                </a:effectLst>
              </a:rPr>
              <a:t> </a:t>
            </a:r>
            <a:r>
              <a:rPr lang="pt-BR" sz="4600" b="1" dirty="0" err="1" smtClean="0">
                <a:solidFill>
                  <a:srgbClr val="00B0F0"/>
                </a:solidFill>
                <a:effectLst>
                  <a:outerShdw blurRad="38100" dist="38100" dir="2700000" algn="tl">
                    <a:srgbClr val="000000">
                      <a:alpha val="43137"/>
                    </a:srgbClr>
                  </a:outerShdw>
                </a:effectLst>
              </a:rPr>
              <a:t>Myocardial</a:t>
            </a:r>
            <a:r>
              <a:rPr lang="pt-BR" sz="4600" b="1" dirty="0" smtClean="0">
                <a:solidFill>
                  <a:srgbClr val="00B0F0"/>
                </a:solidFill>
                <a:effectLst>
                  <a:outerShdw blurRad="38100" dist="38100" dir="2700000" algn="tl">
                    <a:srgbClr val="000000">
                      <a:alpha val="43137"/>
                    </a:srgbClr>
                  </a:outerShdw>
                </a:effectLst>
              </a:rPr>
              <a:t> </a:t>
            </a:r>
            <a:r>
              <a:rPr lang="pt-BR" sz="4600" b="1" dirty="0" err="1" smtClean="0">
                <a:solidFill>
                  <a:srgbClr val="00B0F0"/>
                </a:solidFill>
                <a:effectLst>
                  <a:outerShdw blurRad="38100" dist="38100" dir="2700000" algn="tl">
                    <a:srgbClr val="000000">
                      <a:alpha val="43137"/>
                    </a:srgbClr>
                  </a:outerShdw>
                </a:effectLst>
              </a:rPr>
              <a:t>Infarction</a:t>
            </a:r>
            <a:endParaRPr lang="pt-BR" sz="4600" b="1" dirty="0" smtClean="0">
              <a:solidFill>
                <a:srgbClr val="00B0F0"/>
              </a:solidFill>
              <a:effectLst>
                <a:outerShdw blurRad="38100" dist="38100" dir="2700000" algn="tl">
                  <a:srgbClr val="000000">
                    <a:alpha val="43137"/>
                  </a:srgbClr>
                </a:outerShdw>
              </a:effectLst>
            </a:endParaRPr>
          </a:p>
          <a:p>
            <a:endParaRPr lang="en-US" dirty="0" smtClean="0"/>
          </a:p>
          <a:p>
            <a:r>
              <a:rPr lang="en-US" sz="3100" dirty="0" smtClean="0"/>
              <a:t>Fourth International Conference on </a:t>
            </a:r>
          </a:p>
          <a:p>
            <a:r>
              <a:rPr lang="en-US" sz="3100" dirty="0" smtClean="0"/>
              <a:t>Advanced Cardiac Sciences</a:t>
            </a:r>
            <a:endParaRPr lang="pt-BR" sz="3100" dirty="0" smtClean="0">
              <a:solidFill>
                <a:srgbClr val="FF0000"/>
              </a:solidFill>
            </a:endParaRPr>
          </a:p>
          <a:p>
            <a:r>
              <a:rPr lang="pt-BR" sz="3600" b="1" dirty="0" smtClean="0">
                <a:effectLst>
                  <a:outerShdw blurRad="38100" dist="38100" dir="2700000" algn="tl">
                    <a:srgbClr val="000000">
                      <a:alpha val="43137"/>
                    </a:srgbClr>
                  </a:outerShdw>
                </a:effectLst>
              </a:rPr>
              <a:t>King </a:t>
            </a:r>
            <a:r>
              <a:rPr lang="pt-BR" sz="3600" b="1" dirty="0" err="1" smtClean="0">
                <a:effectLst>
                  <a:outerShdw blurRad="38100" dist="38100" dir="2700000" algn="tl">
                    <a:srgbClr val="000000">
                      <a:alpha val="43137"/>
                    </a:srgbClr>
                  </a:outerShdw>
                </a:effectLst>
              </a:rPr>
              <a:t>of</a:t>
            </a:r>
            <a:r>
              <a:rPr lang="pt-BR" sz="3600" b="1" dirty="0" smtClean="0">
                <a:effectLst>
                  <a:outerShdw blurRad="38100" dist="38100" dir="2700000" algn="tl">
                    <a:srgbClr val="000000">
                      <a:alpha val="43137"/>
                    </a:srgbClr>
                  </a:outerShdw>
                </a:effectLst>
              </a:rPr>
              <a:t> </a:t>
            </a:r>
            <a:r>
              <a:rPr lang="pt-BR" sz="3600" b="1" dirty="0" err="1" smtClean="0">
                <a:effectLst>
                  <a:outerShdw blurRad="38100" dist="38100" dir="2700000" algn="tl">
                    <a:srgbClr val="000000">
                      <a:alpha val="43137"/>
                    </a:srgbClr>
                  </a:outerShdw>
                </a:effectLst>
              </a:rPr>
              <a:t>Organs</a:t>
            </a:r>
            <a:r>
              <a:rPr lang="pt-BR" sz="3600" b="1" dirty="0" smtClean="0">
                <a:effectLst>
                  <a:outerShdw blurRad="38100" dist="38100" dir="2700000" algn="tl">
                    <a:srgbClr val="000000">
                      <a:alpha val="43137"/>
                    </a:srgbClr>
                  </a:outerShdw>
                </a:effectLst>
              </a:rPr>
              <a:t>, 2012</a:t>
            </a:r>
          </a:p>
          <a:p>
            <a:r>
              <a:rPr lang="pt-BR" sz="2600" i="1" smtClean="0">
                <a:effectLst>
                  <a:outerShdw blurRad="38100" dist="38100" dir="2700000" algn="tl">
                    <a:srgbClr val="000000">
                      <a:alpha val="43137"/>
                    </a:srgbClr>
                  </a:outerShdw>
                </a:effectLst>
              </a:rPr>
              <a:t>Kingdom</a:t>
            </a:r>
            <a:r>
              <a:rPr lang="pt-BR" sz="2600" i="1" dirty="0" smtClean="0">
                <a:effectLst>
                  <a:outerShdw blurRad="38100" dist="38100" dir="2700000" algn="tl">
                    <a:srgbClr val="000000">
                      <a:alpha val="43137"/>
                    </a:srgbClr>
                  </a:outerShdw>
                </a:effectLst>
              </a:rPr>
              <a:t> </a:t>
            </a:r>
            <a:r>
              <a:rPr lang="pt-BR" sz="2600" i="1" dirty="0" err="1" smtClean="0">
                <a:effectLst>
                  <a:outerShdw blurRad="38100" dist="38100" dir="2700000" algn="tl">
                    <a:srgbClr val="000000">
                      <a:alpha val="43137"/>
                    </a:srgbClr>
                  </a:outerShdw>
                </a:effectLst>
              </a:rPr>
              <a:t>of</a:t>
            </a:r>
            <a:r>
              <a:rPr lang="pt-BR" sz="2600" i="1" dirty="0" smtClean="0">
                <a:effectLst>
                  <a:outerShdw blurRad="38100" dist="38100" dir="2700000" algn="tl">
                    <a:srgbClr val="000000">
                      <a:alpha val="43137"/>
                    </a:srgbClr>
                  </a:outerShdw>
                </a:effectLst>
              </a:rPr>
              <a:t> </a:t>
            </a:r>
            <a:r>
              <a:rPr lang="pt-BR" sz="2600" i="1" dirty="0" err="1" smtClean="0">
                <a:effectLst>
                  <a:outerShdw blurRad="38100" dist="38100" dir="2700000" algn="tl">
                    <a:srgbClr val="000000">
                      <a:alpha val="43137"/>
                    </a:srgbClr>
                  </a:outerShdw>
                </a:effectLst>
              </a:rPr>
              <a:t>Saudi</a:t>
            </a:r>
            <a:r>
              <a:rPr lang="pt-BR" sz="2600" i="1" dirty="0" smtClean="0">
                <a:effectLst>
                  <a:outerShdw blurRad="38100" dist="38100" dir="2700000" algn="tl">
                    <a:srgbClr val="000000">
                      <a:alpha val="43137"/>
                    </a:srgbClr>
                  </a:outerShdw>
                </a:effectLst>
              </a:rPr>
              <a:t> </a:t>
            </a:r>
            <a:r>
              <a:rPr lang="pt-BR" sz="2600" i="1" dirty="0" err="1" smtClean="0">
                <a:effectLst>
                  <a:outerShdw blurRad="38100" dist="38100" dir="2700000" algn="tl">
                    <a:srgbClr val="000000">
                      <a:alpha val="43137"/>
                    </a:srgbClr>
                  </a:outerShdw>
                </a:effectLst>
              </a:rPr>
              <a:t>Arabia</a:t>
            </a:r>
            <a:endParaRPr lang="pt-BR" sz="2600" i="1" dirty="0" smtClean="0">
              <a:effectLst>
                <a:outerShdw blurRad="38100" dist="38100" dir="2700000" algn="tl">
                  <a:srgbClr val="000000">
                    <a:alpha val="43137"/>
                  </a:srgbClr>
                </a:outerShdw>
              </a:effectLst>
            </a:endParaRPr>
          </a:p>
          <a:p>
            <a:endParaRPr lang="pt-BR" sz="2400" dirty="0" smtClean="0">
              <a:effectLst>
                <a:outerShdw blurRad="38100" dist="38100" dir="2700000" algn="tl">
                  <a:srgbClr val="000000">
                    <a:alpha val="43137"/>
                  </a:srgbClr>
                </a:outerShdw>
              </a:effectLst>
            </a:endParaRPr>
          </a:p>
          <a:p>
            <a:r>
              <a:rPr lang="pt-BR" sz="2600" dirty="0" smtClean="0">
                <a:effectLst>
                  <a:outerShdw blurRad="38100" dist="38100" dir="2700000" algn="tl">
                    <a:srgbClr val="000000">
                      <a:alpha val="43137"/>
                    </a:srgbClr>
                  </a:outerShdw>
                </a:effectLst>
              </a:rPr>
              <a:t>Carlos Monteiro</a:t>
            </a:r>
          </a:p>
          <a:p>
            <a:r>
              <a:rPr lang="pt-BR" sz="2600" dirty="0" err="1" smtClean="0">
                <a:effectLst>
                  <a:outerShdw blurRad="38100" dist="38100" dir="2700000" algn="tl">
                    <a:srgbClr val="000000">
                      <a:alpha val="43137"/>
                    </a:srgbClr>
                  </a:outerShdw>
                </a:effectLst>
              </a:rPr>
              <a:t>Infarct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Combat</a:t>
            </a:r>
            <a:r>
              <a:rPr lang="pt-BR" sz="2600" dirty="0" smtClean="0">
                <a:effectLst>
                  <a:outerShdw blurRad="38100" dist="38100" dir="2700000" algn="tl">
                    <a:srgbClr val="000000">
                      <a:alpha val="43137"/>
                    </a:srgbClr>
                  </a:outerShdw>
                </a:effectLst>
              </a:rPr>
              <a:t> Project</a:t>
            </a:r>
          </a:p>
          <a:p>
            <a:r>
              <a:rPr lang="pt-BR" sz="2600" dirty="0" smtClean="0">
                <a:effectLst>
                  <a:outerShdw blurRad="38100" dist="38100" dir="2700000" algn="tl">
                    <a:srgbClr val="000000">
                      <a:alpha val="43137"/>
                    </a:srgbClr>
                  </a:outerShdw>
                </a:effectLst>
              </a:rPr>
              <a:t>http://infarctcombat.org</a:t>
            </a:r>
            <a:endParaRPr lang="pt-BR" sz="2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3" name="Espaço Reservado para Conteúdo 2"/>
          <p:cNvSpPr>
            <a:spLocks noGrp="1"/>
          </p:cNvSpPr>
          <p:nvPr>
            <p:ph idx="1"/>
          </p:nvPr>
        </p:nvSpPr>
        <p:spPr/>
        <p:txBody>
          <a:bodyPr>
            <a:normAutofit fontScale="47500" lnSpcReduction="20000"/>
          </a:bodyPr>
          <a:lstStyle/>
          <a:p>
            <a:endParaRPr lang="en-US" dirty="0" smtClean="0"/>
          </a:p>
          <a:p>
            <a:r>
              <a:rPr lang="en-US" sz="3800" dirty="0" smtClean="0">
                <a:effectLst>
                  <a:outerShdw blurRad="38100" dist="38100" dir="2700000" algn="tl">
                    <a:srgbClr val="000000">
                      <a:alpha val="43137"/>
                    </a:srgbClr>
                  </a:outerShdw>
                </a:effectLst>
              </a:rPr>
              <a:t>(2005</a:t>
            </a:r>
            <a:r>
              <a:rPr lang="en-US" sz="3800" dirty="0">
                <a:effectLst>
                  <a:outerShdw blurRad="38100" dist="38100" dir="2700000" algn="tl">
                    <a:srgbClr val="000000">
                      <a:alpha val="43137"/>
                    </a:srgbClr>
                  </a:outerShdw>
                </a:effectLst>
              </a:rPr>
              <a:t>) </a:t>
            </a:r>
            <a:r>
              <a:rPr lang="en-US" sz="3800" dirty="0" err="1">
                <a:effectLst>
                  <a:outerShdw blurRad="38100" dist="38100" dir="2700000" algn="tl">
                    <a:srgbClr val="000000">
                      <a:alpha val="43137"/>
                    </a:srgbClr>
                  </a:outerShdw>
                </a:effectLst>
              </a:rPr>
              <a:t>Rittersma</a:t>
            </a:r>
            <a:r>
              <a:rPr lang="en-US" sz="3800" dirty="0">
                <a:effectLst>
                  <a:outerShdw blurRad="38100" dist="38100" dir="2700000" algn="tl">
                    <a:srgbClr val="000000">
                      <a:alpha val="43137"/>
                    </a:srgbClr>
                  </a:outerShdw>
                </a:effectLst>
              </a:rPr>
              <a:t> </a:t>
            </a:r>
            <a:r>
              <a:rPr lang="en-US" sz="3800" dirty="0" smtClean="0">
                <a:effectLst>
                  <a:outerShdw blurRad="38100" dist="38100" dir="2700000" algn="tl">
                    <a:srgbClr val="000000">
                      <a:alpha val="43137"/>
                    </a:srgbClr>
                  </a:outerShdw>
                </a:effectLst>
              </a:rPr>
              <a:t>and colleagues </a:t>
            </a:r>
            <a:r>
              <a:rPr lang="en-US" sz="3800" dirty="0">
                <a:effectLst>
                  <a:outerShdw blurRad="38100" dist="38100" dir="2700000" algn="tl">
                    <a:srgbClr val="000000">
                      <a:alpha val="43137"/>
                    </a:srgbClr>
                  </a:outerShdw>
                </a:effectLst>
              </a:rPr>
              <a:t>examined  retrieved  thrombus material aspirated using the percutaneous </a:t>
            </a:r>
            <a:r>
              <a:rPr lang="en-US" sz="3800" dirty="0" err="1">
                <a:effectLst>
                  <a:outerShdw blurRad="38100" dist="38100" dir="2700000" algn="tl">
                    <a:srgbClr val="000000">
                      <a:alpha val="43137"/>
                    </a:srgbClr>
                  </a:outerShdw>
                </a:effectLst>
              </a:rPr>
              <a:t>thrombectomy</a:t>
            </a:r>
            <a:r>
              <a:rPr lang="en-US" sz="3800" dirty="0">
                <a:effectLst>
                  <a:outerShdw blurRad="38100" dist="38100" dir="2700000" algn="tl">
                    <a:srgbClr val="000000">
                      <a:alpha val="43137"/>
                    </a:srgbClr>
                  </a:outerShdw>
                </a:effectLst>
              </a:rPr>
              <a:t> catheter in 211 patients undergoing </a:t>
            </a:r>
            <a:r>
              <a:rPr lang="en-US" sz="3800" dirty="0" smtClean="0">
                <a:effectLst>
                  <a:outerShdw blurRad="38100" dist="38100" dir="2700000" algn="tl">
                    <a:srgbClr val="000000">
                      <a:alpha val="43137"/>
                    </a:srgbClr>
                  </a:outerShdw>
                </a:effectLst>
              </a:rPr>
              <a:t>primary </a:t>
            </a:r>
            <a:r>
              <a:rPr lang="en-US" sz="3800" dirty="0">
                <a:effectLst>
                  <a:outerShdw blurRad="38100" dist="38100" dir="2700000" algn="tl">
                    <a:srgbClr val="000000">
                      <a:alpha val="43137"/>
                    </a:srgbClr>
                  </a:outerShdw>
                </a:effectLst>
              </a:rPr>
              <a:t>p</a:t>
            </a:r>
            <a:r>
              <a:rPr lang="en-US" sz="3800" dirty="0" smtClean="0">
                <a:effectLst>
                  <a:outerShdw blurRad="38100" dist="38100" dir="2700000" algn="tl">
                    <a:srgbClr val="000000">
                      <a:alpha val="43137"/>
                    </a:srgbClr>
                  </a:outerShdw>
                </a:effectLst>
              </a:rPr>
              <a:t>ercutaneous coronary intervention </a:t>
            </a:r>
            <a:r>
              <a:rPr lang="en-US" sz="3800" dirty="0">
                <a:effectLst>
                  <a:outerShdw blurRad="38100" dist="38100" dir="2700000" algn="tl">
                    <a:srgbClr val="000000">
                      <a:alpha val="43137"/>
                    </a:srgbClr>
                  </a:outerShdw>
                </a:effectLst>
              </a:rPr>
              <a:t>within six hours of symptom onset. They then established, </a:t>
            </a:r>
            <a:r>
              <a:rPr lang="en-US" sz="3800" dirty="0" smtClean="0">
                <a:effectLst>
                  <a:outerShdw blurRad="38100" dist="38100" dir="2700000" algn="tl">
                    <a:srgbClr val="000000">
                      <a:alpha val="43137"/>
                    </a:srgbClr>
                  </a:outerShdw>
                </a:effectLst>
              </a:rPr>
              <a:t>by </a:t>
            </a:r>
            <a:r>
              <a:rPr lang="en-US" sz="3800" dirty="0">
                <a:effectLst>
                  <a:outerShdw blurRad="38100" dist="38100" dir="2700000" algn="tl">
                    <a:srgbClr val="000000">
                      <a:alpha val="43137"/>
                    </a:srgbClr>
                  </a:outerShdw>
                </a:effectLst>
              </a:rPr>
              <a:t>histological indicators, the age of the aspirated thrombi. The </a:t>
            </a:r>
            <a:r>
              <a:rPr lang="en-US" sz="3800" dirty="0" smtClean="0">
                <a:effectLst>
                  <a:outerShdw blurRad="38100" dist="38100" dir="2700000" algn="tl">
                    <a:srgbClr val="000000">
                      <a:alpha val="43137"/>
                    </a:srgbClr>
                  </a:outerShdw>
                </a:effectLst>
              </a:rPr>
              <a:t>researchers </a:t>
            </a:r>
            <a:r>
              <a:rPr lang="en-US" sz="3800" dirty="0">
                <a:effectLst>
                  <a:outerShdw blurRad="38100" dist="38100" dir="2700000" algn="tl">
                    <a:srgbClr val="000000">
                      <a:alpha val="43137"/>
                    </a:srgbClr>
                  </a:outerShdw>
                </a:effectLst>
              </a:rPr>
              <a:t>found thrombus in </a:t>
            </a:r>
            <a:r>
              <a:rPr lang="en-US" sz="3800" dirty="0" smtClean="0">
                <a:effectLst>
                  <a:outerShdw blurRad="38100" dist="38100" dir="2700000" algn="tl">
                    <a:srgbClr val="000000">
                      <a:alpha val="43137"/>
                    </a:srgbClr>
                  </a:outerShdw>
                </a:effectLst>
              </a:rPr>
              <a:t>199 of the 211 </a:t>
            </a:r>
            <a:r>
              <a:rPr lang="en-US" sz="3800" dirty="0">
                <a:effectLst>
                  <a:outerShdw blurRad="38100" dist="38100" dir="2700000" algn="tl">
                    <a:srgbClr val="000000">
                      <a:alpha val="43137"/>
                    </a:srgbClr>
                  </a:outerShdw>
                </a:effectLst>
              </a:rPr>
              <a:t>patients, of whom fresh thrombus was </a:t>
            </a:r>
            <a:r>
              <a:rPr lang="en-US" sz="3800" dirty="0" smtClean="0">
                <a:effectLst>
                  <a:outerShdw blurRad="38100" dist="38100" dir="2700000" algn="tl">
                    <a:srgbClr val="000000">
                      <a:alpha val="43137"/>
                    </a:srgbClr>
                  </a:outerShdw>
                </a:effectLst>
              </a:rPr>
              <a:t>identified </a:t>
            </a:r>
            <a:r>
              <a:rPr lang="en-US" sz="3800" dirty="0">
                <a:effectLst>
                  <a:outerShdw blurRad="38100" dist="38100" dir="2700000" algn="tl">
                    <a:srgbClr val="000000">
                      <a:alpha val="43137"/>
                    </a:srgbClr>
                  </a:outerShdw>
                </a:effectLst>
              </a:rPr>
              <a:t>in just under half. By contrast, 51% of patient samples contained </a:t>
            </a:r>
            <a:r>
              <a:rPr lang="en-US" sz="3800" dirty="0" smtClean="0">
                <a:effectLst>
                  <a:outerShdw blurRad="38100" dist="38100" dir="2700000" algn="tl">
                    <a:srgbClr val="000000">
                      <a:alpha val="43137"/>
                    </a:srgbClr>
                  </a:outerShdw>
                </a:effectLst>
              </a:rPr>
              <a:t>thrombus </a:t>
            </a:r>
            <a:r>
              <a:rPr lang="en-US" sz="3800" dirty="0">
                <a:effectLst>
                  <a:outerShdw blurRad="38100" dist="38100" dir="2700000" algn="tl">
                    <a:srgbClr val="000000">
                      <a:alpha val="43137"/>
                    </a:srgbClr>
                  </a:outerShdw>
                </a:effectLst>
              </a:rPr>
              <a:t>that had lytic or organized changes suggesting that it had originated </a:t>
            </a:r>
            <a:r>
              <a:rPr lang="en-US" sz="3800" dirty="0" smtClean="0">
                <a:effectLst>
                  <a:outerShdw blurRad="38100" dist="38100" dir="2700000" algn="tl">
                    <a:srgbClr val="000000">
                      <a:alpha val="43137"/>
                    </a:srgbClr>
                  </a:outerShdw>
                </a:effectLst>
              </a:rPr>
              <a:t>days </a:t>
            </a:r>
            <a:r>
              <a:rPr lang="en-US" sz="3800" dirty="0">
                <a:effectLst>
                  <a:outerShdw blurRad="38100" dist="38100" dir="2700000" algn="tl">
                    <a:srgbClr val="000000">
                      <a:alpha val="43137"/>
                    </a:srgbClr>
                  </a:outerShdw>
                </a:effectLst>
              </a:rPr>
              <a:t>or weeks before the occlusive event. </a:t>
            </a:r>
            <a:r>
              <a:rPr lang="en-US" sz="3800" dirty="0" smtClean="0">
                <a:effectLst>
                  <a:outerShdw blurRad="38100" dist="38100" dir="2700000" algn="tl">
                    <a:srgbClr val="000000">
                      <a:alpha val="43137"/>
                    </a:srgbClr>
                  </a:outerShdw>
                </a:effectLst>
              </a:rPr>
              <a:t>They said that “Strikingly</a:t>
            </a:r>
            <a:r>
              <a:rPr lang="en-US" sz="3800" dirty="0">
                <a:effectLst>
                  <a:outerShdw blurRad="38100" dist="38100" dir="2700000" algn="tl">
                    <a:srgbClr val="000000">
                      <a:alpha val="43137"/>
                    </a:srgbClr>
                  </a:outerShdw>
                </a:effectLst>
              </a:rPr>
              <a:t>, clinical </a:t>
            </a:r>
            <a:r>
              <a:rPr lang="en-US" sz="3800" dirty="0" smtClean="0">
                <a:effectLst>
                  <a:outerShdw blurRad="38100" dist="38100" dir="2700000" algn="tl">
                    <a:srgbClr val="000000">
                      <a:alpha val="43137"/>
                    </a:srgbClr>
                  </a:outerShdw>
                </a:effectLst>
              </a:rPr>
              <a:t>characteristics </a:t>
            </a:r>
            <a:r>
              <a:rPr lang="en-US" sz="3800" dirty="0">
                <a:effectLst>
                  <a:outerShdw blurRad="38100" dist="38100" dir="2700000" algn="tl">
                    <a:srgbClr val="000000">
                      <a:alpha val="43137"/>
                    </a:srgbClr>
                  </a:outerShdw>
                </a:effectLst>
              </a:rPr>
              <a:t>did not differ between the patients with fresh thrombus and those </a:t>
            </a:r>
            <a:r>
              <a:rPr lang="en-US" sz="3800" dirty="0" smtClean="0">
                <a:effectLst>
                  <a:outerShdw blurRad="38100" dist="38100" dir="2700000" algn="tl">
                    <a:srgbClr val="000000">
                      <a:alpha val="43137"/>
                    </a:srgbClr>
                  </a:outerShdw>
                </a:effectLst>
              </a:rPr>
              <a:t>with ‘older’ </a:t>
            </a:r>
            <a:r>
              <a:rPr lang="en-US" sz="3800" dirty="0">
                <a:effectLst>
                  <a:outerShdw blurRad="38100" dist="38100" dir="2700000" algn="tl">
                    <a:srgbClr val="000000">
                      <a:alpha val="43137"/>
                    </a:srgbClr>
                  </a:outerShdw>
                </a:effectLst>
              </a:rPr>
              <a:t>thrombus, although men were more likely to have fresh </a:t>
            </a:r>
            <a:r>
              <a:rPr lang="en-US" sz="3800" dirty="0" smtClean="0">
                <a:effectLst>
                  <a:outerShdw blurRad="38100" dist="38100" dir="2700000" algn="tl">
                    <a:srgbClr val="000000">
                      <a:alpha val="43137"/>
                    </a:srgbClr>
                  </a:outerShdw>
                </a:effectLst>
              </a:rPr>
              <a:t>thrombus than </a:t>
            </a:r>
            <a:r>
              <a:rPr lang="en-US" sz="3800" dirty="0">
                <a:effectLst>
                  <a:outerShdw blurRad="38100" dist="38100" dir="2700000" algn="tl">
                    <a:srgbClr val="000000">
                      <a:alpha val="43137"/>
                    </a:srgbClr>
                  </a:outerShdw>
                </a:effectLst>
              </a:rPr>
              <a:t>were </a:t>
            </a:r>
            <a:r>
              <a:rPr lang="en-US" sz="3800" dirty="0" smtClean="0">
                <a:effectLst>
                  <a:outerShdw blurRad="38100" dist="38100" dir="2700000" algn="tl">
                    <a:srgbClr val="000000">
                      <a:alpha val="43137"/>
                    </a:srgbClr>
                  </a:outerShdw>
                </a:effectLst>
              </a:rPr>
              <a:t>women.” </a:t>
            </a:r>
          </a:p>
          <a:p>
            <a:endParaRPr lang="en-US" dirty="0" smtClean="0"/>
          </a:p>
          <a:p>
            <a:endParaRPr lang="en-US" dirty="0">
              <a:effectLst>
                <a:outerShdw blurRad="38100" dist="38100" dir="2700000" algn="tl">
                  <a:srgbClr val="000000">
                    <a:alpha val="43137"/>
                  </a:srgbClr>
                </a:outerShdw>
              </a:effectLst>
            </a:endParaRPr>
          </a:p>
          <a:p>
            <a:r>
              <a:rPr lang="en-US" sz="3400" dirty="0" smtClean="0">
                <a:solidFill>
                  <a:schemeClr val="bg1"/>
                </a:solidFill>
                <a:effectLst>
                  <a:outerShdw blurRad="38100" dist="38100" dir="2700000" algn="tl">
                    <a:srgbClr val="000000">
                      <a:alpha val="43137"/>
                    </a:srgbClr>
                  </a:outerShdw>
                </a:effectLst>
              </a:rPr>
              <a:t>(</a:t>
            </a:r>
            <a:r>
              <a:rPr lang="en-US" sz="3400" dirty="0" err="1" smtClean="0">
                <a:solidFill>
                  <a:schemeClr val="bg1"/>
                </a:solidFill>
                <a:effectLst>
                  <a:outerShdw blurRad="38100" dist="38100" dir="2700000" algn="tl">
                    <a:srgbClr val="000000">
                      <a:alpha val="43137"/>
                    </a:srgbClr>
                  </a:outerShdw>
                </a:effectLst>
              </a:rPr>
              <a:t>Rittersma</a:t>
            </a:r>
            <a:r>
              <a:rPr lang="en-US" sz="3400" dirty="0" smtClean="0">
                <a:solidFill>
                  <a:schemeClr val="bg1"/>
                </a:solidFill>
                <a:effectLst>
                  <a:outerShdw blurRad="38100" dist="38100" dir="2700000" algn="tl">
                    <a:srgbClr val="000000">
                      <a:alpha val="43137"/>
                    </a:srgbClr>
                  </a:outerShdw>
                </a:effectLst>
              </a:rPr>
              <a:t> </a:t>
            </a:r>
            <a:r>
              <a:rPr lang="en-US" sz="3400" dirty="0">
                <a:solidFill>
                  <a:schemeClr val="bg1"/>
                </a:solidFill>
                <a:effectLst>
                  <a:outerShdw blurRad="38100" dist="38100" dir="2700000" algn="tl">
                    <a:srgbClr val="000000">
                      <a:alpha val="43137"/>
                    </a:srgbClr>
                  </a:outerShdw>
                </a:effectLst>
              </a:rPr>
              <a:t>SZH, van der </a:t>
            </a:r>
            <a:r>
              <a:rPr lang="en-US" sz="3400" dirty="0" err="1">
                <a:solidFill>
                  <a:schemeClr val="bg1"/>
                </a:solidFill>
                <a:effectLst>
                  <a:outerShdw blurRad="38100" dist="38100" dir="2700000" algn="tl">
                    <a:srgbClr val="000000">
                      <a:alpha val="43137"/>
                    </a:srgbClr>
                  </a:outerShdw>
                </a:effectLst>
              </a:rPr>
              <a:t>Wal</a:t>
            </a:r>
            <a:r>
              <a:rPr lang="en-US" sz="3400" dirty="0">
                <a:solidFill>
                  <a:schemeClr val="bg1"/>
                </a:solidFill>
                <a:effectLst>
                  <a:outerShdw blurRad="38100" dist="38100" dir="2700000" algn="tl">
                    <a:srgbClr val="000000">
                      <a:alpha val="43137"/>
                    </a:srgbClr>
                  </a:outerShdw>
                </a:effectLst>
              </a:rPr>
              <a:t> AC, Koch KT, et al. Plaque </a:t>
            </a:r>
            <a:r>
              <a:rPr lang="en-US" sz="3400" dirty="0" smtClean="0">
                <a:solidFill>
                  <a:schemeClr val="bg1"/>
                </a:solidFill>
                <a:effectLst>
                  <a:outerShdw blurRad="38100" dist="38100" dir="2700000" algn="tl">
                    <a:srgbClr val="000000">
                      <a:alpha val="43137"/>
                    </a:srgbClr>
                  </a:outerShdw>
                </a:effectLst>
              </a:rPr>
              <a:t>instability </a:t>
            </a:r>
            <a:r>
              <a:rPr lang="en-US" sz="3400" dirty="0">
                <a:solidFill>
                  <a:schemeClr val="bg1"/>
                </a:solidFill>
                <a:effectLst>
                  <a:outerShdw blurRad="38100" dist="38100" dir="2700000" algn="tl">
                    <a:srgbClr val="000000">
                      <a:alpha val="43137"/>
                    </a:srgbClr>
                  </a:outerShdw>
                </a:effectLst>
              </a:rPr>
              <a:t>frequently occurs days or weeks before occlusive coronary thrombosis. </a:t>
            </a:r>
            <a:r>
              <a:rPr lang="en-US" sz="3400" dirty="0" smtClean="0">
                <a:solidFill>
                  <a:schemeClr val="bg1"/>
                </a:solidFill>
                <a:effectLst>
                  <a:outerShdw blurRad="38100" dist="38100" dir="2700000" algn="tl">
                    <a:srgbClr val="000000">
                      <a:alpha val="43137"/>
                    </a:srgbClr>
                  </a:outerShdw>
                </a:effectLst>
              </a:rPr>
              <a:t>A </a:t>
            </a:r>
            <a:r>
              <a:rPr lang="en-US" sz="3400" dirty="0">
                <a:solidFill>
                  <a:schemeClr val="bg1"/>
                </a:solidFill>
                <a:effectLst>
                  <a:outerShdw blurRad="38100" dist="38100" dir="2700000" algn="tl">
                    <a:srgbClr val="000000">
                      <a:alpha val="43137"/>
                    </a:srgbClr>
                  </a:outerShdw>
                </a:effectLst>
              </a:rPr>
              <a:t>pathological </a:t>
            </a:r>
            <a:r>
              <a:rPr lang="en-US" sz="3400" dirty="0" err="1">
                <a:solidFill>
                  <a:schemeClr val="bg1"/>
                </a:solidFill>
                <a:effectLst>
                  <a:outerShdw blurRad="38100" dist="38100" dir="2700000" algn="tl">
                    <a:srgbClr val="000000">
                      <a:alpha val="43137"/>
                    </a:srgbClr>
                  </a:outerShdw>
                </a:effectLst>
              </a:rPr>
              <a:t>thrombectomy</a:t>
            </a:r>
            <a:r>
              <a:rPr lang="en-US" sz="3400" dirty="0">
                <a:solidFill>
                  <a:schemeClr val="bg1"/>
                </a:solidFill>
                <a:effectLst>
                  <a:outerShdw blurRad="38100" dist="38100" dir="2700000" algn="tl">
                    <a:srgbClr val="000000">
                      <a:alpha val="43137"/>
                    </a:srgbClr>
                  </a:outerShdw>
                </a:effectLst>
              </a:rPr>
              <a:t> study in primary percutaneous </a:t>
            </a:r>
            <a:r>
              <a:rPr lang="en-US" sz="3400" dirty="0" smtClean="0">
                <a:solidFill>
                  <a:schemeClr val="bg1"/>
                </a:solidFill>
                <a:effectLst>
                  <a:outerShdw blurRad="38100" dist="38100" dir="2700000" algn="tl">
                    <a:srgbClr val="000000">
                      <a:alpha val="43137"/>
                    </a:srgbClr>
                  </a:outerShdw>
                </a:effectLst>
              </a:rPr>
              <a:t>coronary intervention</a:t>
            </a:r>
            <a:r>
              <a:rPr lang="en-US" sz="3400" dirty="0">
                <a:solidFill>
                  <a:schemeClr val="bg1"/>
                </a:solidFill>
                <a:effectLst>
                  <a:outerShdw blurRad="38100" dist="38100" dir="2700000" algn="tl">
                    <a:srgbClr val="000000">
                      <a:alpha val="43137"/>
                    </a:srgbClr>
                  </a:outerShdw>
                </a:effectLst>
              </a:rPr>
              <a:t>. Circulation 2005; 111:1160-1165</a:t>
            </a:r>
          </a:p>
          <a:p>
            <a:endParaRPr lang="pt-BR" dirty="0"/>
          </a:p>
        </p:txBody>
      </p:sp>
    </p:spTree>
    <p:extLst>
      <p:ext uri="{BB962C8B-B14F-4D97-AF65-F5344CB8AC3E}">
        <p14:creationId xmlns:p14="http://schemas.microsoft.com/office/powerpoint/2010/main" xmlns="" val="431484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3" name="Espaço Reservado para Conteúdo 2"/>
          <p:cNvSpPr>
            <a:spLocks noGrp="1"/>
          </p:cNvSpPr>
          <p:nvPr>
            <p:ph idx="1"/>
          </p:nvPr>
        </p:nvSpPr>
        <p:spPr/>
        <p:txBody>
          <a:bodyPr>
            <a:normAutofit/>
          </a:bodyPr>
          <a:lstStyle/>
          <a:p>
            <a:endParaRPr lang="pt-BR" sz="1800" dirty="0" smtClean="0">
              <a:effectLst>
                <a:outerShdw blurRad="38100" dist="38100" dir="2700000" algn="tl">
                  <a:srgbClr val="000000">
                    <a:alpha val="43137"/>
                  </a:srgbClr>
                </a:outerShdw>
              </a:effectLst>
            </a:endParaRPr>
          </a:p>
          <a:p>
            <a:r>
              <a:rPr lang="pt-BR" sz="1800" dirty="0" smtClean="0">
                <a:effectLst>
                  <a:outerShdw blurRad="38100" dist="38100" dir="2700000" algn="tl">
                    <a:srgbClr val="000000">
                      <a:alpha val="43137"/>
                    </a:srgbClr>
                  </a:outerShdw>
                </a:effectLst>
              </a:rPr>
              <a:t>The PASSION </a:t>
            </a:r>
            <a:r>
              <a:rPr lang="pt-BR" sz="1800" dirty="0" err="1" smtClean="0">
                <a:effectLst>
                  <a:outerShdw blurRad="38100" dist="38100" dir="2700000" algn="tl">
                    <a:srgbClr val="000000">
                      <a:alpha val="43137"/>
                    </a:srgbClr>
                  </a:outerShdw>
                </a:effectLst>
              </a:rPr>
              <a:t>trial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recently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published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found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use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thrombus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aspiration</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adjunct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primary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percutaneous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intervention</a:t>
            </a:r>
            <a:r>
              <a:rPr lang="pt-BR" sz="1800" dirty="0" smtClean="0">
                <a:effectLst>
                  <a:outerShdw blurRad="38100" dist="38100" dir="2700000" algn="tl">
                    <a:srgbClr val="000000">
                      <a:alpha val="43137"/>
                    </a:srgbClr>
                  </a:outerShdw>
                </a:effectLst>
              </a:rPr>
              <a:t> (PPCI) </a:t>
            </a:r>
            <a:r>
              <a:rPr lang="pt-BR" sz="1800" dirty="0" err="1" smtClean="0">
                <a:effectLst>
                  <a:outerShdw blurRad="38100" dist="38100" dir="2700000" algn="tl">
                    <a:srgbClr val="000000">
                      <a:alpha val="43137"/>
                    </a:srgbClr>
                  </a:outerShdw>
                </a:effectLst>
              </a:rPr>
              <a:t>did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not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affected</a:t>
            </a:r>
            <a:r>
              <a:rPr lang="pt-BR" sz="1800" dirty="0" smtClean="0">
                <a:effectLst>
                  <a:outerShdw blurRad="38100" dist="38100" dir="2700000" algn="tl">
                    <a:srgbClr val="000000">
                      <a:alpha val="43137"/>
                    </a:srgbClr>
                  </a:outerShdw>
                </a:effectLst>
              </a:rPr>
              <a:t> rates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major adverse </a:t>
            </a:r>
            <a:r>
              <a:rPr lang="pt-BR" sz="1800" dirty="0" err="1" smtClean="0">
                <a:effectLst>
                  <a:outerShdw blurRad="38100" dist="38100" dir="2700000" algn="tl">
                    <a:srgbClr val="000000">
                      <a:alpha val="43137"/>
                    </a:srgbClr>
                  </a:outerShdw>
                </a:effectLst>
              </a:rPr>
              <a:t>cardiac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events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at</a:t>
            </a:r>
            <a:r>
              <a:rPr lang="pt-BR" sz="1800" dirty="0" smtClean="0">
                <a:effectLst>
                  <a:outerShdw blurRad="38100" dist="38100" dir="2700000" algn="tl">
                    <a:srgbClr val="000000">
                      <a:alpha val="43137"/>
                    </a:srgbClr>
                  </a:outerShdw>
                </a:effectLst>
              </a:rPr>
              <a:t> 2 </a:t>
            </a:r>
            <a:r>
              <a:rPr lang="pt-BR" sz="1800" dirty="0" err="1" smtClean="0">
                <a:effectLst>
                  <a:outerShdw blurRad="38100" dist="38100" dir="2700000" algn="tl">
                    <a:srgbClr val="000000">
                      <a:alpha val="43137"/>
                    </a:srgbClr>
                  </a:outerShdw>
                </a:effectLst>
              </a:rPr>
              <a:t>years</a:t>
            </a:r>
            <a:r>
              <a:rPr lang="pt-BR" sz="1800" dirty="0" smtClean="0">
                <a:effectLst>
                  <a:outerShdw blurRad="38100" dist="38100" dir="2700000" algn="tl">
                    <a:srgbClr val="000000">
                      <a:alpha val="43137"/>
                    </a:srgbClr>
                  </a:outerShdw>
                </a:effectLst>
              </a:rPr>
              <a:t> follow-up, as </a:t>
            </a:r>
            <a:r>
              <a:rPr lang="pt-BR" sz="1800" dirty="0" err="1" smtClean="0">
                <a:effectLst>
                  <a:outerShdw blurRad="38100" dist="38100" dir="2700000" algn="tl">
                    <a:srgbClr val="000000">
                      <a:alpha val="43137"/>
                    </a:srgbClr>
                  </a:outerShdw>
                </a:effectLst>
              </a:rPr>
              <a:t>compared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convencional PPCI. </a:t>
            </a:r>
            <a:r>
              <a:rPr lang="pt-BR" sz="1800" dirty="0" err="1" smtClean="0">
                <a:effectLst>
                  <a:outerShdw blurRad="38100" dist="38100" dir="2700000" algn="tl">
                    <a:srgbClr val="000000">
                      <a:alpha val="43137"/>
                    </a:srgbClr>
                  </a:outerShdw>
                </a:effectLst>
              </a:rPr>
              <a:t>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based</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this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study</a:t>
            </a:r>
            <a:r>
              <a:rPr lang="pt-BR" sz="1800" dirty="0" smtClean="0">
                <a:effectLst>
                  <a:outerShdw blurRad="38100" dist="38100" dir="2700000" algn="tl">
                    <a:srgbClr val="000000">
                      <a:alpha val="43137"/>
                    </a:srgbClr>
                  </a:outerShdw>
                </a:effectLst>
              </a:rPr>
              <a:t>, it is fair to </a:t>
            </a:r>
            <a:r>
              <a:rPr lang="pt-BR" sz="1800" dirty="0" err="1" smtClean="0">
                <a:effectLst>
                  <a:outerShdw blurRad="38100" dist="38100" dir="2700000" algn="tl">
                    <a:srgbClr val="000000">
                      <a:alpha val="43137"/>
                    </a:srgbClr>
                  </a:outerShdw>
                </a:effectLst>
              </a:rPr>
              <a:t>say</a:t>
            </a:r>
            <a:r>
              <a:rPr lang="pt-BR" sz="1800" dirty="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thrombus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aspiration</a:t>
            </a:r>
            <a:r>
              <a:rPr lang="pt-BR" sz="1800" dirty="0" smtClean="0">
                <a:effectLst>
                  <a:outerShdw blurRad="38100" dist="38100" dir="2700000" algn="tl">
                    <a:srgbClr val="000000">
                      <a:alpha val="43137"/>
                    </a:srgbClr>
                  </a:outerShdw>
                </a:effectLst>
              </a:rPr>
              <a:t> do </a:t>
            </a:r>
            <a:r>
              <a:rPr lang="pt-BR" sz="1800" dirty="0" err="1" smtClean="0">
                <a:effectLst>
                  <a:outerShdw blurRad="38100" dist="38100" dir="2700000" algn="tl">
                    <a:srgbClr val="000000">
                      <a:alpha val="43137"/>
                    </a:srgbClr>
                  </a:outerShdw>
                </a:effectLst>
              </a:rPr>
              <a:t>not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prevent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occurrence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a:t>
            </a:r>
          </a:p>
          <a:p>
            <a:endParaRPr lang="pt-BR" sz="1800" dirty="0">
              <a:effectLst>
                <a:outerShdw blurRad="38100" dist="38100" dir="2700000" algn="tl">
                  <a:srgbClr val="000000">
                    <a:alpha val="43137"/>
                  </a:srgbClr>
                </a:outerShdw>
              </a:effectLst>
            </a:endParaRPr>
          </a:p>
          <a:p>
            <a:endParaRPr lang="pt-BR" sz="1800" dirty="0" smtClean="0">
              <a:effectLst>
                <a:outerShdw blurRad="38100" dist="38100" dir="2700000" algn="tl">
                  <a:srgbClr val="000000">
                    <a:alpha val="43137"/>
                  </a:srgbClr>
                </a:outerShdw>
              </a:effectLst>
            </a:endParaRPr>
          </a:p>
          <a:p>
            <a:endParaRPr lang="pt-BR" sz="1800" dirty="0">
              <a:effectLst>
                <a:outerShdw blurRad="38100" dist="38100" dir="2700000" algn="tl">
                  <a:srgbClr val="000000">
                    <a:alpha val="43137"/>
                  </a:srgbClr>
                </a:outerShdw>
              </a:effectLst>
            </a:endParaRPr>
          </a:p>
          <a:p>
            <a:endParaRPr lang="pt-BR" sz="1800" dirty="0" smtClean="0">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Martin A </a:t>
            </a:r>
            <a:r>
              <a:rPr lang="pt-BR" sz="1600" dirty="0" err="1" smtClean="0">
                <a:solidFill>
                  <a:schemeClr val="bg1"/>
                </a:solidFill>
                <a:effectLst>
                  <a:outerShdw blurRad="38100" dist="38100" dir="2700000" algn="tl">
                    <a:srgbClr val="000000">
                      <a:alpha val="43137"/>
                    </a:srgbClr>
                  </a:outerShdw>
                </a:effectLst>
              </a:rPr>
              <a:t>Vink</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Maurits</a:t>
            </a:r>
            <a:r>
              <a:rPr lang="pt-BR" sz="1600" dirty="0" smtClean="0">
                <a:solidFill>
                  <a:schemeClr val="bg1"/>
                </a:solidFill>
                <a:effectLst>
                  <a:outerShdw blurRad="38100" dist="38100" dir="2700000" algn="tl">
                    <a:srgbClr val="000000">
                      <a:alpha val="43137"/>
                    </a:srgbClr>
                  </a:outerShdw>
                </a:effectLst>
              </a:rPr>
              <a:t> T </a:t>
            </a:r>
            <a:r>
              <a:rPr lang="pt-BR" sz="1600" dirty="0" err="1" smtClean="0">
                <a:solidFill>
                  <a:schemeClr val="bg1"/>
                </a:solidFill>
                <a:effectLst>
                  <a:outerShdw blurRad="38100" dist="38100" dir="2700000" algn="tl">
                    <a:srgbClr val="000000">
                      <a:alpha val="43137"/>
                    </a:srgbClr>
                  </a:outerShdw>
                </a:effectLst>
              </a:rPr>
              <a:t>Dirksen</a:t>
            </a:r>
            <a:r>
              <a:rPr lang="pt-BR" sz="1600" dirty="0" smtClean="0">
                <a:solidFill>
                  <a:schemeClr val="bg1"/>
                </a:solidFill>
                <a:effectLst>
                  <a:outerShdw blurRad="38100" dist="38100" dir="2700000" algn="tl">
                    <a:srgbClr val="000000">
                      <a:alpha val="43137"/>
                    </a:srgbClr>
                  </a:outerShdw>
                </a:effectLst>
              </a:rPr>
              <a:t>, et al. </a:t>
            </a:r>
            <a:r>
              <a:rPr lang="pt-BR" sz="1600" dirty="0" err="1" smtClean="0">
                <a:solidFill>
                  <a:schemeClr val="bg1"/>
                </a:solidFill>
                <a:effectLst>
                  <a:outerShdw blurRad="38100" dist="38100" dir="2700000" algn="tl">
                    <a:srgbClr val="000000">
                      <a:alpha val="43137"/>
                    </a:srgbClr>
                  </a:outerShdw>
                </a:effectLst>
              </a:rPr>
              <a:t>Lack</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long-term</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clinical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benefit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thrombus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aspiration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during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primary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percutaneous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coronary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intervention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with</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paclitaxel-eluting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stents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or</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bare</a:t>
            </a:r>
            <a:r>
              <a:rPr lang="pt-BR" sz="1600" dirty="0" smtClean="0">
                <a:solidFill>
                  <a:schemeClr val="bg1"/>
                </a:solidFill>
                <a:effectLst>
                  <a:outerShdw blurRad="38100" dist="38100" dir="2700000" algn="tl">
                    <a:srgbClr val="000000">
                      <a:alpha val="43137"/>
                    </a:srgbClr>
                  </a:outerShdw>
                </a:effectLst>
              </a:rPr>
              <a:t>-metal </a:t>
            </a:r>
            <a:r>
              <a:rPr lang="pt-BR" sz="1600" dirty="0" err="1" smtClean="0">
                <a:solidFill>
                  <a:schemeClr val="bg1"/>
                </a:solidFill>
                <a:effectLst>
                  <a:outerShdw blurRad="38100" dist="38100" dir="2700000" algn="tl">
                    <a:srgbClr val="000000">
                      <a:alpha val="43137"/>
                    </a:srgbClr>
                  </a:outerShdw>
                </a:effectLst>
              </a:rPr>
              <a:t>stents</a:t>
            </a:r>
            <a:r>
              <a:rPr lang="pt-BR" sz="1600" dirty="0" smtClean="0">
                <a:solidFill>
                  <a:schemeClr val="bg1"/>
                </a:solidFill>
                <a:effectLst>
                  <a:outerShdw blurRad="38100" dist="38100" dir="2700000" algn="tl">
                    <a:srgbClr val="000000">
                      <a:alpha val="43137"/>
                    </a:srgbClr>
                  </a:outerShdw>
                </a:effectLst>
              </a:rPr>
              <a:t>: Post-hoc </a:t>
            </a:r>
            <a:r>
              <a:rPr lang="pt-BR" sz="1600" dirty="0" err="1" smtClean="0">
                <a:solidFill>
                  <a:schemeClr val="bg1"/>
                </a:solidFill>
                <a:effectLst>
                  <a:outerShdw blurRad="38100" dist="38100" dir="2700000" algn="tl">
                    <a:srgbClr val="000000">
                      <a:alpha val="43137"/>
                    </a:srgbClr>
                  </a:outerShdw>
                </a:effectLst>
              </a:rPr>
              <a:t>analysis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the</a:t>
            </a:r>
            <a:r>
              <a:rPr lang="pt-BR" sz="1600" dirty="0" smtClean="0">
                <a:solidFill>
                  <a:schemeClr val="bg1"/>
                </a:solidFill>
                <a:effectLst>
                  <a:outerShdw blurRad="38100" dist="38100" dir="2700000" algn="tl">
                    <a:srgbClr val="000000">
                      <a:alpha val="43137"/>
                    </a:srgbClr>
                  </a:outerShdw>
                </a:effectLst>
              </a:rPr>
              <a:t> PASSION </a:t>
            </a:r>
            <a:r>
              <a:rPr lang="pt-BR" sz="1600" dirty="0" err="1" smtClean="0">
                <a:solidFill>
                  <a:schemeClr val="bg1"/>
                </a:solidFill>
                <a:effectLst>
                  <a:outerShdw blurRad="38100" dist="38100" dir="2700000" algn="tl">
                    <a:srgbClr val="000000">
                      <a:alpha val="43137"/>
                    </a:srgbClr>
                  </a:outerShdw>
                </a:effectLst>
              </a:rPr>
              <a:t>trial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Catheterization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Cardiovascular </a:t>
            </a:r>
            <a:r>
              <a:rPr lang="pt-BR" sz="1600" dirty="0" err="1" smtClean="0">
                <a:solidFill>
                  <a:schemeClr val="bg1"/>
                </a:solidFill>
                <a:effectLst>
                  <a:outerShdw blurRad="38100" dist="38100" dir="2700000" algn="tl">
                    <a:srgbClr val="000000">
                      <a:alpha val="43137"/>
                    </a:srgbClr>
                  </a:outerShdw>
                </a:effectLst>
              </a:rPr>
              <a:t>Interventions</a:t>
            </a:r>
            <a:r>
              <a:rPr lang="pt-BR" sz="1600" dirty="0" smtClean="0">
                <a:solidFill>
                  <a:schemeClr val="bg1"/>
                </a:solidFill>
                <a:effectLst>
                  <a:outerShdw blurRad="38100" dist="38100" dir="2700000" algn="tl">
                    <a:srgbClr val="000000">
                      <a:alpha val="43137"/>
                    </a:srgbClr>
                  </a:outerShdw>
                </a:effectLst>
              </a:rPr>
              <a:t>, 1 May 2012;Volume 79: </a:t>
            </a:r>
            <a:r>
              <a:rPr lang="pt-BR" sz="1600" dirty="0" err="1" smtClean="0">
                <a:solidFill>
                  <a:schemeClr val="bg1"/>
                </a:solidFill>
                <a:effectLst>
                  <a:outerShdw blurRad="38100" dist="38100" dir="2700000" algn="tl">
                    <a:srgbClr val="000000">
                      <a:alpha val="43137"/>
                    </a:srgbClr>
                  </a:outerShdw>
                </a:effectLst>
              </a:rPr>
              <a:t>Issue</a:t>
            </a:r>
            <a:r>
              <a:rPr lang="pt-BR" sz="1600" dirty="0" smtClean="0">
                <a:solidFill>
                  <a:schemeClr val="bg1"/>
                </a:solidFill>
                <a:effectLst>
                  <a:outerShdw blurRad="38100" dist="38100" dir="2700000" algn="tl">
                    <a:srgbClr val="000000">
                      <a:alpha val="43137"/>
                    </a:srgbClr>
                  </a:outerShdw>
                </a:effectLst>
              </a:rPr>
              <a:t> 6</a:t>
            </a:r>
            <a:r>
              <a:rPr lang="pt-BR" sz="1600" dirty="0">
                <a:solidFill>
                  <a:schemeClr val="bg1"/>
                </a:solidFill>
                <a:effectLst>
                  <a:outerShdw blurRad="38100" dist="38100" dir="2700000" algn="tl">
                    <a:srgbClr val="000000">
                      <a:alpha val="43137"/>
                    </a:srgbClr>
                  </a:outerShdw>
                </a:effectLst>
              </a:rPr>
              <a: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pages</a:t>
            </a:r>
            <a:r>
              <a:rPr lang="pt-BR" sz="1600" dirty="0" smtClean="0">
                <a:solidFill>
                  <a:schemeClr val="bg1"/>
                </a:solidFill>
                <a:effectLst>
                  <a:outerShdw blurRad="38100" dist="38100" dir="2700000" algn="tl">
                    <a:srgbClr val="000000">
                      <a:alpha val="43137"/>
                    </a:srgbClr>
                  </a:outerShdw>
                </a:effectLst>
              </a:rPr>
              <a:t> 870-877</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791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568952" cy="1143000"/>
          </a:xfrm>
        </p:spPr>
        <p:txBody>
          <a:bodyPr>
            <a:noAutofit/>
          </a:bodyPr>
          <a:lstStyle/>
          <a:p>
            <a:r>
              <a:rPr lang="en-US" sz="2800" dirty="0">
                <a:solidFill>
                  <a:srgbClr val="FF0000"/>
                </a:solidFill>
              </a:rPr>
              <a:t>Coronary Thrombosis: Cause </a:t>
            </a:r>
            <a:r>
              <a:rPr lang="en-US" sz="2800" dirty="0" smtClean="0">
                <a:solidFill>
                  <a:srgbClr val="FF0000"/>
                </a:solidFill>
              </a:rPr>
              <a:t>or </a:t>
            </a:r>
            <a:br>
              <a:rPr lang="en-US" sz="2800" dirty="0" smtClean="0">
                <a:solidFill>
                  <a:srgbClr val="FF0000"/>
                </a:solidFill>
              </a:rPr>
            </a:br>
            <a:r>
              <a:rPr lang="en-US" sz="2800" dirty="0" smtClean="0">
                <a:solidFill>
                  <a:srgbClr val="FF0000"/>
                </a:solidFill>
              </a:rPr>
              <a:t>Consequence </a:t>
            </a:r>
            <a:r>
              <a:rPr lang="en-US" sz="2800" dirty="0">
                <a:solidFill>
                  <a:srgbClr val="FF0000"/>
                </a:solidFill>
              </a:rPr>
              <a:t>of Myocardial Infarction?</a:t>
            </a:r>
            <a:endParaRPr lang="pt-BR" sz="2800" dirty="0">
              <a:solidFill>
                <a:srgbClr val="FF0000"/>
              </a:solidFill>
            </a:endParaRPr>
          </a:p>
        </p:txBody>
      </p:sp>
      <p:sp>
        <p:nvSpPr>
          <p:cNvPr id="3" name="Espaço Reservado para Conteúdo 2"/>
          <p:cNvSpPr>
            <a:spLocks noGrp="1"/>
          </p:cNvSpPr>
          <p:nvPr>
            <p:ph idx="1"/>
          </p:nvPr>
        </p:nvSpPr>
        <p:spPr>
          <a:xfrm>
            <a:off x="611560" y="1600200"/>
            <a:ext cx="7920880" cy="4709160"/>
          </a:xfrm>
        </p:spPr>
        <p:txBody>
          <a:bodyPr>
            <a:normAutofit lnSpcReduction="10000"/>
          </a:bodyPr>
          <a:lstStyle/>
          <a:p>
            <a:endParaRPr lang="en-US" dirty="0" smtClean="0"/>
          </a:p>
          <a:p>
            <a:r>
              <a:rPr lang="en-US" sz="1900" dirty="0" smtClean="0">
                <a:effectLst>
                  <a:outerShdw blurRad="38100" dist="38100" dir="2700000" algn="tl">
                    <a:srgbClr val="000000">
                      <a:alpha val="43137"/>
                    </a:srgbClr>
                  </a:outerShdw>
                </a:effectLst>
              </a:rPr>
              <a:t>Myocardial </a:t>
            </a:r>
            <a:r>
              <a:rPr lang="en-US" sz="1900" dirty="0">
                <a:effectLst>
                  <a:outerShdw blurRad="38100" dist="38100" dir="2700000" algn="tl">
                    <a:srgbClr val="000000">
                      <a:alpha val="43137"/>
                    </a:srgbClr>
                  </a:outerShdw>
                </a:effectLst>
              </a:rPr>
              <a:t>infarction associated with normal coronary arteries is a </a:t>
            </a:r>
            <a:r>
              <a:rPr lang="en-US" sz="1900" dirty="0" smtClean="0">
                <a:effectLst>
                  <a:outerShdw blurRad="38100" dist="38100" dir="2700000" algn="tl">
                    <a:srgbClr val="000000">
                      <a:alpha val="43137"/>
                    </a:srgbClr>
                  </a:outerShdw>
                </a:effectLst>
              </a:rPr>
              <a:t>well known condition</a:t>
            </a:r>
            <a:r>
              <a:rPr lang="en-US" sz="1900" dirty="0">
                <a:effectLst>
                  <a:outerShdw blurRad="38100" dist="38100" dir="2700000" algn="tl">
                    <a:srgbClr val="000000">
                      <a:alpha val="43137"/>
                    </a:srgbClr>
                  </a:outerShdw>
                </a:effectLst>
              </a:rPr>
              <a:t>. The overall prevalence rate of myocardial infarction with normal </a:t>
            </a:r>
            <a:r>
              <a:rPr lang="en-US" sz="1900" dirty="0" smtClean="0">
                <a:effectLst>
                  <a:outerShdw blurRad="38100" dist="38100" dir="2700000" algn="tl">
                    <a:srgbClr val="000000">
                      <a:alpha val="43137"/>
                    </a:srgbClr>
                  </a:outerShdw>
                </a:effectLst>
              </a:rPr>
              <a:t>coronary arteries </a:t>
            </a:r>
            <a:r>
              <a:rPr lang="en-US" sz="1900" dirty="0">
                <a:effectLst>
                  <a:outerShdw blurRad="38100" dist="38100" dir="2700000" algn="tl">
                    <a:srgbClr val="000000">
                      <a:alpha val="43137"/>
                    </a:srgbClr>
                  </a:outerShdw>
                </a:effectLst>
              </a:rPr>
              <a:t>is considered to be low, varying from 1% </a:t>
            </a:r>
            <a:r>
              <a:rPr lang="en-US" sz="1900" dirty="0" smtClean="0">
                <a:effectLst>
                  <a:outerShdw blurRad="38100" dist="38100" dir="2700000" algn="tl">
                    <a:srgbClr val="000000">
                      <a:alpha val="43137"/>
                    </a:srgbClr>
                  </a:outerShdw>
                </a:effectLst>
              </a:rPr>
              <a:t>to 12</a:t>
            </a:r>
            <a:r>
              <a:rPr lang="en-US" sz="1900" dirty="0">
                <a:effectLst>
                  <a:outerShdw blurRad="38100" dist="38100" dir="2700000" algn="tl">
                    <a:srgbClr val="000000">
                      <a:alpha val="43137"/>
                    </a:srgbClr>
                  </a:outerShdw>
                </a:effectLst>
              </a:rPr>
              <a:t>% depending on the definition of "</a:t>
            </a:r>
            <a:r>
              <a:rPr lang="en-US" sz="1900" dirty="0" smtClean="0">
                <a:effectLst>
                  <a:outerShdw blurRad="38100" dist="38100" dir="2700000" algn="tl">
                    <a:srgbClr val="000000">
                      <a:alpha val="43137"/>
                    </a:srgbClr>
                  </a:outerShdw>
                </a:effectLst>
              </a:rPr>
              <a:t>normal“ coronary arteries.</a:t>
            </a:r>
          </a:p>
          <a:p>
            <a:endParaRPr lang="en-US" sz="2000" dirty="0"/>
          </a:p>
          <a:p>
            <a:endParaRPr lang="en-US" sz="2000" dirty="0" smtClean="0"/>
          </a:p>
          <a:p>
            <a:endParaRPr lang="en-US" sz="2000" dirty="0"/>
          </a:p>
          <a:p>
            <a:endParaRPr lang="en-US" sz="2000" dirty="0" smtClean="0">
              <a:effectLst>
                <a:outerShdw blurRad="38100" dist="38100" dir="2700000" algn="tl">
                  <a:srgbClr val="000000">
                    <a:alpha val="43137"/>
                  </a:srgbClr>
                </a:outerShdw>
              </a:effectLst>
            </a:endParaRPr>
          </a:p>
          <a:p>
            <a:r>
              <a:rPr lang="pt-BR" sz="1700" dirty="0" smtClean="0">
                <a:solidFill>
                  <a:schemeClr val="bg1"/>
                </a:solidFill>
                <a:effectLst>
                  <a:outerShdw blurRad="38100" dist="38100" dir="2700000" algn="tl">
                    <a:srgbClr val="000000">
                      <a:alpha val="43137"/>
                    </a:srgbClr>
                  </a:outerShdw>
                </a:effectLst>
              </a:rPr>
              <a:t>(</a:t>
            </a:r>
            <a:r>
              <a:rPr lang="pt-BR" sz="1700" dirty="0" err="1" smtClean="0">
                <a:solidFill>
                  <a:schemeClr val="bg1"/>
                </a:solidFill>
                <a:effectLst>
                  <a:outerShdw blurRad="38100" dist="38100" dir="2700000" algn="tl">
                    <a:srgbClr val="000000">
                      <a:alpha val="43137"/>
                    </a:srgbClr>
                  </a:outerShdw>
                </a:effectLst>
              </a:rPr>
              <a:t>Legrand</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V, </a:t>
            </a:r>
            <a:r>
              <a:rPr lang="pt-BR" sz="1700" dirty="0" err="1">
                <a:solidFill>
                  <a:schemeClr val="bg1"/>
                </a:solidFill>
                <a:effectLst>
                  <a:outerShdw blurRad="38100" dist="38100" dir="2700000" algn="tl">
                    <a:srgbClr val="000000">
                      <a:alpha val="43137"/>
                    </a:srgbClr>
                  </a:outerShdw>
                </a:effectLst>
              </a:rPr>
              <a:t>Deliege</a:t>
            </a:r>
            <a:r>
              <a:rPr lang="pt-BR" sz="1700" dirty="0">
                <a:solidFill>
                  <a:schemeClr val="bg1"/>
                </a:solidFill>
                <a:effectLst>
                  <a:outerShdw blurRad="38100" dist="38100" dir="2700000" algn="tl">
                    <a:srgbClr val="000000">
                      <a:alpha val="43137"/>
                    </a:srgbClr>
                  </a:outerShdw>
                </a:effectLst>
              </a:rPr>
              <a:t> M, </a:t>
            </a:r>
            <a:r>
              <a:rPr lang="pt-BR" sz="1700" dirty="0" err="1">
                <a:solidFill>
                  <a:schemeClr val="bg1"/>
                </a:solidFill>
                <a:effectLst>
                  <a:outerShdw blurRad="38100" dist="38100" dir="2700000" algn="tl">
                    <a:srgbClr val="000000">
                      <a:alpha val="43137"/>
                    </a:srgbClr>
                  </a:outerShdw>
                </a:effectLst>
              </a:rPr>
              <a:t>Henrard</a:t>
            </a:r>
            <a:r>
              <a:rPr lang="pt-BR" sz="1700" dirty="0">
                <a:solidFill>
                  <a:schemeClr val="bg1"/>
                </a:solidFill>
                <a:effectLst>
                  <a:outerShdw blurRad="38100" dist="38100" dir="2700000" algn="tl">
                    <a:srgbClr val="000000">
                      <a:alpha val="43137"/>
                    </a:srgbClr>
                  </a:outerShdw>
                </a:effectLst>
              </a:rPr>
              <a:t> L, Boland J, </a:t>
            </a:r>
            <a:r>
              <a:rPr lang="pt-BR" sz="1700" dirty="0" err="1">
                <a:solidFill>
                  <a:schemeClr val="bg1"/>
                </a:solidFill>
                <a:effectLst>
                  <a:outerShdw blurRad="38100" dist="38100" dir="2700000" algn="tl">
                    <a:srgbClr val="000000">
                      <a:alpha val="43137"/>
                    </a:srgbClr>
                  </a:outerShdw>
                </a:effectLst>
              </a:rPr>
              <a:t>Kulbertus</a:t>
            </a:r>
            <a:r>
              <a:rPr lang="pt-BR" sz="1700" dirty="0">
                <a:solidFill>
                  <a:schemeClr val="bg1"/>
                </a:solidFill>
                <a:effectLst>
                  <a:outerShdw blurRad="38100" dist="38100" dir="2700000" algn="tl">
                    <a:srgbClr val="000000">
                      <a:alpha val="43137"/>
                    </a:srgbClr>
                  </a:outerShdw>
                </a:effectLst>
              </a:rPr>
              <a:t> H: </a:t>
            </a:r>
            <a:r>
              <a:rPr lang="pt-BR" sz="1700" dirty="0" err="1" smtClean="0">
                <a:solidFill>
                  <a:schemeClr val="bg1"/>
                </a:solidFill>
                <a:effectLst>
                  <a:outerShdw blurRad="38100" dist="38100" dir="2700000" algn="tl">
                    <a:srgbClr val="000000">
                      <a:alpha val="43137"/>
                    </a:srgbClr>
                  </a:outerShdw>
                </a:effectLst>
              </a:rPr>
              <a:t>Patients</a:t>
            </a:r>
            <a:r>
              <a:rPr lang="pt-BR" sz="1700" dirty="0" smtClean="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with</a:t>
            </a:r>
            <a:r>
              <a:rPr lang="pt-BR" sz="1700" dirty="0" smtClean="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myocardial</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infarction</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normal </a:t>
            </a:r>
            <a:r>
              <a:rPr lang="pt-BR" sz="1700" dirty="0" err="1">
                <a:solidFill>
                  <a:schemeClr val="bg1"/>
                </a:solidFill>
                <a:effectLst>
                  <a:outerShdw blurRad="38100" dist="38100" dir="2700000" algn="tl">
                    <a:srgbClr val="000000">
                      <a:alpha val="43137"/>
                    </a:srgbClr>
                  </a:outerShdw>
                </a:effectLst>
              </a:rPr>
              <a:t>coronary</a:t>
            </a:r>
            <a:r>
              <a:rPr lang="pt-BR" sz="1700" dirty="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arteriogram</a:t>
            </a:r>
            <a:r>
              <a:rPr lang="pt-BR" sz="1700" dirty="0" smtClean="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Chest</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1982, 82(6):</a:t>
            </a:r>
            <a:r>
              <a:rPr lang="pt-BR" sz="1700" dirty="0" smtClean="0">
                <a:solidFill>
                  <a:schemeClr val="bg1"/>
                </a:solidFill>
                <a:effectLst>
                  <a:outerShdw blurRad="38100" dist="38100" dir="2700000" algn="tl">
                    <a:srgbClr val="000000">
                      <a:alpha val="43137"/>
                    </a:srgbClr>
                  </a:outerShdw>
                </a:effectLst>
              </a:rPr>
              <a:t>678-685;  Raymond </a:t>
            </a:r>
            <a:r>
              <a:rPr lang="pt-BR" sz="1700" dirty="0">
                <a:solidFill>
                  <a:schemeClr val="bg1"/>
                </a:solidFill>
                <a:effectLst>
                  <a:outerShdw blurRad="38100" dist="38100" dir="2700000" algn="tl">
                    <a:srgbClr val="000000">
                      <a:alpha val="43137"/>
                    </a:srgbClr>
                  </a:outerShdw>
                </a:effectLst>
              </a:rPr>
              <a:t>R, Lynch J, </a:t>
            </a:r>
            <a:r>
              <a:rPr lang="pt-BR" sz="1700" dirty="0" err="1">
                <a:solidFill>
                  <a:schemeClr val="bg1"/>
                </a:solidFill>
                <a:effectLst>
                  <a:outerShdw blurRad="38100" dist="38100" dir="2700000" algn="tl">
                    <a:srgbClr val="000000">
                      <a:alpha val="43137"/>
                    </a:srgbClr>
                  </a:outerShdw>
                </a:effectLst>
              </a:rPr>
              <a:t>Underwood</a:t>
            </a:r>
            <a:r>
              <a:rPr lang="pt-BR" sz="1700" dirty="0">
                <a:solidFill>
                  <a:schemeClr val="bg1"/>
                </a:solidFill>
                <a:effectLst>
                  <a:outerShdw blurRad="38100" dist="38100" dir="2700000" algn="tl">
                    <a:srgbClr val="000000">
                      <a:alpha val="43137"/>
                    </a:srgbClr>
                  </a:outerShdw>
                </a:effectLst>
              </a:rPr>
              <a:t> D, </a:t>
            </a:r>
            <a:r>
              <a:rPr lang="pt-BR" sz="1700" dirty="0" err="1">
                <a:solidFill>
                  <a:schemeClr val="bg1"/>
                </a:solidFill>
                <a:effectLst>
                  <a:outerShdw blurRad="38100" dist="38100" dir="2700000" algn="tl">
                    <a:srgbClr val="000000">
                      <a:alpha val="43137"/>
                    </a:srgbClr>
                  </a:outerShdw>
                </a:effectLst>
              </a:rPr>
              <a:t>Leatherman</a:t>
            </a:r>
            <a:r>
              <a:rPr lang="pt-BR" sz="1700" dirty="0">
                <a:solidFill>
                  <a:schemeClr val="bg1"/>
                </a:solidFill>
                <a:effectLst>
                  <a:outerShdw blurRad="38100" dist="38100" dir="2700000" algn="tl">
                    <a:srgbClr val="000000">
                      <a:alpha val="43137"/>
                    </a:srgbClr>
                  </a:outerShdw>
                </a:effectLst>
              </a:rPr>
              <a:t> J, </a:t>
            </a:r>
            <a:r>
              <a:rPr lang="pt-BR" sz="1700" dirty="0" err="1">
                <a:solidFill>
                  <a:schemeClr val="bg1"/>
                </a:solidFill>
                <a:effectLst>
                  <a:outerShdw blurRad="38100" dist="38100" dir="2700000" algn="tl">
                    <a:srgbClr val="000000">
                      <a:alpha val="43137"/>
                    </a:srgbClr>
                  </a:outerShdw>
                </a:effectLst>
              </a:rPr>
              <a:t>Razavi</a:t>
            </a:r>
            <a:r>
              <a:rPr lang="pt-BR" sz="1700" dirty="0">
                <a:solidFill>
                  <a:schemeClr val="bg1"/>
                </a:solidFill>
                <a:effectLst>
                  <a:outerShdw blurRad="38100" dist="38100" dir="2700000" algn="tl">
                    <a:srgbClr val="000000">
                      <a:alpha val="43137"/>
                    </a:srgbClr>
                  </a:outerShdw>
                </a:effectLst>
              </a:rPr>
              <a:t> M: </a:t>
            </a:r>
            <a:r>
              <a:rPr lang="pt-BR" sz="1700" dirty="0" err="1" smtClean="0">
                <a:solidFill>
                  <a:schemeClr val="bg1"/>
                </a:solidFill>
                <a:effectLst>
                  <a:outerShdw blurRad="38100" dist="38100" dir="2700000" algn="tl">
                    <a:srgbClr val="000000">
                      <a:alpha val="43137"/>
                    </a:srgbClr>
                  </a:outerShdw>
                </a:effectLst>
              </a:rPr>
              <a:t>Myocardial</a:t>
            </a:r>
            <a:r>
              <a:rPr lang="pt-BR" sz="1700" smtClean="0">
                <a:solidFill>
                  <a:schemeClr val="bg1"/>
                </a:solidFill>
                <a:effectLst>
                  <a:outerShdw blurRad="38100" dist="38100" dir="2700000" algn="tl">
                    <a:srgbClr val="000000">
                      <a:alpha val="43137"/>
                    </a:srgbClr>
                  </a:outerShdw>
                </a:effectLst>
              </a:rPr>
              <a:t> infarction</a:t>
            </a:r>
            <a:r>
              <a:rPr lang="pt-BR" sz="1700" dirty="0" smtClean="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normal </a:t>
            </a:r>
            <a:r>
              <a:rPr lang="pt-BR" sz="1700" dirty="0" err="1">
                <a:solidFill>
                  <a:schemeClr val="bg1"/>
                </a:solidFill>
                <a:effectLst>
                  <a:outerShdw blurRad="38100" dist="38100" dir="2700000" algn="tl">
                    <a:srgbClr val="000000">
                      <a:alpha val="43137"/>
                    </a:srgbClr>
                  </a:outerShdw>
                </a:effectLst>
              </a:rPr>
              <a:t>coronary</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arteriography</a:t>
            </a:r>
            <a:r>
              <a:rPr lang="pt-BR" sz="1700" dirty="0">
                <a:solidFill>
                  <a:schemeClr val="bg1"/>
                </a:solidFill>
                <a:effectLst>
                  <a:outerShdw blurRad="38100" dist="38100" dir="2700000" algn="tl">
                    <a:srgbClr val="000000">
                      <a:alpha val="43137"/>
                    </a:srgbClr>
                  </a:outerShdw>
                </a:effectLst>
              </a:rPr>
              <a:t>: a </a:t>
            </a:r>
            <a:r>
              <a:rPr lang="pt-BR" sz="1700" dirty="0" smtClean="0">
                <a:solidFill>
                  <a:schemeClr val="bg1"/>
                </a:solidFill>
                <a:effectLst>
                  <a:outerShdw blurRad="38100" dist="38100" dir="2700000" algn="tl">
                    <a:srgbClr val="000000">
                      <a:alpha val="43137"/>
                    </a:srgbClr>
                  </a:outerShdw>
                </a:effectLst>
              </a:rPr>
              <a:t>10 </a:t>
            </a:r>
            <a:r>
              <a:rPr lang="pt-BR" sz="1700" dirty="0" err="1" smtClean="0">
                <a:solidFill>
                  <a:schemeClr val="bg1"/>
                </a:solidFill>
                <a:effectLst>
                  <a:outerShdw blurRad="38100" dist="38100" dir="2700000" algn="tl">
                    <a:srgbClr val="000000">
                      <a:alpha val="43137"/>
                    </a:srgbClr>
                  </a:outerShdw>
                </a:effectLst>
              </a:rPr>
              <a:t>year</a:t>
            </a:r>
            <a:r>
              <a:rPr lang="pt-BR" sz="1700" dirty="0" smtClean="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clinical</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risk</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analysis</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74 </a:t>
            </a:r>
            <a:r>
              <a:rPr lang="pt-BR" sz="1700" dirty="0" err="1">
                <a:solidFill>
                  <a:schemeClr val="bg1"/>
                </a:solidFill>
                <a:effectLst>
                  <a:outerShdw blurRad="38100" dist="38100" dir="2700000" algn="tl">
                    <a:srgbClr val="000000">
                      <a:alpha val="43137"/>
                    </a:srgbClr>
                  </a:outerShdw>
                </a:effectLst>
              </a:rPr>
              <a:t>patients</a:t>
            </a:r>
            <a:r>
              <a:rPr lang="pt-BR" sz="1700" dirty="0">
                <a:solidFill>
                  <a:schemeClr val="bg1"/>
                </a:solidFill>
                <a:effectLst>
                  <a:outerShdw blurRad="38100" dist="38100" dir="2700000" algn="tl">
                    <a:srgbClr val="000000">
                      <a:alpha val="43137"/>
                    </a:srgbClr>
                  </a:outerShdw>
                </a:effectLst>
              </a:rPr>
              <a:t>. J </a:t>
            </a:r>
            <a:r>
              <a:rPr lang="pt-BR" sz="1700" dirty="0" err="1">
                <a:solidFill>
                  <a:schemeClr val="bg1"/>
                </a:solidFill>
                <a:effectLst>
                  <a:outerShdw blurRad="38100" dist="38100" dir="2700000" algn="tl">
                    <a:srgbClr val="000000">
                      <a:alpha val="43137"/>
                    </a:srgbClr>
                  </a:outerShdw>
                </a:effectLst>
              </a:rPr>
              <a:t>Am</a:t>
            </a:r>
            <a:r>
              <a:rPr lang="pt-BR" sz="1700" dirty="0">
                <a:solidFill>
                  <a:schemeClr val="bg1"/>
                </a:solidFill>
                <a:effectLst>
                  <a:outerShdw blurRad="38100" dist="38100" dir="2700000" algn="tl">
                    <a:srgbClr val="000000">
                      <a:alpha val="43137"/>
                    </a:srgbClr>
                  </a:outerShdw>
                </a:effectLst>
              </a:rPr>
              <a:t> Coll </a:t>
            </a:r>
            <a:r>
              <a:rPr lang="pt-BR" sz="1700" dirty="0" err="1" smtClean="0">
                <a:solidFill>
                  <a:schemeClr val="bg1"/>
                </a:solidFill>
                <a:effectLst>
                  <a:outerShdw blurRad="38100" dist="38100" dir="2700000" algn="tl">
                    <a:srgbClr val="000000">
                      <a:alpha val="43137"/>
                    </a:srgbClr>
                  </a:outerShdw>
                </a:effectLst>
              </a:rPr>
              <a:t>Cardiol</a:t>
            </a:r>
            <a:r>
              <a:rPr lang="pt-BR" sz="1700" dirty="0" smtClean="0">
                <a:solidFill>
                  <a:schemeClr val="bg1"/>
                </a:solidFill>
                <a:effectLst>
                  <a:outerShdw blurRad="38100" dist="38100" dir="2700000" algn="tl">
                    <a:srgbClr val="000000">
                      <a:alpha val="43137"/>
                    </a:srgbClr>
                  </a:outerShdw>
                </a:effectLst>
              </a:rPr>
              <a:t> 1988</a:t>
            </a:r>
            <a:r>
              <a:rPr lang="pt-BR" sz="1700" dirty="0">
                <a:solidFill>
                  <a:schemeClr val="bg1"/>
                </a:solidFill>
                <a:effectLst>
                  <a:outerShdw blurRad="38100" dist="38100" dir="2700000" algn="tl">
                    <a:srgbClr val="000000">
                      <a:alpha val="43137"/>
                    </a:srgbClr>
                  </a:outerShdw>
                </a:effectLst>
              </a:rPr>
              <a:t>, 11(3):471-477</a:t>
            </a:r>
            <a:r>
              <a:rPr lang="pt-BR" sz="1700" dirty="0" smtClean="0">
                <a:solidFill>
                  <a:schemeClr val="bg1"/>
                </a:solidFill>
                <a:effectLst>
                  <a:outerShdw blurRad="38100" dist="38100" dir="2700000" algn="tl">
                    <a:srgbClr val="000000">
                      <a:alpha val="43137"/>
                    </a:srgbClr>
                  </a:outerShdw>
                </a:effectLst>
              </a:rPr>
              <a:t>.)</a:t>
            </a:r>
            <a:endParaRPr lang="pt-BR" sz="17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69367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Autofit/>
          </a:bodyPr>
          <a:lstStyle/>
          <a:p>
            <a:r>
              <a:rPr lang="en-US" sz="2800" dirty="0">
                <a:solidFill>
                  <a:srgbClr val="FF0000"/>
                </a:solidFill>
              </a:rPr>
              <a:t>Coronary Thrombosis: Cause or </a:t>
            </a:r>
            <a:r>
              <a:rPr lang="en-US" sz="2800" dirty="0" smtClean="0">
                <a:solidFill>
                  <a:srgbClr val="FF0000"/>
                </a:solidFill>
              </a:rPr>
              <a:t/>
            </a:r>
            <a:br>
              <a:rPr lang="en-US" sz="2800" dirty="0" smtClean="0">
                <a:solidFill>
                  <a:srgbClr val="FF0000"/>
                </a:solidFill>
              </a:rPr>
            </a:br>
            <a:r>
              <a:rPr lang="en-US" sz="2800" dirty="0" smtClean="0">
                <a:solidFill>
                  <a:srgbClr val="FF0000"/>
                </a:solidFill>
              </a:rPr>
              <a:t>Consequence </a:t>
            </a:r>
            <a:r>
              <a:rPr lang="en-US" sz="2800" dirty="0">
                <a:solidFill>
                  <a:srgbClr val="FF0000"/>
                </a:solidFill>
              </a:rPr>
              <a:t>of Myocardial Infarction?</a:t>
            </a:r>
            <a:endParaRPr lang="pt-BR" sz="2800" dirty="0">
              <a:solidFill>
                <a:srgbClr val="FF0000"/>
              </a:solidFill>
            </a:endParaRPr>
          </a:p>
        </p:txBody>
      </p:sp>
      <p:sp>
        <p:nvSpPr>
          <p:cNvPr id="3" name="Espaço Reservado para Conteúdo 2"/>
          <p:cNvSpPr>
            <a:spLocks noGrp="1"/>
          </p:cNvSpPr>
          <p:nvPr>
            <p:ph idx="1"/>
          </p:nvPr>
        </p:nvSpPr>
        <p:spPr/>
        <p:txBody>
          <a:bodyPr>
            <a:normAutofit/>
          </a:bodyPr>
          <a:lstStyle/>
          <a:p>
            <a:endParaRPr lang="pt-BR" dirty="0" smtClean="0"/>
          </a:p>
          <a:p>
            <a:endParaRPr lang="en-US" sz="2000" dirty="0" smtClean="0"/>
          </a:p>
          <a:p>
            <a:r>
              <a:rPr lang="en-US" sz="1800" dirty="0" smtClean="0">
                <a:effectLst>
                  <a:outerShdw blurRad="38100" dist="38100" dir="2700000" algn="tl">
                    <a:srgbClr val="000000">
                      <a:alpha val="43137"/>
                    </a:srgbClr>
                  </a:outerShdw>
                </a:effectLst>
              </a:rPr>
              <a:t>(1993) </a:t>
            </a:r>
            <a:r>
              <a:rPr lang="en-US" sz="1800" dirty="0" err="1" smtClean="0">
                <a:effectLst>
                  <a:outerShdw blurRad="38100" dist="38100" dir="2700000" algn="tl">
                    <a:srgbClr val="000000">
                      <a:alpha val="43137"/>
                    </a:srgbClr>
                  </a:outerShdw>
                </a:effectLst>
              </a:rPr>
              <a:t>Arbustini</a:t>
            </a:r>
            <a:r>
              <a:rPr lang="en-US" sz="1800" dirty="0" smtClean="0">
                <a:effectLst>
                  <a:outerShdw blurRad="38100" dist="38100" dir="2700000" algn="tl">
                    <a:srgbClr val="000000">
                      <a:alpha val="43137"/>
                    </a:srgbClr>
                  </a:outerShdw>
                </a:effectLst>
              </a:rPr>
              <a:t> and colleagues found in </a:t>
            </a:r>
            <a:r>
              <a:rPr lang="en-US" sz="1800" dirty="0">
                <a:effectLst>
                  <a:outerShdw blurRad="38100" dist="38100" dir="2700000" algn="tl">
                    <a:srgbClr val="000000">
                      <a:alpha val="43137"/>
                    </a:srgbClr>
                  </a:outerShdw>
                </a:effectLst>
              </a:rPr>
              <a:t>a series of 132 autopsies of hearts from patients </a:t>
            </a:r>
            <a:r>
              <a:rPr lang="en-US" sz="1800" dirty="0" smtClean="0">
                <a:effectLst>
                  <a:outerShdw blurRad="38100" dist="38100" dir="2700000" algn="tl">
                    <a:srgbClr val="000000">
                      <a:alpha val="43137"/>
                    </a:srgbClr>
                  </a:outerShdw>
                </a:effectLst>
              </a:rPr>
              <a:t>who died </a:t>
            </a:r>
            <a:r>
              <a:rPr lang="en-US" sz="1800" dirty="0">
                <a:effectLst>
                  <a:outerShdw blurRad="38100" dist="38100" dir="2700000" algn="tl">
                    <a:srgbClr val="000000">
                      <a:alpha val="43137"/>
                    </a:srgbClr>
                  </a:outerShdw>
                </a:effectLst>
              </a:rPr>
              <a:t>of </a:t>
            </a:r>
            <a:r>
              <a:rPr lang="en-US" sz="1800" dirty="0" err="1">
                <a:effectLst>
                  <a:outerShdw blurRad="38100" dist="38100" dir="2700000" algn="tl">
                    <a:srgbClr val="000000">
                      <a:alpha val="43137"/>
                    </a:srgbClr>
                  </a:outerShdw>
                </a:effectLst>
              </a:rPr>
              <a:t>noncardiac</a:t>
            </a:r>
            <a:r>
              <a:rPr lang="en-US" sz="1800" dirty="0">
                <a:effectLst>
                  <a:outerShdw blurRad="38100" dist="38100" dir="2700000" algn="tl">
                    <a:srgbClr val="000000">
                      <a:alpha val="43137"/>
                    </a:srgbClr>
                  </a:outerShdw>
                </a:effectLst>
              </a:rPr>
              <a:t> causes, </a:t>
            </a:r>
            <a:r>
              <a:rPr lang="en-US" sz="1800" dirty="0" smtClean="0">
                <a:effectLst>
                  <a:outerShdw blurRad="38100" dist="38100" dir="2700000" algn="tl">
                    <a:srgbClr val="000000">
                      <a:alpha val="43137"/>
                    </a:srgbClr>
                  </a:outerShdw>
                </a:effectLst>
              </a:rPr>
              <a:t>that coronary </a:t>
            </a:r>
            <a:r>
              <a:rPr lang="en-US" sz="1800" dirty="0">
                <a:effectLst>
                  <a:outerShdw blurRad="38100" dist="38100" dir="2700000" algn="tl">
                    <a:srgbClr val="000000">
                      <a:alpha val="43137"/>
                    </a:srgbClr>
                  </a:outerShdw>
                </a:effectLst>
              </a:rPr>
              <a:t>thrombi were shown </a:t>
            </a:r>
            <a:r>
              <a:rPr lang="en-US" sz="1800" dirty="0" smtClean="0">
                <a:effectLst>
                  <a:outerShdw blurRad="38100" dist="38100" dir="2700000" algn="tl">
                    <a:srgbClr val="000000">
                      <a:alpha val="43137"/>
                    </a:srgbClr>
                  </a:outerShdw>
                </a:effectLst>
              </a:rPr>
              <a:t>to overlay </a:t>
            </a:r>
            <a:r>
              <a:rPr lang="en-US" sz="1800" dirty="0">
                <a:effectLst>
                  <a:outerShdw blurRad="38100" dist="38100" dir="2700000" algn="tl">
                    <a:srgbClr val="000000">
                      <a:alpha val="43137"/>
                    </a:srgbClr>
                  </a:outerShdw>
                </a:effectLst>
              </a:rPr>
              <a:t>the intima of a coronary vessel independently </a:t>
            </a:r>
            <a:r>
              <a:rPr lang="en-US" sz="1800" dirty="0" smtClean="0">
                <a:effectLst>
                  <a:outerShdw blurRad="38100" dist="38100" dir="2700000" algn="tl">
                    <a:srgbClr val="000000">
                      <a:alpha val="43137"/>
                    </a:srgbClr>
                  </a:outerShdw>
                </a:effectLst>
              </a:rPr>
              <a:t>of plaque </a:t>
            </a:r>
            <a:r>
              <a:rPr lang="en-US" sz="1800" dirty="0">
                <a:effectLst>
                  <a:outerShdw blurRad="38100" dist="38100" dir="2700000" algn="tl">
                    <a:srgbClr val="000000">
                      <a:alpha val="43137"/>
                    </a:srgbClr>
                  </a:outerShdw>
                </a:effectLst>
              </a:rPr>
              <a:t>type and </a:t>
            </a:r>
            <a:r>
              <a:rPr lang="en-US" sz="1800" dirty="0" smtClean="0">
                <a:effectLst>
                  <a:outerShdw blurRad="38100" dist="38100" dir="2700000" algn="tl">
                    <a:srgbClr val="000000">
                      <a:alpha val="43137"/>
                    </a:srgbClr>
                  </a:outerShdw>
                </a:effectLst>
              </a:rPr>
              <a:t>severity.</a:t>
            </a:r>
            <a:endParaRPr lang="pt-BR" sz="1800" dirty="0">
              <a:effectLst>
                <a:outerShdw blurRad="38100" dist="38100" dir="2700000" algn="tl">
                  <a:srgbClr val="000000">
                    <a:alpha val="43137"/>
                  </a:srgbClr>
                </a:outerShdw>
              </a:effectLst>
            </a:endParaRPr>
          </a:p>
          <a:p>
            <a:endParaRPr lang="pt-BR" dirty="0" smtClean="0"/>
          </a:p>
          <a:p>
            <a:endParaRPr lang="pt-BR" dirty="0"/>
          </a:p>
          <a:p>
            <a:r>
              <a:rPr lang="pt-BR" sz="1600" dirty="0" err="1" smtClean="0">
                <a:solidFill>
                  <a:schemeClr val="bg1"/>
                </a:solidFill>
                <a:effectLst>
                  <a:outerShdw blurRad="38100" dist="38100" dir="2700000" algn="tl">
                    <a:srgbClr val="000000">
                      <a:alpha val="43137"/>
                    </a:srgbClr>
                  </a:outerShdw>
                </a:effectLst>
              </a:rPr>
              <a:t>Arbustini</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E, Grasso M, </a:t>
            </a:r>
            <a:r>
              <a:rPr lang="pt-BR" sz="1600" dirty="0" err="1">
                <a:solidFill>
                  <a:schemeClr val="bg1"/>
                </a:solidFill>
                <a:effectLst>
                  <a:outerShdw blurRad="38100" dist="38100" dir="2700000" algn="tl">
                    <a:srgbClr val="000000">
                      <a:alpha val="43137"/>
                    </a:srgbClr>
                  </a:outerShdw>
                </a:effectLst>
              </a:rPr>
              <a:t>Diegoli</a:t>
            </a:r>
            <a:r>
              <a:rPr lang="pt-BR" sz="1600" dirty="0">
                <a:solidFill>
                  <a:schemeClr val="bg1"/>
                </a:solidFill>
                <a:effectLst>
                  <a:outerShdw blurRad="38100" dist="38100" dir="2700000" algn="tl">
                    <a:srgbClr val="000000">
                      <a:alpha val="43137"/>
                    </a:srgbClr>
                  </a:outerShdw>
                </a:effectLst>
              </a:rPr>
              <a:t> M, et al. </a:t>
            </a:r>
            <a:r>
              <a:rPr lang="pt-BR" sz="1600" dirty="0" err="1">
                <a:solidFill>
                  <a:schemeClr val="bg1"/>
                </a:solidFill>
                <a:effectLst>
                  <a:outerShdw blurRad="38100" dist="38100" dir="2700000" algn="tl">
                    <a:srgbClr val="000000">
                      <a:alpha val="43137"/>
                    </a:srgbClr>
                  </a:outerShdw>
                </a:effectLst>
              </a:rPr>
              <a:t>Coronary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thrombosis</a:t>
            </a:r>
            <a:r>
              <a:rPr lang="pt-BR" sz="1600" dirty="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in non-</a:t>
            </a:r>
            <a:r>
              <a:rPr lang="pt-BR" sz="1600" dirty="0" err="1" smtClean="0">
                <a:solidFill>
                  <a:schemeClr val="bg1"/>
                </a:solidFill>
                <a:effectLst>
                  <a:outerShdw blurRad="38100" dist="38100" dir="2700000" algn="tl">
                    <a:srgbClr val="000000">
                      <a:alpha val="43137"/>
                    </a:srgbClr>
                  </a:outerShdw>
                </a:effectLst>
              </a:rPr>
              <a:t>cardiac</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death</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Coron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Artery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Dis</a:t>
            </a:r>
            <a:r>
              <a:rPr lang="pt-BR" sz="1600" dirty="0">
                <a:solidFill>
                  <a:schemeClr val="bg1"/>
                </a:solidFill>
                <a:effectLst>
                  <a:outerShdw blurRad="38100" dist="38100" dir="2700000" algn="tl">
                    <a:srgbClr val="000000">
                      <a:alpha val="43137"/>
                    </a:srgbClr>
                  </a:outerShdw>
                </a:effectLst>
              </a:rPr>
              <a:t> 1993;4:751–9.</a:t>
            </a:r>
          </a:p>
        </p:txBody>
      </p:sp>
    </p:spTree>
    <p:extLst>
      <p:ext uri="{BB962C8B-B14F-4D97-AF65-F5344CB8AC3E}">
        <p14:creationId xmlns:p14="http://schemas.microsoft.com/office/powerpoint/2010/main" xmlns="" val="31526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2800" dirty="0">
                <a:solidFill>
                  <a:srgbClr val="FF0000"/>
                </a:solidFill>
              </a:rPr>
              <a:t>Coronary Thrombosis: Cause or </a:t>
            </a:r>
            <a:br>
              <a:rPr lang="en-US" sz="2800" dirty="0">
                <a:solidFill>
                  <a:srgbClr val="FF0000"/>
                </a:solidFill>
              </a:rPr>
            </a:br>
            <a:r>
              <a:rPr lang="en-US" sz="2800" dirty="0">
                <a:solidFill>
                  <a:srgbClr val="FF0000"/>
                </a:solidFill>
              </a:rPr>
              <a:t>Consequence of Myocardial Infarction?</a:t>
            </a:r>
            <a:endParaRPr lang="pt-BR" sz="2800" dirty="0">
              <a:solidFill>
                <a:srgbClr val="FF0000"/>
              </a:solidFill>
            </a:endParaRPr>
          </a:p>
        </p:txBody>
      </p:sp>
      <p:sp>
        <p:nvSpPr>
          <p:cNvPr id="3" name="Espaço Reservado para Conteúdo 2"/>
          <p:cNvSpPr>
            <a:spLocks noGrp="1"/>
          </p:cNvSpPr>
          <p:nvPr>
            <p:ph idx="1"/>
          </p:nvPr>
        </p:nvSpPr>
        <p:spPr>
          <a:xfrm>
            <a:off x="457200" y="1600200"/>
            <a:ext cx="8229600" cy="5141168"/>
          </a:xfrm>
        </p:spPr>
        <p:txBody>
          <a:bodyPr>
            <a:normAutofit/>
          </a:bodyPr>
          <a:lstStyle/>
          <a:p>
            <a:r>
              <a:rPr lang="pt-BR" sz="1800" dirty="0" smtClean="0">
                <a:effectLst>
                  <a:outerShdw blurRad="38100" dist="38100" dir="2700000" algn="tl">
                    <a:srgbClr val="000000">
                      <a:alpha val="43137"/>
                    </a:srgbClr>
                  </a:outerShdw>
                </a:effectLst>
              </a:rPr>
              <a:t>A </a:t>
            </a:r>
            <a:r>
              <a:rPr lang="pt-BR" sz="1800" dirty="0" err="1" smtClean="0">
                <a:effectLst>
                  <a:outerShdw blurRad="38100" dist="38100" dir="2700000" algn="tl">
                    <a:srgbClr val="000000">
                      <a:alpha val="43137"/>
                    </a:srgbClr>
                  </a:outerShdw>
                </a:effectLst>
              </a:rPr>
              <a:t>recent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State-of-the-Art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review</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commentary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published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Journal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American </a:t>
            </a:r>
            <a:r>
              <a:rPr lang="pt-BR" sz="1800" dirty="0" err="1" smtClean="0">
                <a:effectLst>
                  <a:outerShdw blurRad="38100" dist="38100" dir="2700000" algn="tl">
                    <a:srgbClr val="000000">
                      <a:alpha val="43137"/>
                    </a:srgbClr>
                  </a:outerShdw>
                </a:effectLst>
              </a:rPr>
              <a:t>College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Cardiology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made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following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conclusion</a:t>
            </a:r>
            <a:r>
              <a:rPr lang="pt-BR" sz="1800" dirty="0" smtClean="0">
                <a:effectLst>
                  <a:outerShdw blurRad="38100" dist="38100" dir="2700000" algn="tl">
                    <a:srgbClr val="000000">
                      <a:alpha val="43137"/>
                    </a:srgbClr>
                  </a:outerShdw>
                </a:effectLst>
              </a:rPr>
              <a:t>:</a:t>
            </a:r>
          </a:p>
          <a:p>
            <a:r>
              <a:rPr lang="pt-BR" sz="1800" dirty="0" smtClean="0">
                <a:effectLst>
                  <a:outerShdw blurRad="38100" dist="38100" dir="2700000" algn="tl">
                    <a:srgbClr val="000000">
                      <a:alpha val="43137"/>
                    </a:srgbClr>
                  </a:outerShdw>
                </a:effectLst>
              </a:rPr>
              <a:t>“A </a:t>
            </a:r>
            <a:r>
              <a:rPr lang="pt-BR" sz="1800" dirty="0" err="1" smtClean="0">
                <a:effectLst>
                  <a:outerShdw blurRad="38100" dist="38100" dir="2700000" algn="tl">
                    <a:srgbClr val="000000">
                      <a:alpha val="43137"/>
                    </a:srgbClr>
                  </a:outerShdw>
                </a:effectLst>
              </a:rPr>
              <a:t>large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body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evidence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conclusively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suggests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artery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obstruction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only</a:t>
            </a:r>
            <a:r>
              <a:rPr lang="pt-BR" sz="1800" dirty="0" smtClean="0">
                <a:effectLst>
                  <a:outerShdw blurRad="38100" dist="38100" dir="2700000" algn="tl">
                    <a:srgbClr val="000000">
                      <a:alpha val="43137"/>
                    </a:srgbClr>
                  </a:outerShdw>
                </a:effectLst>
              </a:rPr>
              <a:t> 1 </a:t>
            </a:r>
            <a:r>
              <a:rPr lang="pt-BR" sz="1800" dirty="0" err="1" smtClean="0">
                <a:effectLst>
                  <a:outerShdw blurRad="38100" dist="38100" dir="2700000" algn="tl">
                    <a:srgbClr val="000000">
                      <a:alpha val="43137"/>
                    </a:srgbClr>
                  </a:outerShdw>
                </a:effectLst>
              </a:rPr>
              <a:t>element</a:t>
            </a:r>
            <a:r>
              <a:rPr lang="pt-BR" sz="1800" dirty="0" smtClean="0">
                <a:effectLst>
                  <a:outerShdw blurRad="38100" dist="38100" dir="2700000" algn="tl">
                    <a:srgbClr val="000000">
                      <a:alpha val="43137"/>
                    </a:srgbClr>
                  </a:outerShdw>
                </a:effectLst>
              </a:rPr>
              <a:t> in a </a:t>
            </a:r>
            <a:r>
              <a:rPr lang="pt-BR" sz="1800" dirty="0" err="1" smtClean="0">
                <a:effectLst>
                  <a:outerShdw blurRad="38100" dist="38100" dir="2700000" algn="tl">
                    <a:srgbClr val="000000">
                      <a:alpha val="43137"/>
                    </a:srgbClr>
                  </a:outerShdw>
                </a:effectLst>
              </a:rPr>
              <a:t>complex</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multifactorial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pathophysiological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process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leads </a:t>
            </a:r>
            <a:r>
              <a:rPr lang="pt-BR" sz="1800" dirty="0" err="1" smtClean="0">
                <a:effectLst>
                  <a:outerShdw blurRad="38100" dist="38100" dir="2700000" algn="tl">
                    <a:srgbClr val="000000">
                      <a:alpha val="43137"/>
                    </a:srgbClr>
                  </a:outerShdw>
                </a:effectLst>
              </a:rPr>
              <a:t>to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Ischemic</a:t>
            </a:r>
            <a:r>
              <a:rPr lang="pt-BR" sz="1800" dirty="0" smtClean="0">
                <a:effectLst>
                  <a:outerShdw blurRad="38100" dist="38100" dir="2700000" algn="tl">
                    <a:srgbClr val="000000">
                      <a:alpha val="43137"/>
                    </a:srgbClr>
                  </a:outerShdw>
                </a:effectLst>
              </a:rPr>
              <a:t> Heart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(IHD)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presence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obstructive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lesions</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patients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IHD does </a:t>
            </a:r>
            <a:r>
              <a:rPr lang="pt-BR" sz="1800" dirty="0" err="1" smtClean="0">
                <a:effectLst>
                  <a:outerShdw blurRad="38100" dist="38100" dir="2700000" algn="tl">
                    <a:srgbClr val="000000">
                      <a:alpha val="43137"/>
                    </a:srgbClr>
                  </a:outerShdw>
                </a:effectLst>
              </a:rPr>
              <a:t>not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necessarily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imply</a:t>
            </a:r>
            <a:r>
              <a:rPr lang="pt-BR" sz="1800" dirty="0" smtClean="0">
                <a:effectLst>
                  <a:outerShdw blurRad="38100" dist="38100" dir="2700000" algn="tl">
                    <a:srgbClr val="000000">
                      <a:alpha val="43137"/>
                    </a:srgbClr>
                  </a:outerShdw>
                </a:effectLst>
              </a:rPr>
              <a:t> a </a:t>
            </a:r>
            <a:r>
              <a:rPr lang="pt-BR" sz="1800" dirty="0" err="1" smtClean="0">
                <a:effectLst>
                  <a:outerShdw blurRad="38100" dist="38100" dir="2700000" algn="tl">
                    <a:srgbClr val="000000">
                      <a:alpha val="43137"/>
                    </a:srgbClr>
                  </a:outerShdw>
                </a:effectLst>
              </a:rPr>
              <a:t>causative</a:t>
            </a:r>
            <a:r>
              <a:rPr lang="pt-BR" sz="1800" dirty="0" smtClean="0">
                <a:effectLst>
                  <a:outerShdw blurRad="38100" dist="38100" dir="2700000" algn="tl">
                    <a:srgbClr val="000000">
                      <a:alpha val="43137"/>
                    </a:srgbClr>
                  </a:outerShdw>
                </a:effectLst>
              </a:rPr>
              <a:t> role. A more </a:t>
            </a:r>
            <a:r>
              <a:rPr lang="pt-BR" sz="1800" dirty="0" err="1" smtClean="0">
                <a:effectLst>
                  <a:outerShdw blurRad="38100" dist="38100" dir="2700000" algn="tl">
                    <a:srgbClr val="000000">
                      <a:alpha val="43137"/>
                    </a:srgbClr>
                  </a:outerShdw>
                </a:effectLst>
              </a:rPr>
              <a:t>comprehensive</a:t>
            </a:r>
            <a:r>
              <a:rPr lang="pt-BR" sz="1800" dirty="0" smtClean="0">
                <a:effectLst>
                  <a:outerShdw blurRad="38100" dist="38100" dir="2700000" algn="tl">
                    <a:srgbClr val="000000">
                      <a:alpha val="43137"/>
                    </a:srgbClr>
                  </a:outerShdw>
                </a:effectLst>
              </a:rPr>
              <a:t> approach </a:t>
            </a:r>
            <a:r>
              <a:rPr lang="pt-BR" sz="1800" dirty="0" err="1" smtClean="0">
                <a:effectLst>
                  <a:outerShdw blurRad="38100" dist="38100" dir="2700000" algn="tl">
                    <a:srgbClr val="000000">
                      <a:alpha val="43137"/>
                    </a:srgbClr>
                  </a:outerShdw>
                </a:effectLst>
              </a:rPr>
              <a:t>seems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necessary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refocus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preventive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therapeutic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strategies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decrease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morbidity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mortality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effect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propose</a:t>
            </a:r>
            <a:r>
              <a:rPr lang="pt-BR" sz="1800" dirty="0" smtClean="0">
                <a:effectLst>
                  <a:outerShdw blurRad="38100" dist="38100" dir="2700000" algn="tl">
                    <a:srgbClr val="000000">
                      <a:alpha val="43137"/>
                    </a:srgbClr>
                  </a:outerShdw>
                </a:effectLst>
              </a:rPr>
              <a:t> a shift in approach </a:t>
            </a:r>
            <a:r>
              <a:rPr lang="pt-BR" sz="1800" dirty="0" err="1" smtClean="0">
                <a:effectLst>
                  <a:outerShdw blurRad="38100" dist="38100" dir="2700000" algn="tl">
                    <a:srgbClr val="000000">
                      <a:alpha val="43137"/>
                    </a:srgbClr>
                  </a:outerShdw>
                </a:effectLst>
              </a:rPr>
              <a:t>to</a:t>
            </a:r>
            <a:r>
              <a:rPr lang="pt-BR" sz="1800" dirty="0" smtClean="0">
                <a:effectLst>
                  <a:outerShdw blurRad="38100" dist="38100" dir="2700000" algn="tl">
                    <a:srgbClr val="000000">
                      <a:alpha val="43137"/>
                    </a:srgbClr>
                  </a:outerShdw>
                </a:effectLst>
              </a:rPr>
              <a:t> include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cell</a:t>
            </a:r>
            <a:r>
              <a:rPr lang="pt-BR" sz="1800" dirty="0" smtClean="0">
                <a:effectLst>
                  <a:outerShdw blurRad="38100" dist="38100" dir="2700000" algn="tl">
                    <a:srgbClr val="000000">
                      <a:alpha val="43137"/>
                    </a:srgbClr>
                  </a:outerShdw>
                </a:effectLst>
              </a:rPr>
              <a:t> as </a:t>
            </a:r>
            <a:r>
              <a:rPr lang="pt-BR" sz="1800" dirty="0" err="1" smtClean="0">
                <a:effectLst>
                  <a:outerShdw blurRad="38100" dist="38100" dir="2700000" algn="tl">
                    <a:srgbClr val="000000">
                      <a:alpha val="43137"/>
                    </a:srgbClr>
                  </a:outerShdw>
                </a:effectLst>
              </a:rPr>
              <a:t>well</a:t>
            </a:r>
            <a:r>
              <a:rPr lang="pt-BR" sz="1800" dirty="0" smtClean="0">
                <a:effectLst>
                  <a:outerShdw blurRad="38100" dist="38100" dir="2700000" algn="tl">
                    <a:srgbClr val="000000">
                      <a:alpha val="43137"/>
                    </a:srgbClr>
                  </a:outerShdw>
                </a:effectLst>
              </a:rPr>
              <a:t> as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vessel</a:t>
            </a:r>
            <a:r>
              <a:rPr lang="pt-BR" sz="1800" dirty="0" smtClean="0">
                <a:effectLst>
                  <a:outerShdw blurRad="38100" dist="38100" dir="2700000" algn="tl">
                    <a:srgbClr val="000000">
                      <a:alpha val="43137"/>
                    </a:srgbClr>
                  </a:outerShdw>
                </a:effectLst>
              </a:rPr>
              <a:t>”</a:t>
            </a:r>
          </a:p>
          <a:p>
            <a:endParaRPr lang="pt-BR" sz="1800" dirty="0">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Mario </a:t>
            </a:r>
            <a:r>
              <a:rPr lang="pt-BR" sz="1600" dirty="0" err="1">
                <a:solidFill>
                  <a:schemeClr val="bg1"/>
                </a:solidFill>
                <a:effectLst>
                  <a:outerShdw blurRad="38100" dist="38100" dir="2700000" algn="tl">
                    <a:srgbClr val="000000">
                      <a:alpha val="43137"/>
                    </a:srgbClr>
                  </a:outerShdw>
                </a:effectLst>
              </a:rPr>
              <a:t>Marzilli</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C. Noel </a:t>
            </a:r>
            <a:r>
              <a:rPr lang="pt-BR" sz="1600" dirty="0" err="1">
                <a:solidFill>
                  <a:schemeClr val="bg1"/>
                </a:solidFill>
                <a:effectLst>
                  <a:outerShdw blurRad="38100" dist="38100" dir="2700000" algn="tl">
                    <a:srgbClr val="000000">
                      <a:alpha val="43137"/>
                    </a:srgbClr>
                  </a:outerShdw>
                </a:effectLst>
              </a:rPr>
              <a:t>Bairey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Merz</a:t>
            </a:r>
            <a:r>
              <a:rPr lang="pt-BR" sz="1600" dirty="0" smtClean="0">
                <a:solidFill>
                  <a:schemeClr val="bg1"/>
                </a:solidFill>
                <a:effectLst>
                  <a:outerShdw blurRad="38100" dist="38100" dir="2700000" algn="tl">
                    <a:srgbClr val="000000">
                      <a:alpha val="43137"/>
                    </a:srgbClr>
                  </a:outerShdw>
                </a:effectLst>
              </a:rPr>
              <a:t>,, William </a:t>
            </a:r>
            <a:r>
              <a:rPr lang="pt-BR" sz="1600" dirty="0">
                <a:solidFill>
                  <a:schemeClr val="bg1"/>
                </a:solidFill>
                <a:effectLst>
                  <a:outerShdw blurRad="38100" dist="38100" dir="2700000" algn="tl">
                    <a:srgbClr val="000000">
                      <a:alpha val="43137"/>
                    </a:srgbClr>
                  </a:outerShdw>
                </a:effectLst>
              </a:rPr>
              <a:t>E. </a:t>
            </a:r>
            <a:r>
              <a:rPr lang="pt-BR" sz="1600" dirty="0" err="1" smtClean="0">
                <a:solidFill>
                  <a:schemeClr val="bg1"/>
                </a:solidFill>
                <a:effectLst>
                  <a:outerShdw blurRad="38100" dist="38100" dir="2700000" algn="tl">
                    <a:srgbClr val="000000">
                      <a:alpha val="43137"/>
                    </a:srgbClr>
                  </a:outerShdw>
                </a:effectLst>
              </a:rPr>
              <a:t>Boden</a:t>
            </a:r>
            <a:r>
              <a:rPr lang="pt-BR" sz="1600" dirty="0" smtClean="0">
                <a:solidFill>
                  <a:schemeClr val="bg1"/>
                </a:solidFill>
                <a:effectLst>
                  <a:outerShdw blurRad="38100" dist="38100" dir="2700000" algn="tl">
                    <a:srgbClr val="000000">
                      <a:alpha val="43137"/>
                    </a:srgbClr>
                  </a:outerShdw>
                </a:effectLst>
              </a:rPr>
              <a:t>, Robert </a:t>
            </a:r>
            <a:r>
              <a:rPr lang="pt-BR" sz="1600" dirty="0">
                <a:solidFill>
                  <a:schemeClr val="bg1"/>
                </a:solidFill>
                <a:effectLst>
                  <a:outerShdw blurRad="38100" dist="38100" dir="2700000" algn="tl">
                    <a:srgbClr val="000000">
                      <a:alpha val="43137"/>
                    </a:srgbClr>
                  </a:outerShdw>
                </a:effectLst>
              </a:rPr>
              <a:t>O. </a:t>
            </a:r>
            <a:r>
              <a:rPr lang="pt-BR" sz="1600" dirty="0" err="1">
                <a:solidFill>
                  <a:schemeClr val="bg1"/>
                </a:solidFill>
                <a:effectLst>
                  <a:outerShdw blurRad="38100" dist="38100" dir="2700000" algn="tl">
                    <a:srgbClr val="000000">
                      <a:alpha val="43137"/>
                    </a:srgbClr>
                  </a:outerShdw>
                </a:effectLst>
              </a:rPr>
              <a:t>Bonow</a:t>
            </a:r>
            <a:r>
              <a:rPr lang="pt-BR" sz="1600" dirty="0" smtClean="0">
                <a:solidFill>
                  <a:schemeClr val="bg1"/>
                </a:solidFill>
                <a:effectLst>
                  <a:outerShdw blurRad="38100" dist="38100" dir="2700000" algn="tl">
                    <a:srgbClr val="000000">
                      <a:alpha val="43137"/>
                    </a:srgbClr>
                  </a:outerShdw>
                </a:effectLst>
              </a:rPr>
              <a:t>,</a:t>
            </a:r>
            <a:endParaRPr lang="pt-BR" sz="1600" dirty="0">
              <a:solidFill>
                <a:schemeClr val="bg1"/>
              </a:solidFill>
              <a:effectLst>
                <a:outerShdw blurRad="38100" dist="38100" dir="2700000" algn="tl">
                  <a:srgbClr val="000000">
                    <a:alpha val="43137"/>
                  </a:srgbClr>
                </a:outerShdw>
              </a:effectLst>
            </a:endParaRPr>
          </a:p>
          <a:p>
            <a:r>
              <a:rPr lang="pt-BR" sz="1600" dirty="0">
                <a:solidFill>
                  <a:schemeClr val="bg1"/>
                </a:solidFill>
                <a:effectLst>
                  <a:outerShdw blurRad="38100" dist="38100" dir="2700000" algn="tl">
                    <a:srgbClr val="000000">
                      <a:alpha val="43137"/>
                    </a:srgbClr>
                  </a:outerShdw>
                </a:effectLst>
              </a:rPr>
              <a:t>Paola G. </a:t>
            </a:r>
            <a:r>
              <a:rPr lang="pt-BR" sz="1600" dirty="0" err="1">
                <a:solidFill>
                  <a:schemeClr val="bg1"/>
                </a:solidFill>
                <a:effectLst>
                  <a:outerShdw blurRad="38100" dist="38100" dir="2700000" algn="tl">
                    <a:srgbClr val="000000">
                      <a:alpha val="43137"/>
                    </a:srgbClr>
                  </a:outerShdw>
                </a:effectLst>
              </a:rPr>
              <a:t>Capozza</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William M. </a:t>
            </a:r>
            <a:r>
              <a:rPr lang="pt-BR" sz="1600" dirty="0" err="1">
                <a:solidFill>
                  <a:schemeClr val="bg1"/>
                </a:solidFill>
                <a:effectLst>
                  <a:outerShdw blurRad="38100" dist="38100" dir="2700000" algn="tl">
                    <a:srgbClr val="000000">
                      <a:alpha val="43137"/>
                    </a:srgbClr>
                  </a:outerShdw>
                </a:effectLst>
              </a:rPr>
              <a:t>Chilian</a:t>
            </a:r>
            <a:r>
              <a:rPr lang="pt-BR" sz="1600" dirty="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Anthony </a:t>
            </a:r>
            <a:r>
              <a:rPr lang="pt-BR" sz="1600" dirty="0">
                <a:solidFill>
                  <a:schemeClr val="bg1"/>
                </a:solidFill>
                <a:effectLst>
                  <a:outerShdw blurRad="38100" dist="38100" dir="2700000" algn="tl">
                    <a:srgbClr val="000000">
                      <a:alpha val="43137"/>
                    </a:srgbClr>
                  </a:outerShdw>
                </a:effectLst>
              </a:rPr>
              <a:t>N. </a:t>
            </a:r>
            <a:r>
              <a:rPr lang="pt-BR" sz="1600" dirty="0" err="1" smtClean="0">
                <a:solidFill>
                  <a:schemeClr val="bg1"/>
                </a:solidFill>
                <a:effectLst>
                  <a:outerShdw blurRad="38100" dist="38100" dir="2700000" algn="tl">
                    <a:srgbClr val="000000">
                      <a:alpha val="43137"/>
                    </a:srgbClr>
                  </a:outerShdw>
                </a:effectLst>
              </a:rPr>
              <a:t>DeMaria</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Giacinta</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Guarini</a:t>
            </a:r>
            <a:r>
              <a:rPr lang="pt-BR" sz="1600" dirty="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Alda </a:t>
            </a:r>
            <a:r>
              <a:rPr lang="pt-BR" sz="1600" dirty="0" err="1">
                <a:solidFill>
                  <a:schemeClr val="bg1"/>
                </a:solidFill>
                <a:effectLst>
                  <a:outerShdw blurRad="38100" dist="38100" dir="2700000" algn="tl">
                    <a:srgbClr val="000000">
                      <a:alpha val="43137"/>
                    </a:srgbClr>
                  </a:outerShdw>
                </a:effectLst>
              </a:rPr>
              <a:t>Huqi</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Doralisa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Morrone</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Manesh</a:t>
            </a:r>
            <a:r>
              <a:rPr lang="pt-BR" sz="1600" dirty="0">
                <a:solidFill>
                  <a:schemeClr val="bg1"/>
                </a:solidFill>
                <a:effectLst>
                  <a:outerShdw blurRad="38100" dist="38100" dir="2700000" algn="tl">
                    <a:srgbClr val="000000">
                      <a:alpha val="43137"/>
                    </a:srgbClr>
                  </a:outerShdw>
                </a:effectLst>
              </a:rPr>
              <a:t> R. </a:t>
            </a:r>
            <a:r>
              <a:rPr lang="pt-BR" sz="1600" dirty="0" err="1">
                <a:solidFill>
                  <a:schemeClr val="bg1"/>
                </a:solidFill>
                <a:effectLst>
                  <a:outerShdw blurRad="38100" dist="38100" dir="2700000" algn="tl">
                    <a:srgbClr val="000000">
                      <a:alpha val="43137"/>
                    </a:srgbClr>
                  </a:outerShdw>
                </a:effectLst>
              </a:rPr>
              <a:t>Patel</a:t>
            </a:r>
            <a:r>
              <a:rPr lang="pt-BR" sz="1600" dirty="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William </a:t>
            </a:r>
            <a:r>
              <a:rPr lang="pt-BR" sz="1600" dirty="0">
                <a:solidFill>
                  <a:schemeClr val="bg1"/>
                </a:solidFill>
                <a:effectLst>
                  <a:outerShdw blurRad="38100" dist="38100" dir="2700000" algn="tl">
                    <a:srgbClr val="000000">
                      <a:alpha val="43137"/>
                    </a:srgbClr>
                  </a:outerShdw>
                </a:effectLst>
              </a:rPr>
              <a:t>S. </a:t>
            </a:r>
            <a:r>
              <a:rPr lang="pt-BR" sz="1600" dirty="0" err="1" smtClean="0">
                <a:solidFill>
                  <a:schemeClr val="bg1"/>
                </a:solidFill>
                <a:effectLst>
                  <a:outerShdw blurRad="38100" dist="38100" dir="2700000" algn="tl">
                    <a:srgbClr val="000000">
                      <a:alpha val="43137"/>
                    </a:srgbClr>
                  </a:outerShdw>
                </a:effectLst>
              </a:rPr>
              <a:t>Weintraub</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Obstructive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coronary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ischemic</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heart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disease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elusive</a:t>
            </a:r>
            <a:r>
              <a:rPr lang="pt-BR" sz="1600" dirty="0" smtClean="0">
                <a:solidFill>
                  <a:schemeClr val="bg1"/>
                </a:solidFill>
                <a:effectLst>
                  <a:outerShdw blurRad="38100" dist="38100" dir="2700000" algn="tl">
                    <a:srgbClr val="000000">
                      <a:alpha val="43137"/>
                    </a:srgbClr>
                  </a:outerShdw>
                </a:effectLst>
              </a:rPr>
              <a:t> link!. JACC </a:t>
            </a:r>
            <a:r>
              <a:rPr lang="pt-BR" sz="1600" dirty="0" err="1" smtClean="0">
                <a:solidFill>
                  <a:schemeClr val="bg1"/>
                </a:solidFill>
                <a:effectLst>
                  <a:outerShdw blurRad="38100" dist="38100" dir="2700000" algn="tl">
                    <a:srgbClr val="000000">
                      <a:alpha val="43137"/>
                    </a:srgbClr>
                  </a:outerShdw>
                </a:effectLst>
              </a:rPr>
              <a:t>Vol</a:t>
            </a:r>
            <a:r>
              <a:rPr lang="pt-BR" sz="1600" dirty="0" smtClean="0">
                <a:solidFill>
                  <a:schemeClr val="bg1"/>
                </a:solidFill>
                <a:effectLst>
                  <a:outerShdw blurRad="38100" dist="38100" dir="2700000" algn="tl">
                    <a:srgbClr val="000000">
                      <a:alpha val="43137"/>
                    </a:srgbClr>
                  </a:outerShdw>
                </a:effectLst>
              </a:rPr>
              <a:t> 60, No. 11, 2012; </a:t>
            </a:r>
            <a:r>
              <a:rPr lang="pt-BR" sz="1600" dirty="0" err="1" smtClean="0">
                <a:solidFill>
                  <a:schemeClr val="bg1"/>
                </a:solidFill>
                <a:effectLst>
                  <a:outerShdw blurRad="38100" dist="38100" dir="2700000" algn="tl">
                    <a:srgbClr val="000000">
                      <a:alpha val="43137"/>
                    </a:srgbClr>
                  </a:outerShdw>
                </a:effectLst>
              </a:rPr>
              <a:t>September</a:t>
            </a:r>
            <a:r>
              <a:rPr lang="pt-BR" sz="1600" dirty="0" smtClean="0">
                <a:solidFill>
                  <a:schemeClr val="bg1"/>
                </a:solidFill>
                <a:effectLst>
                  <a:outerShdw blurRad="38100" dist="38100" dir="2700000" algn="tl">
                    <a:srgbClr val="000000">
                      <a:alpha val="43137"/>
                    </a:srgbClr>
                  </a:outerShdw>
                </a:effectLst>
              </a:rPr>
              <a:t> 11: 951-6</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808561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100" dirty="0" smtClean="0">
                <a:solidFill>
                  <a:srgbClr val="0070C0"/>
                </a:solidFill>
              </a:rPr>
              <a:t>Prof. Dr. </a:t>
            </a:r>
            <a:r>
              <a:rPr lang="pt-BR" sz="3100" dirty="0" err="1" smtClean="0">
                <a:solidFill>
                  <a:srgbClr val="0070C0"/>
                </a:solidFill>
              </a:rPr>
              <a:t>Quintiliano</a:t>
            </a:r>
            <a:r>
              <a:rPr lang="pt-BR" sz="3100" dirty="0" smtClean="0">
                <a:solidFill>
                  <a:srgbClr val="0070C0"/>
                </a:solidFill>
              </a:rPr>
              <a:t> H. de Mesquita,</a:t>
            </a:r>
            <a:br>
              <a:rPr lang="pt-BR" sz="3100" dirty="0" smtClean="0">
                <a:solidFill>
                  <a:srgbClr val="0070C0"/>
                </a:solidFill>
              </a:rPr>
            </a:br>
            <a:r>
              <a:rPr lang="pt-BR" sz="3100" dirty="0" err="1" smtClean="0">
                <a:solidFill>
                  <a:srgbClr val="0070C0"/>
                </a:solidFill>
              </a:rPr>
              <a:t>Brazilian</a:t>
            </a:r>
            <a:r>
              <a:rPr lang="pt-BR" sz="3100" dirty="0" smtClean="0">
                <a:solidFill>
                  <a:srgbClr val="0070C0"/>
                </a:solidFill>
              </a:rPr>
              <a:t> </a:t>
            </a:r>
            <a:r>
              <a:rPr lang="pt-BR" sz="3100" dirty="0" err="1" smtClean="0">
                <a:solidFill>
                  <a:srgbClr val="0070C0"/>
                </a:solidFill>
              </a:rPr>
              <a:t>Cardiologist</a:t>
            </a:r>
            <a:r>
              <a:rPr lang="pt-BR" sz="3100" dirty="0" smtClean="0">
                <a:solidFill>
                  <a:srgbClr val="0070C0"/>
                </a:solidFill>
              </a:rPr>
              <a:t> </a:t>
            </a:r>
            <a:r>
              <a:rPr lang="pt-BR" sz="3100" dirty="0" err="1" smtClean="0">
                <a:solidFill>
                  <a:srgbClr val="0070C0"/>
                </a:solidFill>
              </a:rPr>
              <a:t>and</a:t>
            </a:r>
            <a:r>
              <a:rPr lang="pt-BR" sz="3100" dirty="0" smtClean="0">
                <a:solidFill>
                  <a:srgbClr val="0070C0"/>
                </a:solidFill>
              </a:rPr>
              <a:t> </a:t>
            </a:r>
            <a:r>
              <a:rPr lang="pt-BR" sz="3100" dirty="0" err="1" smtClean="0">
                <a:solidFill>
                  <a:srgbClr val="0070C0"/>
                </a:solidFill>
              </a:rPr>
              <a:t>Scientist</a:t>
            </a:r>
            <a:endParaRPr lang="pt-BR" dirty="0">
              <a:solidFill>
                <a:srgbClr val="0070C0"/>
              </a:solidFill>
            </a:endParaRPr>
          </a:p>
        </p:txBody>
      </p:sp>
      <p:pic>
        <p:nvPicPr>
          <p:cNvPr id="9" name="Espaço Reservado para Conteúdo 8" descr="image63.jpg"/>
          <p:cNvPicPr>
            <a:picLocks noGrp="1" noChangeAspect="1"/>
          </p:cNvPicPr>
          <p:nvPr>
            <p:ph sz="half" idx="1"/>
          </p:nvPr>
        </p:nvPicPr>
        <p:blipFill>
          <a:blip r:embed="rId3" cstate="print"/>
          <a:stretch>
            <a:fillRect/>
          </a:stretch>
        </p:blipFill>
        <p:spPr>
          <a:xfrm>
            <a:off x="395536" y="2276872"/>
            <a:ext cx="2172984" cy="2907587"/>
          </a:xfrm>
        </p:spPr>
      </p:pic>
      <p:sp>
        <p:nvSpPr>
          <p:cNvPr id="4" name="Espaço Reservado para Conteúdo 3"/>
          <p:cNvSpPr>
            <a:spLocks noGrp="1"/>
          </p:cNvSpPr>
          <p:nvPr>
            <p:ph sz="half" idx="2"/>
          </p:nvPr>
        </p:nvSpPr>
        <p:spPr>
          <a:xfrm>
            <a:off x="2843808" y="1772816"/>
            <a:ext cx="6048672" cy="4525963"/>
          </a:xfrm>
        </p:spPr>
        <p:txBody>
          <a:bodyPr>
            <a:normAutofit lnSpcReduction="10000"/>
          </a:bodyPr>
          <a:lstStyle/>
          <a:p>
            <a:pPr>
              <a:buNone/>
            </a:pPr>
            <a:r>
              <a:rPr lang="en-US" sz="1800" b="1" dirty="0" smtClean="0"/>
              <a:t>       </a:t>
            </a:r>
            <a:r>
              <a:rPr lang="en-US" sz="1800" dirty="0" smtClean="0">
                <a:effectLst>
                  <a:outerShdw blurRad="38100" dist="38100" dir="2700000" algn="tl">
                    <a:srgbClr val="000000">
                      <a:alpha val="43137"/>
                    </a:srgbClr>
                  </a:outerShdw>
                </a:effectLst>
              </a:rPr>
              <a:t>One </a:t>
            </a:r>
            <a:r>
              <a:rPr lang="en-US" sz="1800" dirty="0">
                <a:effectLst>
                  <a:outerShdw blurRad="38100" dist="38100" dir="2700000" algn="tl">
                    <a:srgbClr val="000000">
                      <a:alpha val="43137"/>
                    </a:srgbClr>
                  </a:outerShdw>
                </a:effectLst>
              </a:rPr>
              <a:t>of the major </a:t>
            </a:r>
            <a:r>
              <a:rPr lang="en-US" sz="1800" dirty="0" smtClean="0">
                <a:effectLst>
                  <a:outerShdw blurRad="38100" dist="38100" dir="2700000" algn="tl">
                    <a:srgbClr val="000000">
                      <a:alpha val="43137"/>
                    </a:srgbClr>
                  </a:outerShdw>
                </a:effectLst>
              </a:rPr>
              <a:t>developments </a:t>
            </a:r>
            <a:r>
              <a:rPr lang="en-US" sz="1800" dirty="0">
                <a:effectLst>
                  <a:outerShdw blurRad="38100" dist="38100" dir="2700000" algn="tl">
                    <a:srgbClr val="000000">
                      <a:alpha val="43137"/>
                    </a:srgbClr>
                  </a:outerShdw>
                </a:effectLst>
              </a:rPr>
              <a:t>of </a:t>
            </a:r>
            <a:r>
              <a:rPr lang="en-US" sz="1800" dirty="0" smtClean="0">
                <a:effectLst>
                  <a:outerShdw blurRad="38100" dist="38100" dir="2700000" algn="tl">
                    <a:srgbClr val="000000">
                      <a:alpha val="43137"/>
                    </a:srgbClr>
                  </a:outerShdw>
                </a:effectLst>
              </a:rPr>
              <a:t>Doctor </a:t>
            </a:r>
            <a:r>
              <a:rPr lang="en-US" sz="1800" dirty="0" err="1" smtClean="0">
                <a:effectLst>
                  <a:outerShdw blurRad="38100" dist="38100" dir="2700000" algn="tl">
                    <a:srgbClr val="000000">
                      <a:alpha val="43137"/>
                    </a:srgbClr>
                  </a:outerShdw>
                </a:effectLst>
              </a:rPr>
              <a:t>Mesquita</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was the Myogenic Theory of Myocardial Infarction, </a:t>
            </a:r>
            <a:r>
              <a:rPr lang="en-US" sz="1800" dirty="0" smtClean="0">
                <a:effectLst>
                  <a:outerShdw blurRad="38100" dist="38100" dir="2700000" algn="tl">
                    <a:srgbClr val="000000">
                      <a:alpha val="43137"/>
                    </a:srgbClr>
                  </a:outerShdw>
                </a:effectLst>
              </a:rPr>
              <a:t>from </a:t>
            </a:r>
            <a:r>
              <a:rPr lang="en-US" sz="1800" dirty="0">
                <a:effectLst>
                  <a:outerShdw blurRad="38100" dist="38100" dir="2700000" algn="tl">
                    <a:srgbClr val="000000">
                      <a:alpha val="43137"/>
                    </a:srgbClr>
                  </a:outerShdw>
                </a:effectLst>
              </a:rPr>
              <a:t>1972. The </a:t>
            </a:r>
            <a:r>
              <a:rPr lang="en-US" sz="1800" dirty="0" err="1">
                <a:effectLst>
                  <a:outerShdw blurRad="38100" dist="38100" dir="2700000" algn="tl">
                    <a:srgbClr val="000000">
                      <a:alpha val="43137"/>
                    </a:srgbClr>
                  </a:outerShdw>
                </a:effectLst>
              </a:rPr>
              <a:t>Myogenic</a:t>
            </a:r>
            <a:r>
              <a:rPr lang="en-US" sz="1800" dirty="0">
                <a:effectLst>
                  <a:outerShdw blurRad="38100" dist="38100" dir="2700000" algn="tl">
                    <a:srgbClr val="000000">
                      <a:alpha val="43137"/>
                    </a:srgbClr>
                  </a:outerShdw>
                </a:effectLst>
              </a:rPr>
              <a:t> Theory supports the use of cardiac glycosides (</a:t>
            </a:r>
            <a:r>
              <a:rPr lang="en-US" sz="1800" dirty="0" err="1">
                <a:effectLst>
                  <a:outerShdw blurRad="38100" dist="38100" dir="2700000" algn="tl">
                    <a:srgbClr val="000000">
                      <a:alpha val="43137"/>
                    </a:srgbClr>
                  </a:outerShdw>
                </a:effectLst>
              </a:rPr>
              <a:t>cardiotonics</a:t>
            </a:r>
            <a:r>
              <a:rPr lang="en-US" sz="1800" dirty="0">
                <a:effectLst>
                  <a:outerShdw blurRad="38100" dist="38100" dir="2700000" algn="tl">
                    <a:srgbClr val="000000">
                      <a:alpha val="43137"/>
                    </a:srgbClr>
                  </a:outerShdw>
                </a:effectLst>
              </a:rPr>
              <a:t>) for the prevention and clinical treatment of acute coronary syndromes. Among other developments are the Ventricular Aneurism Surgery of the Heart performed by Charles Bailey in 1954 and the first diagnosis of Right Ventricular Infarction, in vivo, by ECG, made in 1958. (He did more than 30 pioneer contributions to medical literature</a:t>
            </a:r>
            <a:r>
              <a:rPr lang="en-US" sz="1800" dirty="0" smtClean="0">
                <a:effectLst>
                  <a:outerShdw blurRad="38100" dist="38100" dir="2700000" algn="tl">
                    <a:srgbClr val="000000">
                      <a:alpha val="43137"/>
                    </a:srgbClr>
                  </a:outerShdw>
                </a:effectLst>
              </a:rPr>
              <a:t>)</a:t>
            </a:r>
          </a:p>
          <a:p>
            <a:pPr>
              <a:buNone/>
            </a:pPr>
            <a:endParaRPr lang="en-US" sz="1800" i="1" dirty="0" smtClean="0">
              <a:effectLst>
                <a:outerShdw blurRad="38100" dist="38100" dir="2700000" algn="tl">
                  <a:srgbClr val="000000">
                    <a:alpha val="43137"/>
                  </a:srgbClr>
                </a:outerShdw>
              </a:effectLst>
            </a:endParaRPr>
          </a:p>
          <a:p>
            <a:pPr>
              <a:buNone/>
            </a:pPr>
            <a:r>
              <a:rPr lang="en-US" sz="1800" i="1" dirty="0" smtClean="0">
                <a:effectLst>
                  <a:outerShdw blurRad="38100" dist="38100" dir="2700000" algn="tl">
                    <a:srgbClr val="000000">
                      <a:alpha val="43137"/>
                    </a:srgbClr>
                  </a:outerShdw>
                </a:effectLst>
              </a:rPr>
              <a:t>Dr. </a:t>
            </a:r>
            <a:r>
              <a:rPr lang="en-US" sz="1800" i="1" dirty="0" err="1" smtClean="0">
                <a:effectLst>
                  <a:outerShdw blurRad="38100" dist="38100" dir="2700000" algn="tl">
                    <a:srgbClr val="000000">
                      <a:alpha val="43137"/>
                    </a:srgbClr>
                  </a:outerShdw>
                </a:effectLst>
              </a:rPr>
              <a:t>Mesquita</a:t>
            </a:r>
            <a:r>
              <a:rPr lang="en-US" sz="1800" i="1" dirty="0" smtClean="0">
                <a:effectLst>
                  <a:outerShdw blurRad="38100" dist="38100" dir="2700000" algn="tl">
                    <a:srgbClr val="000000">
                      <a:alpha val="43137"/>
                    </a:srgbClr>
                  </a:outerShdw>
                </a:effectLst>
              </a:rPr>
              <a:t> deceased in 2000 with 82 years old</a:t>
            </a:r>
            <a:endParaRPr lang="en-US" sz="1800" i="1" dirty="0">
              <a:effectLst>
                <a:outerShdw blurRad="38100" dist="38100" dir="2700000" algn="tl">
                  <a:srgbClr val="000000">
                    <a:alpha val="43137"/>
                  </a:srgbClr>
                </a:outerShdw>
              </a:effectLst>
            </a:endParaRPr>
          </a:p>
          <a:p>
            <a:pPr>
              <a:buNone/>
            </a:pPr>
            <a:endParaRPr lang="en-US" sz="1800" dirty="0" smtClean="0">
              <a:effectLst>
                <a:outerShdw blurRad="38100" dist="38100" dir="2700000" algn="tl">
                  <a:srgbClr val="000000">
                    <a:alpha val="43137"/>
                  </a:srgbClr>
                </a:outerShdw>
              </a:effectLst>
            </a:endParaRPr>
          </a:p>
          <a:p>
            <a:pPr>
              <a:buNone/>
            </a:pPr>
            <a:r>
              <a:rPr lang="en-US" sz="1800" dirty="0" smtClean="0">
                <a:effectLst>
                  <a:outerShdw blurRad="38100" dist="38100" dir="2700000" algn="tl">
                    <a:srgbClr val="000000">
                      <a:alpha val="43137"/>
                    </a:srgbClr>
                  </a:outerShdw>
                </a:effectLst>
              </a:rPr>
              <a:t>His memorial is at the following webpage: </a:t>
            </a:r>
            <a:r>
              <a:rPr lang="en-US" sz="1700" dirty="0" smtClean="0">
                <a:solidFill>
                  <a:schemeClr val="tx2"/>
                </a:solidFill>
                <a:effectLst>
                  <a:outerShdw blurRad="38100" dist="38100" dir="2700000" algn="tl">
                    <a:srgbClr val="000000">
                      <a:alpha val="43137"/>
                    </a:srgbClr>
                  </a:outerShdw>
                </a:effectLst>
              </a:rPr>
              <a:t>http://www.infarctcombat.org/qhm/homepage.html</a:t>
            </a:r>
            <a:endParaRPr lang="pt-BR" sz="1700" dirty="0">
              <a:solidFill>
                <a:schemeClr val="tx2"/>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err="1" smtClean="0"/>
              <a:t>Introduction</a:t>
            </a:r>
            <a:r>
              <a:rPr lang="pt-BR" sz="3200" dirty="0" smtClean="0"/>
              <a:t> </a:t>
            </a:r>
            <a:r>
              <a:rPr lang="pt-BR" sz="3200" dirty="0" err="1" smtClean="0"/>
              <a:t>and</a:t>
            </a:r>
            <a:r>
              <a:rPr lang="pt-BR" sz="3200" dirty="0" smtClean="0"/>
              <a:t> Fundamentals </a:t>
            </a:r>
            <a:br>
              <a:rPr lang="pt-BR" sz="3200" dirty="0" smtClean="0"/>
            </a:br>
            <a:r>
              <a:rPr lang="pt-BR" sz="3200" dirty="0" err="1" smtClean="0"/>
              <a:t>of</a:t>
            </a:r>
            <a:r>
              <a:rPr lang="pt-BR" sz="3200" dirty="0" smtClean="0"/>
              <a:t> </a:t>
            </a:r>
            <a:r>
              <a:rPr lang="pt-BR" sz="3200" dirty="0" err="1" smtClean="0"/>
              <a:t>the</a:t>
            </a:r>
            <a:r>
              <a:rPr lang="pt-BR" sz="3200" dirty="0" smtClean="0"/>
              <a:t> </a:t>
            </a:r>
            <a:r>
              <a:rPr lang="pt-BR" sz="3200" dirty="0" err="1" smtClean="0"/>
              <a:t>Myogenic</a:t>
            </a:r>
            <a:r>
              <a:rPr lang="pt-BR" sz="3200" dirty="0" smtClean="0"/>
              <a:t> </a:t>
            </a:r>
            <a:r>
              <a:rPr lang="pt-BR" sz="3200" dirty="0" err="1" smtClean="0"/>
              <a:t>Theory</a:t>
            </a:r>
            <a:endParaRPr lang="pt-BR" sz="3200" dirty="0"/>
          </a:p>
        </p:txBody>
      </p:sp>
      <p:sp>
        <p:nvSpPr>
          <p:cNvPr id="3" name="Espaço Reservado para Conteúdo 2"/>
          <p:cNvSpPr>
            <a:spLocks noGrp="1"/>
          </p:cNvSpPr>
          <p:nvPr>
            <p:ph idx="1"/>
          </p:nvPr>
        </p:nvSpPr>
        <p:spPr>
          <a:xfrm>
            <a:off x="457200" y="1412776"/>
            <a:ext cx="8229600" cy="5445224"/>
          </a:xfrm>
        </p:spPr>
        <p:txBody>
          <a:bodyPr>
            <a:normAutofit fontScale="25000" lnSpcReduction="20000"/>
          </a:bodyPr>
          <a:lstStyle/>
          <a:p>
            <a:endParaRPr lang="en-US" sz="4000" dirty="0" smtClean="0"/>
          </a:p>
          <a:p>
            <a:r>
              <a:rPr lang="en-US" sz="7200" dirty="0" smtClean="0">
                <a:effectLst>
                  <a:outerShdw blurRad="38100" dist="38100" dir="2700000" algn="tl">
                    <a:srgbClr val="000000">
                      <a:alpha val="43137"/>
                    </a:srgbClr>
                  </a:outerShdw>
                </a:effectLst>
              </a:rPr>
              <a:t>The </a:t>
            </a:r>
            <a:r>
              <a:rPr lang="en-US" sz="7200" dirty="0">
                <a:effectLst>
                  <a:outerShdw blurRad="38100" dist="38100" dir="2700000" algn="tl">
                    <a:srgbClr val="000000">
                      <a:alpha val="43137"/>
                    </a:srgbClr>
                  </a:outerShdw>
                </a:effectLst>
              </a:rPr>
              <a:t>coronary atherosclerosis and slow coronary flow in the normal extramural coronaries develop myocardial ischemic process through the imbalance between demand and blood supply to the myocardial segments, dependent on the right and left coronary arteries. Basically, the large extramural coronary arteries are responsible for nutrition of the segmental myocardium and mainly by the contractile balance of each segment of the ventricular wall.</a:t>
            </a:r>
          </a:p>
          <a:p>
            <a:r>
              <a:rPr lang="en-US" sz="7200" dirty="0" smtClean="0">
                <a:effectLst>
                  <a:outerShdw blurRad="38100" dist="38100" dir="2700000" algn="tl">
                    <a:srgbClr val="000000">
                      <a:alpha val="43137"/>
                    </a:srgbClr>
                  </a:outerShdw>
                </a:effectLst>
              </a:rPr>
              <a:t>Every </a:t>
            </a:r>
            <a:r>
              <a:rPr lang="en-US" sz="7200" dirty="0">
                <a:effectLst>
                  <a:outerShdw blurRad="38100" dist="38100" dir="2700000" algn="tl">
                    <a:srgbClr val="000000">
                      <a:alpha val="43137"/>
                    </a:srgbClr>
                  </a:outerShdw>
                </a:effectLst>
              </a:rPr>
              <a:t>time when is developed a relative coronary insufficiency through physical or psycho-emotional stress results in </a:t>
            </a:r>
            <a:r>
              <a:rPr lang="en-US" sz="7200" dirty="0" smtClean="0">
                <a:effectLst>
                  <a:outerShdw blurRad="38100" dist="38100" dir="2700000" algn="tl">
                    <a:srgbClr val="000000">
                      <a:alpha val="43137"/>
                    </a:srgbClr>
                  </a:outerShdw>
                </a:effectLst>
              </a:rPr>
              <a:t>an </a:t>
            </a:r>
            <a:r>
              <a:rPr lang="en-US" sz="7200" dirty="0">
                <a:effectLst>
                  <a:outerShdw blurRad="38100" dist="38100" dir="2700000" algn="tl">
                    <a:srgbClr val="000000">
                      <a:alpha val="43137"/>
                    </a:srgbClr>
                  </a:outerShdw>
                </a:effectLst>
              </a:rPr>
              <a:t>immediate loss of contractility of the ischemic area and simultaneous exaltation of other unaffected contractile ventricular segments. </a:t>
            </a:r>
          </a:p>
          <a:p>
            <a:r>
              <a:rPr lang="en-US" sz="7200" dirty="0" smtClean="0">
                <a:effectLst>
                  <a:outerShdw blurRad="38100" dist="38100" dir="2700000" algn="tl">
                    <a:srgbClr val="000000">
                      <a:alpha val="43137"/>
                    </a:srgbClr>
                  </a:outerShdw>
                </a:effectLst>
              </a:rPr>
              <a:t>The </a:t>
            </a:r>
            <a:r>
              <a:rPr lang="en-US" sz="7200" dirty="0">
                <a:effectLst>
                  <a:outerShdw blurRad="38100" dist="38100" dir="2700000" algn="tl">
                    <a:srgbClr val="000000">
                      <a:alpha val="43137"/>
                    </a:srgbClr>
                  </a:outerShdw>
                </a:effectLst>
              </a:rPr>
              <a:t>continuity of such repetitive ischemic manifestations tend to contribute to the installation of </a:t>
            </a:r>
            <a:r>
              <a:rPr lang="en-US" sz="7200" dirty="0" err="1" smtClean="0">
                <a:effectLst>
                  <a:outerShdw blurRad="38100" dist="38100" dir="2700000" algn="tl">
                    <a:srgbClr val="000000">
                      <a:alpha val="43137"/>
                    </a:srgbClr>
                  </a:outerShdw>
                </a:effectLst>
              </a:rPr>
              <a:t>nonsynergic</a:t>
            </a:r>
            <a:r>
              <a:rPr lang="en-US" sz="7200" dirty="0" smtClean="0">
                <a:effectLst>
                  <a:outerShdw blurRad="38100" dist="38100" dir="2700000" algn="tl">
                    <a:srgbClr val="000000">
                      <a:alpha val="43137"/>
                    </a:srgbClr>
                  </a:outerShdw>
                </a:effectLst>
              </a:rPr>
              <a:t> </a:t>
            </a:r>
            <a:r>
              <a:rPr lang="en-US" sz="7200" dirty="0">
                <a:effectLst>
                  <a:outerShdw blurRad="38100" dist="38100" dir="2700000" algn="tl">
                    <a:srgbClr val="000000">
                      <a:alpha val="43137"/>
                    </a:srgbClr>
                  </a:outerShdw>
                </a:effectLst>
              </a:rPr>
              <a:t>segments, by ischemia + loss of contractility and overload imposed by the remaining intact ventricular segments, during the ventricular ejection phase. </a:t>
            </a:r>
          </a:p>
          <a:p>
            <a:r>
              <a:rPr lang="en-US" sz="7200" dirty="0" smtClean="0">
                <a:effectLst>
                  <a:outerShdw blurRad="38100" dist="38100" dir="2700000" algn="tl">
                    <a:srgbClr val="000000">
                      <a:alpha val="43137"/>
                    </a:srgbClr>
                  </a:outerShdw>
                </a:effectLst>
              </a:rPr>
              <a:t>Thus, </a:t>
            </a:r>
            <a:r>
              <a:rPr lang="en-US" sz="7200" dirty="0">
                <a:effectLst>
                  <a:outerShdw blurRad="38100" dist="38100" dir="2700000" algn="tl">
                    <a:srgbClr val="000000">
                      <a:alpha val="43137"/>
                    </a:srgbClr>
                  </a:outerShdw>
                </a:effectLst>
              </a:rPr>
              <a:t>the </a:t>
            </a:r>
            <a:r>
              <a:rPr lang="en-US" sz="7200" dirty="0" err="1" smtClean="0">
                <a:effectLst>
                  <a:outerShdw blurRad="38100" dist="38100" dir="2700000" algn="tl">
                    <a:srgbClr val="000000">
                      <a:alpha val="43137"/>
                    </a:srgbClr>
                  </a:outerShdw>
                </a:effectLst>
              </a:rPr>
              <a:t>coronariopathy</a:t>
            </a:r>
            <a:r>
              <a:rPr lang="en-US" sz="7200" dirty="0" smtClean="0">
                <a:effectLst>
                  <a:outerShdw blurRad="38100" dist="38100" dir="2700000" algn="tl">
                    <a:srgbClr val="000000">
                      <a:alpha val="43137"/>
                    </a:srgbClr>
                  </a:outerShdw>
                </a:effectLst>
              </a:rPr>
              <a:t> </a:t>
            </a:r>
            <a:r>
              <a:rPr lang="en-US" sz="7200" dirty="0">
                <a:effectLst>
                  <a:outerShdw blurRad="38100" dist="38100" dir="2700000" algn="tl">
                    <a:srgbClr val="000000">
                      <a:alpha val="43137"/>
                    </a:srgbClr>
                  </a:outerShdw>
                </a:effectLst>
              </a:rPr>
              <a:t>contributes to the deterioration of the ventricular segment, constituting areas of </a:t>
            </a:r>
            <a:r>
              <a:rPr lang="en-US" sz="7200" dirty="0" err="1">
                <a:effectLst>
                  <a:outerShdw blurRad="38100" dist="38100" dir="2700000" algn="tl">
                    <a:srgbClr val="000000">
                      <a:alpha val="43137"/>
                    </a:srgbClr>
                  </a:outerShdw>
                </a:effectLst>
              </a:rPr>
              <a:t>myocardiosclerosis</a:t>
            </a:r>
            <a:r>
              <a:rPr lang="en-US" sz="7200" dirty="0">
                <a:effectLst>
                  <a:outerShdw blurRad="38100" dist="38100" dir="2700000" algn="tl">
                    <a:srgbClr val="000000">
                      <a:alpha val="43137"/>
                    </a:srgbClr>
                  </a:outerShdw>
                </a:effectLst>
              </a:rPr>
              <a:t> or segmental myocardial disease, possible future site of the myocardial infarction. </a:t>
            </a:r>
          </a:p>
          <a:p>
            <a:endParaRPr lang="pt-BR" dirty="0" smtClean="0"/>
          </a:p>
          <a:p>
            <a:endParaRPr lang="pt-BR" sz="1600" dirty="0" smtClean="0">
              <a:solidFill>
                <a:schemeClr val="bg1"/>
              </a:solidFill>
            </a:endParaRPr>
          </a:p>
          <a:p>
            <a:endParaRPr lang="pt-BR" sz="6400" dirty="0">
              <a:solidFill>
                <a:schemeClr val="bg1"/>
              </a:solidFill>
            </a:endParaRPr>
          </a:p>
          <a:p>
            <a:r>
              <a:rPr lang="pt-BR" sz="6400" dirty="0" smtClean="0">
                <a:solidFill>
                  <a:schemeClr val="bg1"/>
                </a:solidFill>
                <a:effectLst>
                  <a:outerShdw blurRad="38100" dist="38100" dir="2700000" algn="tl">
                    <a:srgbClr val="000000">
                      <a:alpha val="43137"/>
                    </a:srgbClr>
                  </a:outerShdw>
                </a:effectLst>
              </a:rPr>
              <a:t>Book “</a:t>
            </a:r>
            <a:r>
              <a:rPr lang="pt-BR" sz="6400" dirty="0" err="1" smtClean="0">
                <a:solidFill>
                  <a:schemeClr val="bg1"/>
                </a:solidFill>
                <a:effectLst>
                  <a:outerShdw blurRad="38100" dist="38100" dir="2700000" algn="tl">
                    <a:srgbClr val="000000">
                      <a:alpha val="43137"/>
                    </a:srgbClr>
                  </a:outerShdw>
                </a:effectLst>
              </a:rPr>
              <a:t>Myogenic</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Theory</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of</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Myocardial</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Infarction</a:t>
            </a:r>
            <a:r>
              <a:rPr lang="pt-BR" sz="6400" dirty="0" smtClean="0">
                <a:solidFill>
                  <a:schemeClr val="bg1"/>
                </a:solidFill>
                <a:effectLst>
                  <a:outerShdw blurRad="38100" dist="38100" dir="2700000" algn="tl">
                    <a:srgbClr val="000000">
                      <a:alpha val="43137"/>
                    </a:srgbClr>
                  </a:outerShdw>
                </a:effectLst>
              </a:rPr>
              <a:t>”, 1979.  </a:t>
            </a:r>
            <a:endParaRPr lang="pt-BR" sz="6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58343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pt-BR" sz="3200" dirty="0" err="1" smtClean="0">
                <a:solidFill>
                  <a:schemeClr val="tx2"/>
                </a:solidFill>
              </a:rPr>
              <a:t>Myogenic</a:t>
            </a:r>
            <a:r>
              <a:rPr lang="pt-BR" sz="3200" dirty="0" smtClean="0">
                <a:solidFill>
                  <a:schemeClr val="tx2"/>
                </a:solidFill>
              </a:rPr>
              <a:t> </a:t>
            </a:r>
            <a:r>
              <a:rPr lang="pt-BR" sz="3200" dirty="0" err="1" smtClean="0">
                <a:solidFill>
                  <a:schemeClr val="tx2"/>
                </a:solidFill>
              </a:rPr>
              <a:t>Theory</a:t>
            </a:r>
            <a:r>
              <a:rPr lang="pt-BR" sz="3200" dirty="0" smtClean="0">
                <a:solidFill>
                  <a:schemeClr val="tx2"/>
                </a:solidFill>
              </a:rPr>
              <a:t> </a:t>
            </a:r>
            <a:r>
              <a:rPr lang="pt-BR" sz="3200" dirty="0" err="1" smtClean="0">
                <a:solidFill>
                  <a:schemeClr val="tx2"/>
                </a:solidFill>
              </a:rPr>
              <a:t>Mechanism</a:t>
            </a:r>
            <a:r>
              <a:rPr lang="pt-BR" sz="3200" dirty="0" smtClean="0">
                <a:solidFill>
                  <a:schemeClr val="tx2"/>
                </a:solidFill>
              </a:rPr>
              <a:t/>
            </a:r>
            <a:br>
              <a:rPr lang="pt-BR" sz="3200" dirty="0" smtClean="0">
                <a:solidFill>
                  <a:schemeClr val="tx2"/>
                </a:solidFill>
              </a:rPr>
            </a:br>
            <a:r>
              <a:rPr lang="pt-BR" sz="2400" dirty="0" smtClean="0">
                <a:solidFill>
                  <a:schemeClr val="tx1"/>
                </a:solidFill>
              </a:rPr>
              <a:t>The </a:t>
            </a:r>
            <a:r>
              <a:rPr lang="pt-BR" sz="2400" dirty="0" err="1" smtClean="0">
                <a:solidFill>
                  <a:schemeClr val="tx1"/>
                </a:solidFill>
              </a:rPr>
              <a:t>sequence</a:t>
            </a:r>
            <a:r>
              <a:rPr lang="pt-BR" sz="2400" dirty="0" smtClean="0">
                <a:solidFill>
                  <a:schemeClr val="tx1"/>
                </a:solidFill>
              </a:rPr>
              <a:t> </a:t>
            </a:r>
            <a:r>
              <a:rPr lang="pt-BR" sz="2400" dirty="0" err="1" smtClean="0">
                <a:solidFill>
                  <a:schemeClr val="tx1"/>
                </a:solidFill>
              </a:rPr>
              <a:t>of</a:t>
            </a:r>
            <a:r>
              <a:rPr lang="pt-BR" sz="2400" dirty="0" smtClean="0">
                <a:solidFill>
                  <a:schemeClr val="tx1"/>
                </a:solidFill>
              </a:rPr>
              <a:t> </a:t>
            </a:r>
            <a:r>
              <a:rPr lang="pt-BR" sz="2400" dirty="0" err="1" smtClean="0">
                <a:solidFill>
                  <a:schemeClr val="tx1"/>
                </a:solidFill>
              </a:rPr>
              <a:t>events</a:t>
            </a:r>
            <a:endParaRPr lang="pt-BR" sz="2400" dirty="0">
              <a:solidFill>
                <a:schemeClr val="tx1"/>
              </a:solidFill>
            </a:endParaRPr>
          </a:p>
        </p:txBody>
      </p:sp>
      <p:sp>
        <p:nvSpPr>
          <p:cNvPr id="6" name="Espaço Reservado para Conteúdo 5"/>
          <p:cNvSpPr>
            <a:spLocks noGrp="1"/>
          </p:cNvSpPr>
          <p:nvPr>
            <p:ph idx="1"/>
          </p:nvPr>
        </p:nvSpPr>
        <p:spPr/>
        <p:txBody>
          <a:bodyPr>
            <a:normAutofit/>
          </a:bodyPr>
          <a:lstStyle/>
          <a:p>
            <a:pPr algn="ctr"/>
            <a:r>
              <a:rPr lang="pt-BR" sz="2400" b="1" dirty="0" err="1" smtClean="0">
                <a:effectLst>
                  <a:outerShdw blurRad="38100" dist="38100" dir="2700000" algn="tl">
                    <a:srgbClr val="000000">
                      <a:alpha val="43137"/>
                    </a:srgbClr>
                  </a:outerShdw>
                </a:effectLst>
              </a:rPr>
              <a:t>Coronary</a:t>
            </a:r>
            <a:r>
              <a:rPr lang="pt-BR" sz="2400" b="1" dirty="0" smtClean="0">
                <a:effectLst>
                  <a:outerShdw blurRad="38100" dist="38100" dir="2700000" algn="tl">
                    <a:srgbClr val="000000">
                      <a:alpha val="43137"/>
                    </a:srgbClr>
                  </a:outerShdw>
                </a:effectLst>
              </a:rPr>
              <a:t> </a:t>
            </a:r>
            <a:r>
              <a:rPr lang="pt-BR" sz="2400" b="1" dirty="0" err="1" smtClean="0">
                <a:effectLst>
                  <a:outerShdw blurRad="38100" dist="38100" dir="2700000" algn="tl">
                    <a:srgbClr val="000000">
                      <a:alpha val="43137"/>
                    </a:srgbClr>
                  </a:outerShdw>
                </a:effectLst>
              </a:rPr>
              <a:t>Atherosclerosis</a:t>
            </a:r>
            <a:endParaRPr lang="pt-BR" sz="2400" b="1" dirty="0">
              <a:effectLst>
                <a:outerShdw blurRad="38100" dist="38100" dir="2700000" algn="tl">
                  <a:srgbClr val="000000">
                    <a:alpha val="43137"/>
                  </a:srgbClr>
                </a:outerShdw>
              </a:effectLst>
            </a:endParaRPr>
          </a:p>
          <a:p>
            <a:pPr algn="ctr"/>
            <a:r>
              <a:rPr lang="pt-BR" sz="2000" dirty="0" err="1" smtClean="0">
                <a:effectLst>
                  <a:outerShdw blurRad="38100" dist="38100" dir="2700000" algn="tl">
                    <a:srgbClr val="000000">
                      <a:alpha val="43137"/>
                    </a:srgbClr>
                  </a:outerShdw>
                </a:effectLst>
              </a:rPr>
              <a:t>Slow</a:t>
            </a:r>
            <a:r>
              <a:rPr lang="pt-BR" sz="2000" dirty="0" smtClean="0">
                <a:effectLst>
                  <a:outerShdw blurRad="38100" dist="38100" dir="2700000" algn="tl">
                    <a:srgbClr val="000000">
                      <a:alpha val="43137"/>
                    </a:srgbClr>
                  </a:outerShdw>
                </a:effectLst>
              </a:rPr>
              <a:t> </a:t>
            </a:r>
            <a:r>
              <a:rPr lang="pt-BR" sz="2000" dirty="0" err="1">
                <a:effectLst>
                  <a:outerShdw blurRad="38100" dist="38100" dir="2700000" algn="tl">
                    <a:srgbClr val="000000">
                      <a:alpha val="43137"/>
                    </a:srgbClr>
                  </a:outerShdw>
                </a:effectLst>
              </a:rPr>
              <a:t>C</a:t>
            </a:r>
            <a:r>
              <a:rPr lang="pt-BR" sz="2000" dirty="0" err="1" smtClean="0">
                <a:effectLst>
                  <a:outerShdw blurRad="38100" dist="38100" dir="2700000" algn="tl">
                    <a:srgbClr val="000000">
                      <a:alpha val="43137"/>
                    </a:srgbClr>
                  </a:outerShdw>
                </a:effectLst>
              </a:rPr>
              <a:t>oronary</a:t>
            </a:r>
            <a:r>
              <a:rPr lang="pt-BR" sz="2000" dirty="0" smtClean="0">
                <a:effectLst>
                  <a:outerShdw blurRad="38100" dist="38100" dir="2700000" algn="tl">
                    <a:srgbClr val="000000">
                      <a:alpha val="43137"/>
                    </a:srgbClr>
                  </a:outerShdw>
                </a:effectLst>
              </a:rPr>
              <a:t> </a:t>
            </a:r>
            <a:r>
              <a:rPr lang="pt-BR" sz="2000" dirty="0" err="1">
                <a:effectLst>
                  <a:outerShdw blurRad="38100" dist="38100" dir="2700000" algn="tl">
                    <a:srgbClr val="000000">
                      <a:alpha val="43137"/>
                    </a:srgbClr>
                  </a:outerShdw>
                </a:effectLst>
              </a:rPr>
              <a:t>F</a:t>
            </a:r>
            <a:r>
              <a:rPr lang="pt-BR" sz="2000" dirty="0" err="1" smtClean="0">
                <a:effectLst>
                  <a:outerShdw blurRad="38100" dist="38100" dir="2700000" algn="tl">
                    <a:srgbClr val="000000">
                      <a:alpha val="43137"/>
                    </a:srgbClr>
                  </a:outerShdw>
                </a:effectLst>
              </a:rPr>
              <a:t>low</a:t>
            </a:r>
            <a:endParaRPr lang="pt-BR" sz="2000" dirty="0">
              <a:effectLst>
                <a:outerShdw blurRad="38100" dist="38100" dir="2700000" algn="tl">
                  <a:srgbClr val="000000">
                    <a:alpha val="43137"/>
                  </a:srgbClr>
                </a:outerShdw>
              </a:effectLst>
            </a:endParaRPr>
          </a:p>
          <a:p>
            <a:pPr algn="ctr"/>
            <a:r>
              <a:rPr lang="pt-BR" sz="2000" dirty="0" smtClean="0">
                <a:effectLst>
                  <a:outerShdw blurRad="38100" dist="38100" dir="2700000" algn="tl">
                    <a:srgbClr val="000000">
                      <a:alpha val="43137"/>
                    </a:srgbClr>
                  </a:outerShdw>
                </a:effectLst>
              </a:rPr>
              <a:t>↓</a:t>
            </a:r>
            <a:endParaRPr lang="pt-BR" sz="2000" dirty="0">
              <a:effectLst>
                <a:outerShdw blurRad="38100" dist="38100" dir="2700000" algn="tl">
                  <a:srgbClr val="000000">
                    <a:alpha val="43137"/>
                  </a:srgbClr>
                </a:outerShdw>
              </a:effectLst>
            </a:endParaRPr>
          </a:p>
          <a:p>
            <a:pPr algn="ctr"/>
            <a:r>
              <a:rPr lang="pt-BR" sz="2000" dirty="0" err="1" smtClean="0">
                <a:effectLst>
                  <a:outerShdw blurRad="38100" dist="38100" dir="2700000" algn="tl">
                    <a:srgbClr val="000000">
                      <a:alpha val="43137"/>
                    </a:srgbClr>
                  </a:outerShdw>
                </a:effectLst>
              </a:rPr>
              <a:t>Stable</a:t>
            </a:r>
            <a:r>
              <a:rPr lang="pt-BR" sz="2000" dirty="0" smtClean="0">
                <a:effectLst>
                  <a:outerShdw blurRad="38100" dist="38100" dir="2700000" algn="tl">
                    <a:srgbClr val="000000">
                      <a:alpha val="43137"/>
                    </a:srgbClr>
                  </a:outerShdw>
                </a:effectLst>
              </a:rPr>
              <a:t> Angina </a:t>
            </a:r>
            <a:r>
              <a:rPr lang="pt-BR" sz="2000" dirty="0" err="1" smtClean="0">
                <a:effectLst>
                  <a:outerShdw blurRad="38100" dist="38100" dir="2700000" algn="tl">
                    <a:srgbClr val="000000">
                      <a:alpha val="43137"/>
                    </a:srgbClr>
                  </a:outerShdw>
                </a:effectLst>
              </a:rPr>
              <a:t>Pectoris</a:t>
            </a:r>
            <a:r>
              <a:rPr lang="pt-BR" sz="2000" dirty="0" smtClean="0">
                <a:effectLst>
                  <a:outerShdw blurRad="38100" dist="38100" dir="2700000" algn="tl">
                    <a:srgbClr val="000000">
                      <a:alpha val="43137"/>
                    </a:srgbClr>
                  </a:outerShdw>
                </a:effectLst>
              </a:rPr>
              <a:t> </a:t>
            </a:r>
            <a:r>
              <a:rPr lang="pt-BR" sz="2000" dirty="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Silent</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Coronariopathy</a:t>
            </a:r>
            <a:r>
              <a:rPr lang="pt-BR" sz="2000" dirty="0" smtClean="0">
                <a:effectLst>
                  <a:outerShdw blurRad="38100" dist="38100" dir="2700000" algn="tl">
                    <a:srgbClr val="000000">
                      <a:alpha val="43137"/>
                    </a:srgbClr>
                  </a:outerShdw>
                </a:effectLst>
              </a:rPr>
              <a:t> </a:t>
            </a:r>
            <a:endParaRPr lang="pt-BR" sz="2000" dirty="0">
              <a:effectLst>
                <a:outerShdw blurRad="38100" dist="38100" dir="2700000" algn="tl">
                  <a:srgbClr val="000000">
                    <a:alpha val="43137"/>
                  </a:srgbClr>
                </a:outerShdw>
              </a:effectLst>
            </a:endParaRPr>
          </a:p>
          <a:p>
            <a:pPr algn="ctr"/>
            <a:r>
              <a:rPr lang="pt-BR" sz="1800" dirty="0" smtClean="0">
                <a:effectLst>
                  <a:outerShdw blurRad="38100" dist="38100" dir="2700000" algn="tl">
                    <a:srgbClr val="000000">
                      <a:alpha val="43137"/>
                    </a:srgbClr>
                  </a:outerShdw>
                </a:effectLst>
              </a:rPr>
              <a:t>1-       </a:t>
            </a:r>
            <a:r>
              <a:rPr lang="pt-BR" sz="1800" dirty="0" err="1" smtClean="0">
                <a:effectLst>
                  <a:outerShdw blurRad="38100" dist="38100" dir="2700000" algn="tl">
                    <a:srgbClr val="000000">
                      <a:alpha val="43137"/>
                    </a:srgbClr>
                  </a:outerShdw>
                </a:effectLst>
              </a:rPr>
              <a:t>Relative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Ischemia</a:t>
            </a:r>
            <a:endParaRPr lang="pt-BR" sz="1800" dirty="0">
              <a:effectLst>
                <a:outerShdw blurRad="38100" dist="38100" dir="2700000" algn="tl">
                  <a:srgbClr val="000000">
                    <a:alpha val="43137"/>
                  </a:srgbClr>
                </a:outerShdw>
              </a:effectLst>
            </a:endParaRPr>
          </a:p>
          <a:p>
            <a:pPr algn="ctr"/>
            <a:r>
              <a:rPr lang="pt-BR" sz="1800" dirty="0" smtClean="0">
                <a:effectLst>
                  <a:outerShdw blurRad="38100" dist="38100" dir="2700000" algn="tl">
                    <a:srgbClr val="000000">
                      <a:alpha val="43137"/>
                    </a:srgbClr>
                  </a:outerShdw>
                </a:effectLst>
              </a:rPr>
              <a:t>2-       </a:t>
            </a:r>
            <a:r>
              <a:rPr lang="pt-BR" sz="1800" dirty="0" err="1" smtClean="0">
                <a:effectLst>
                  <a:outerShdw blurRad="38100" dist="38100" dir="2700000" algn="tl">
                    <a:srgbClr val="000000">
                      <a:alpha val="43137"/>
                    </a:srgbClr>
                  </a:outerShdw>
                </a:effectLst>
              </a:rPr>
              <a:t>Reciprocal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Contractile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Loss</a:t>
            </a:r>
            <a:endParaRPr lang="pt-BR" sz="1800" dirty="0">
              <a:effectLst>
                <a:outerShdw blurRad="38100" dist="38100" dir="2700000" algn="tl">
                  <a:srgbClr val="000000">
                    <a:alpha val="43137"/>
                  </a:srgbClr>
                </a:outerShdw>
              </a:effectLst>
            </a:endParaRPr>
          </a:p>
          <a:p>
            <a:pPr algn="ctr"/>
            <a:r>
              <a:rPr lang="pt-BR" sz="2000" dirty="0" smtClean="0">
                <a:effectLst>
                  <a:outerShdw blurRad="38100" dist="38100" dir="2700000" algn="tl">
                    <a:srgbClr val="000000">
                      <a:alpha val="43137"/>
                    </a:srgbClr>
                  </a:outerShdw>
                </a:effectLst>
              </a:rPr>
              <a:t>↓</a:t>
            </a:r>
          </a:p>
          <a:p>
            <a:pPr algn="ctr"/>
            <a:r>
              <a:rPr lang="pt-BR" sz="2000" dirty="0" err="1" smtClean="0">
                <a:effectLst>
                  <a:outerShdw blurRad="38100" dist="38100" dir="2700000" algn="tl">
                    <a:srgbClr val="000000">
                      <a:alpha val="43137"/>
                    </a:srgbClr>
                  </a:outerShdw>
                </a:effectLst>
              </a:rPr>
              <a:t>Physical</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and</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Psycho-Emotional</a:t>
            </a:r>
            <a:r>
              <a:rPr lang="pt-BR" sz="2000" dirty="0" smtClean="0">
                <a:effectLst>
                  <a:outerShdw blurRad="38100" dist="38100" dir="2700000" algn="tl">
                    <a:srgbClr val="000000">
                      <a:alpha val="43137"/>
                    </a:srgbClr>
                  </a:outerShdw>
                </a:effectLst>
              </a:rPr>
              <a:t> Stress </a:t>
            </a:r>
            <a:r>
              <a:rPr lang="pt-BR" sz="2000" dirty="0" err="1" smtClean="0">
                <a:effectLst>
                  <a:outerShdw blurRad="38100" dist="38100" dir="2700000" algn="tl">
                    <a:srgbClr val="000000">
                      <a:alpha val="43137"/>
                    </a:srgbClr>
                  </a:outerShdw>
                </a:effectLst>
              </a:rPr>
              <a:t>Factors</a:t>
            </a:r>
            <a:endParaRPr lang="pt-BR" sz="2000" dirty="0" smtClean="0">
              <a:effectLst>
                <a:outerShdw blurRad="38100" dist="38100" dir="2700000" algn="tl">
                  <a:srgbClr val="000000">
                    <a:alpha val="43137"/>
                  </a:srgbClr>
                </a:outerShdw>
              </a:effectLst>
            </a:endParaRPr>
          </a:p>
          <a:p>
            <a:pPr algn="ct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or</a:t>
            </a:r>
            <a:endParaRPr lang="pt-BR" sz="2000" dirty="0" smtClean="0">
              <a:effectLst>
                <a:outerShdw blurRad="38100" dist="38100" dir="2700000" algn="tl">
                  <a:srgbClr val="000000">
                    <a:alpha val="43137"/>
                  </a:srgbClr>
                </a:outerShdw>
              </a:effectLst>
            </a:endParaRPr>
          </a:p>
          <a:p>
            <a:pPr algn="ctr"/>
            <a:r>
              <a:rPr lang="pt-BR" sz="2000" dirty="0" err="1" smtClean="0">
                <a:effectLst>
                  <a:outerShdw blurRad="38100" dist="38100" dir="2700000" algn="tl">
                    <a:srgbClr val="000000">
                      <a:alpha val="43137"/>
                    </a:srgbClr>
                  </a:outerShdw>
                </a:effectLst>
              </a:rPr>
              <a:t>Pharmacological</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Factors</a:t>
            </a:r>
            <a:r>
              <a:rPr lang="pt-BR" sz="2000" dirty="0" smtClean="0">
                <a:effectLst>
                  <a:outerShdw blurRad="38100" dist="38100" dir="2700000" algn="tl">
                    <a:srgbClr val="000000">
                      <a:alpha val="43137"/>
                    </a:srgbClr>
                  </a:outerShdw>
                </a:effectLst>
              </a:rPr>
              <a:t> - Negative </a:t>
            </a:r>
            <a:r>
              <a:rPr lang="pt-BR" sz="2000" dirty="0" err="1" smtClean="0">
                <a:effectLst>
                  <a:outerShdw blurRad="38100" dist="38100" dir="2700000" algn="tl">
                    <a:srgbClr val="000000">
                      <a:alpha val="43137"/>
                    </a:srgbClr>
                  </a:outerShdw>
                </a:effectLst>
              </a:rPr>
              <a:t>Inotropic</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Agents</a:t>
            </a:r>
            <a:endParaRPr lang="pt-BR" sz="2000" dirty="0">
              <a:effectLst>
                <a:outerShdw blurRad="38100" dist="38100" dir="2700000" algn="tl">
                  <a:srgbClr val="000000">
                    <a:alpha val="43137"/>
                  </a:srgbClr>
                </a:outerShdw>
              </a:effectLst>
            </a:endParaRPr>
          </a:p>
          <a:p>
            <a:pPr algn="ctr"/>
            <a:r>
              <a:rPr lang="pt-BR" sz="2000" dirty="0">
                <a:effectLst>
                  <a:outerShdw blurRad="38100" dist="38100" dir="2700000" algn="tl">
                    <a:srgbClr val="000000">
                      <a:alpha val="43137"/>
                    </a:srgbClr>
                  </a:outerShdw>
                </a:effectLst>
              </a:rPr>
              <a:t>    ↓</a:t>
            </a:r>
          </a:p>
          <a:p>
            <a:pPr algn="ctr"/>
            <a:r>
              <a:rPr lang="pt-BR" dirty="0">
                <a:effectLst>
                  <a:outerShdw blurRad="38100" dist="38100" dir="2700000" algn="tl">
                    <a:srgbClr val="000000">
                      <a:alpha val="43137"/>
                    </a:srgbClr>
                  </a:outerShdw>
                </a:effectLst>
              </a:rPr>
              <a:t> </a:t>
            </a:r>
            <a:r>
              <a:rPr lang="pt-BR" sz="2000" b="1" dirty="0" smtClean="0">
                <a:effectLst>
                  <a:outerShdw blurRad="38100" dist="38100" dir="2700000" algn="tl">
                    <a:srgbClr val="000000">
                      <a:alpha val="43137"/>
                    </a:srgbClr>
                  </a:outerShdw>
                </a:effectLst>
              </a:rPr>
              <a:t>Segmental </a:t>
            </a:r>
            <a:r>
              <a:rPr lang="pt-BR" sz="2000" b="1" dirty="0" err="1" smtClean="0">
                <a:effectLst>
                  <a:outerShdw blurRad="38100" dist="38100" dir="2700000" algn="tl">
                    <a:srgbClr val="000000">
                      <a:alpha val="43137"/>
                    </a:srgbClr>
                  </a:outerShdw>
                </a:effectLst>
              </a:rPr>
              <a:t>Myocardial</a:t>
            </a:r>
            <a:r>
              <a:rPr lang="pt-BR" sz="2000" b="1" dirty="0" smtClean="0">
                <a:effectLst>
                  <a:outerShdw blurRad="38100" dist="38100" dir="2700000" algn="tl">
                    <a:srgbClr val="000000">
                      <a:alpha val="43137"/>
                    </a:srgbClr>
                  </a:outerShdw>
                </a:effectLst>
              </a:rPr>
              <a:t> </a:t>
            </a:r>
            <a:r>
              <a:rPr lang="pt-BR" sz="2000" b="1" dirty="0" err="1" smtClean="0">
                <a:effectLst>
                  <a:outerShdw blurRad="38100" dist="38100" dir="2700000" algn="tl">
                    <a:srgbClr val="000000">
                      <a:alpha val="43137"/>
                    </a:srgbClr>
                  </a:outerShdw>
                </a:effectLst>
              </a:rPr>
              <a:t>Disease</a:t>
            </a:r>
            <a:endParaRPr lang="pt-BR" sz="2000" b="1" dirty="0">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32010650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pt-BR" sz="3200" dirty="0" err="1" smtClean="0">
                <a:solidFill>
                  <a:schemeClr val="tx2"/>
                </a:solidFill>
              </a:rPr>
              <a:t>Myogenic</a:t>
            </a:r>
            <a:r>
              <a:rPr lang="pt-BR" sz="3200" dirty="0" smtClean="0">
                <a:solidFill>
                  <a:schemeClr val="tx2"/>
                </a:solidFill>
              </a:rPr>
              <a:t> </a:t>
            </a:r>
            <a:r>
              <a:rPr lang="pt-BR" sz="3200" dirty="0" err="1" smtClean="0">
                <a:solidFill>
                  <a:schemeClr val="tx2"/>
                </a:solidFill>
              </a:rPr>
              <a:t>Theory</a:t>
            </a:r>
            <a:r>
              <a:rPr lang="pt-BR" sz="3200" dirty="0" smtClean="0">
                <a:solidFill>
                  <a:schemeClr val="tx2"/>
                </a:solidFill>
              </a:rPr>
              <a:t> </a:t>
            </a:r>
            <a:r>
              <a:rPr lang="pt-BR" sz="3200" dirty="0" err="1" smtClean="0">
                <a:solidFill>
                  <a:schemeClr val="tx2"/>
                </a:solidFill>
              </a:rPr>
              <a:t>Mechanism</a:t>
            </a:r>
            <a:r>
              <a:rPr lang="pt-BR" dirty="0">
                <a:solidFill>
                  <a:schemeClr val="tx2"/>
                </a:solidFill>
              </a:rPr>
              <a:t/>
            </a:r>
            <a:br>
              <a:rPr lang="pt-BR" dirty="0">
                <a:solidFill>
                  <a:schemeClr val="tx2"/>
                </a:solidFill>
              </a:rPr>
            </a:br>
            <a:r>
              <a:rPr lang="pt-BR" sz="2400" dirty="0">
                <a:solidFill>
                  <a:schemeClr val="tx1"/>
                </a:solidFill>
              </a:rPr>
              <a:t>The </a:t>
            </a:r>
            <a:r>
              <a:rPr lang="pt-BR" sz="2400" dirty="0" err="1">
                <a:solidFill>
                  <a:schemeClr val="tx1"/>
                </a:solidFill>
              </a:rPr>
              <a:t>sequence</a:t>
            </a:r>
            <a:r>
              <a:rPr lang="pt-BR" sz="2400" dirty="0">
                <a:solidFill>
                  <a:schemeClr val="tx1"/>
                </a:solidFill>
              </a:rPr>
              <a:t> </a:t>
            </a:r>
            <a:r>
              <a:rPr lang="pt-BR" sz="2400" dirty="0" err="1">
                <a:solidFill>
                  <a:schemeClr val="tx1"/>
                </a:solidFill>
              </a:rPr>
              <a:t>of</a:t>
            </a:r>
            <a:r>
              <a:rPr lang="pt-BR" sz="2400" dirty="0">
                <a:solidFill>
                  <a:schemeClr val="tx1"/>
                </a:solidFill>
              </a:rPr>
              <a:t> </a:t>
            </a:r>
            <a:r>
              <a:rPr lang="pt-BR" sz="2400" dirty="0" err="1">
                <a:solidFill>
                  <a:schemeClr val="tx1"/>
                </a:solidFill>
              </a:rPr>
              <a:t>events</a:t>
            </a:r>
            <a:endParaRPr lang="pt-BR" sz="2400" dirty="0">
              <a:solidFill>
                <a:schemeClr val="tx1"/>
              </a:solidFill>
            </a:endParaRPr>
          </a:p>
        </p:txBody>
      </p:sp>
      <p:sp>
        <p:nvSpPr>
          <p:cNvPr id="6" name="Espaço Reservado para Conteúdo 5"/>
          <p:cNvSpPr>
            <a:spLocks noGrp="1"/>
          </p:cNvSpPr>
          <p:nvPr>
            <p:ph idx="1"/>
          </p:nvPr>
        </p:nvSpPr>
        <p:spPr>
          <a:xfrm>
            <a:off x="467544" y="1484784"/>
            <a:ext cx="8229600" cy="5256584"/>
          </a:xfrm>
        </p:spPr>
        <p:txBody>
          <a:bodyPr>
            <a:normAutofit fontScale="25000" lnSpcReduction="20000"/>
          </a:bodyPr>
          <a:lstStyle/>
          <a:p>
            <a:pPr algn="ctr"/>
            <a:r>
              <a:rPr lang="pt-BR" sz="8000" b="1" dirty="0" smtClean="0">
                <a:effectLst>
                  <a:outerShdw blurRad="38100" dist="38100" dir="2700000" algn="tl">
                    <a:srgbClr val="000000">
                      <a:alpha val="43137"/>
                    </a:srgbClr>
                  </a:outerShdw>
                </a:effectLst>
              </a:rPr>
              <a:t>Segmental </a:t>
            </a:r>
            <a:r>
              <a:rPr lang="pt-BR" sz="8000" b="1" dirty="0" err="1" smtClean="0">
                <a:effectLst>
                  <a:outerShdw blurRad="38100" dist="38100" dir="2700000" algn="tl">
                    <a:srgbClr val="000000">
                      <a:alpha val="43137"/>
                    </a:srgbClr>
                  </a:outerShdw>
                </a:effectLst>
              </a:rPr>
              <a:t>Myocardial</a:t>
            </a:r>
            <a:r>
              <a:rPr lang="pt-BR" sz="8000" b="1" dirty="0" smtClean="0">
                <a:effectLst>
                  <a:outerShdw blurRad="38100" dist="38100" dir="2700000" algn="tl">
                    <a:srgbClr val="000000">
                      <a:alpha val="43137"/>
                    </a:srgbClr>
                  </a:outerShdw>
                </a:effectLst>
              </a:rPr>
              <a:t> </a:t>
            </a:r>
            <a:r>
              <a:rPr lang="pt-BR" sz="8000" b="1" dirty="0" err="1" smtClean="0">
                <a:effectLst>
                  <a:outerShdw blurRad="38100" dist="38100" dir="2700000" algn="tl">
                    <a:srgbClr val="000000">
                      <a:alpha val="43137"/>
                    </a:srgbClr>
                  </a:outerShdw>
                </a:effectLst>
              </a:rPr>
              <a:t>Disease</a:t>
            </a:r>
            <a:endParaRPr lang="pt-BR" sz="8000" b="1" dirty="0">
              <a:effectLst>
                <a:outerShdw blurRad="38100" dist="38100" dir="2700000" algn="tl">
                  <a:srgbClr val="000000">
                    <a:alpha val="43137"/>
                  </a:srgbClr>
                </a:outerShdw>
              </a:effectLst>
            </a:endParaRPr>
          </a:p>
          <a:p>
            <a:pPr algn="ctr"/>
            <a:r>
              <a:rPr lang="pt-BR" sz="8000" dirty="0" smtClean="0">
                <a:effectLst>
                  <a:outerShdw blurRad="38100" dist="38100" dir="2700000" algn="tl">
                    <a:srgbClr val="000000">
                      <a:alpha val="43137"/>
                    </a:srgbClr>
                  </a:outerShdw>
                </a:effectLst>
              </a:rPr>
              <a:t>↓</a:t>
            </a:r>
            <a:endParaRPr lang="pt-BR" sz="8000" dirty="0">
              <a:effectLst>
                <a:outerShdw blurRad="38100" dist="38100" dir="2700000" algn="tl">
                  <a:srgbClr val="000000">
                    <a:alpha val="43137"/>
                  </a:srgbClr>
                </a:outerShdw>
              </a:effectLst>
            </a:endParaRPr>
          </a:p>
          <a:p>
            <a:pPr algn="ctr"/>
            <a:r>
              <a:rPr lang="pt-BR" sz="8000" dirty="0" err="1" smtClean="0">
                <a:effectLst>
                  <a:outerShdw blurRad="38100" dist="38100" dir="2700000" algn="tl">
                    <a:srgbClr val="000000">
                      <a:alpha val="43137"/>
                    </a:srgbClr>
                  </a:outerShdw>
                </a:effectLst>
              </a:rPr>
              <a:t>Unstable</a:t>
            </a:r>
            <a:r>
              <a:rPr lang="pt-BR" sz="8000" dirty="0" smtClean="0">
                <a:effectLst>
                  <a:outerShdw blurRad="38100" dist="38100" dir="2700000" algn="tl">
                    <a:srgbClr val="000000">
                      <a:alpha val="43137"/>
                    </a:srgbClr>
                  </a:outerShdw>
                </a:effectLst>
              </a:rPr>
              <a:t> Angina/ </a:t>
            </a:r>
            <a:r>
              <a:rPr lang="pt-BR" sz="8000" dirty="0" err="1" smtClean="0">
                <a:effectLst>
                  <a:outerShdw blurRad="38100" dist="38100" dir="2700000" algn="tl">
                    <a:srgbClr val="000000">
                      <a:alpha val="43137"/>
                    </a:srgbClr>
                  </a:outerShdw>
                </a:effectLst>
              </a:rPr>
              <a:t>Intermediate</a:t>
            </a:r>
            <a:r>
              <a:rPr lang="pt-BR" sz="8000" dirty="0" smtClean="0">
                <a:effectLst>
                  <a:outerShdw blurRad="38100" dist="38100" dir="2700000" algn="tl">
                    <a:srgbClr val="000000">
                      <a:alpha val="43137"/>
                    </a:srgbClr>
                  </a:outerShdw>
                </a:effectLst>
              </a:rPr>
              <a:t> </a:t>
            </a:r>
            <a:r>
              <a:rPr lang="pt-BR" sz="8000" dirty="0" err="1" smtClean="0">
                <a:effectLst>
                  <a:outerShdw blurRad="38100" dist="38100" dir="2700000" algn="tl">
                    <a:srgbClr val="000000">
                      <a:alpha val="43137"/>
                    </a:srgbClr>
                  </a:outerShdw>
                </a:effectLst>
              </a:rPr>
              <a:t>Syndrome</a:t>
            </a:r>
            <a:r>
              <a:rPr lang="pt-BR" sz="8000" dirty="0" smtClean="0">
                <a:effectLst>
                  <a:outerShdw blurRad="38100" dist="38100" dir="2700000" algn="tl">
                    <a:srgbClr val="000000">
                      <a:alpha val="43137"/>
                    </a:srgbClr>
                  </a:outerShdw>
                </a:effectLst>
              </a:rPr>
              <a:t> </a:t>
            </a:r>
            <a:endParaRPr lang="pt-BR" sz="8000" dirty="0">
              <a:effectLst>
                <a:outerShdw blurRad="38100" dist="38100" dir="2700000" algn="tl">
                  <a:srgbClr val="000000">
                    <a:alpha val="43137"/>
                  </a:srgbClr>
                </a:outerShdw>
              </a:effectLst>
            </a:endParaRPr>
          </a:p>
          <a:p>
            <a:pPr algn="ctr"/>
            <a:endParaRPr lang="pt-BR" sz="8000" b="1" dirty="0">
              <a:solidFill>
                <a:schemeClr val="bg1"/>
              </a:solidFill>
              <a:effectLst>
                <a:outerShdw blurRad="38100" dist="38100" dir="2700000" algn="tl">
                  <a:srgbClr val="000000">
                    <a:alpha val="43137"/>
                  </a:srgbClr>
                </a:outerShdw>
              </a:effectLst>
            </a:endParaRPr>
          </a:p>
          <a:p>
            <a:pPr algn="ctr"/>
            <a:r>
              <a:rPr lang="pt-BR" sz="8000" b="1" dirty="0" err="1" smtClean="0">
                <a:solidFill>
                  <a:schemeClr val="bg1"/>
                </a:solidFill>
                <a:effectLst>
                  <a:outerShdw blurRad="38100" dist="38100" dir="2700000" algn="tl">
                    <a:srgbClr val="000000">
                      <a:alpha val="43137"/>
                    </a:srgbClr>
                  </a:outerShdw>
                </a:effectLst>
              </a:rPr>
              <a:t>Infarcting</a:t>
            </a:r>
            <a:r>
              <a:rPr lang="pt-BR" sz="8000" b="1" dirty="0" smtClean="0">
                <a:solidFill>
                  <a:schemeClr val="bg1"/>
                </a:solidFill>
                <a:effectLst>
                  <a:outerShdw blurRad="38100" dist="38100" dir="2700000" algn="tl">
                    <a:srgbClr val="000000">
                      <a:alpha val="43137"/>
                    </a:srgbClr>
                  </a:outerShdw>
                </a:effectLst>
              </a:rPr>
              <a:t> </a:t>
            </a:r>
            <a:r>
              <a:rPr lang="pt-BR" sz="8000" b="1" dirty="0" err="1" smtClean="0">
                <a:solidFill>
                  <a:schemeClr val="bg1"/>
                </a:solidFill>
                <a:effectLst>
                  <a:outerShdw blurRad="38100" dist="38100" dir="2700000" algn="tl">
                    <a:srgbClr val="000000">
                      <a:alpha val="43137"/>
                    </a:srgbClr>
                  </a:outerShdw>
                </a:effectLst>
              </a:rPr>
              <a:t>Clinical</a:t>
            </a:r>
            <a:r>
              <a:rPr lang="pt-BR" sz="8000" b="1" dirty="0" smtClean="0">
                <a:solidFill>
                  <a:schemeClr val="bg1"/>
                </a:solidFill>
                <a:effectLst>
                  <a:outerShdw blurRad="38100" dist="38100" dir="2700000" algn="tl">
                    <a:srgbClr val="000000">
                      <a:alpha val="43137"/>
                    </a:srgbClr>
                  </a:outerShdw>
                </a:effectLst>
              </a:rPr>
              <a:t> Picture</a:t>
            </a:r>
          </a:p>
          <a:p>
            <a:pPr algn="ctr"/>
            <a:endParaRPr lang="pt-BR" sz="7200" dirty="0" smtClean="0">
              <a:effectLst>
                <a:outerShdw blurRad="38100" dist="38100" dir="2700000" algn="tl">
                  <a:srgbClr val="000000">
                    <a:alpha val="43137"/>
                  </a:srgbClr>
                </a:outerShdw>
              </a:effectLst>
            </a:endParaRPr>
          </a:p>
          <a:p>
            <a:pPr algn="ctr"/>
            <a:r>
              <a:rPr lang="pt-BR" sz="7200" dirty="0" smtClean="0">
                <a:effectLst>
                  <a:outerShdw blurRad="38100" dist="38100" dir="2700000" algn="tl">
                    <a:srgbClr val="000000">
                      <a:alpha val="43137"/>
                    </a:srgbClr>
                  </a:outerShdw>
                </a:effectLst>
              </a:rPr>
              <a:t>1-     Regional </a:t>
            </a:r>
            <a:r>
              <a:rPr lang="pt-BR" sz="7200" dirty="0" err="1" smtClean="0">
                <a:effectLst>
                  <a:outerShdw blurRad="38100" dist="38100" dir="2700000" algn="tl">
                    <a:srgbClr val="000000">
                      <a:alpha val="43137"/>
                    </a:srgbClr>
                  </a:outerShdw>
                </a:effectLst>
              </a:rPr>
              <a:t>Myocardial</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Insufficiency</a:t>
            </a:r>
            <a:endParaRPr lang="pt-BR" sz="7200" dirty="0">
              <a:effectLst>
                <a:outerShdw blurRad="38100" dist="38100" dir="2700000" algn="tl">
                  <a:srgbClr val="000000">
                    <a:alpha val="43137"/>
                  </a:srgbClr>
                </a:outerShdw>
              </a:effectLst>
            </a:endParaRPr>
          </a:p>
          <a:p>
            <a:pPr algn="ctr"/>
            <a:r>
              <a:rPr lang="pt-BR" sz="7200" dirty="0" smtClean="0">
                <a:effectLst>
                  <a:outerShdw blurRad="38100" dist="38100" dir="2700000" algn="tl">
                    <a:srgbClr val="000000">
                      <a:alpha val="43137"/>
                    </a:srgbClr>
                  </a:outerShdw>
                </a:effectLst>
              </a:rPr>
              <a:t>2-      </a:t>
            </a:r>
            <a:r>
              <a:rPr lang="pt-BR" sz="7200" dirty="0" err="1" smtClean="0">
                <a:effectLst>
                  <a:outerShdw blurRad="38100" dist="38100" dir="2700000" algn="tl">
                    <a:srgbClr val="000000">
                      <a:alpha val="43137"/>
                    </a:srgbClr>
                  </a:outerShdw>
                </a:effectLst>
              </a:rPr>
              <a:t>Reciprocal</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Myocardial</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Ischemia</a:t>
            </a:r>
            <a:endParaRPr lang="pt-BR" sz="7200" dirty="0">
              <a:effectLst>
                <a:outerShdw blurRad="38100" dist="38100" dir="2700000" algn="tl">
                  <a:srgbClr val="000000">
                    <a:alpha val="43137"/>
                  </a:srgbClr>
                </a:outerShdw>
              </a:effectLst>
            </a:endParaRPr>
          </a:p>
          <a:p>
            <a:pPr algn="ctr"/>
            <a:r>
              <a:rPr lang="pt-BR" sz="8000" dirty="0" smtClean="0">
                <a:effectLst>
                  <a:outerShdw blurRad="38100" dist="38100" dir="2700000" algn="tl">
                    <a:srgbClr val="000000">
                      <a:alpha val="43137"/>
                    </a:srgbClr>
                  </a:outerShdw>
                </a:effectLst>
              </a:rPr>
              <a:t>↓</a:t>
            </a:r>
            <a:endParaRPr lang="pt-BR" sz="8000" dirty="0">
              <a:effectLst>
                <a:outerShdw blurRad="38100" dist="38100" dir="2700000" algn="tl">
                  <a:srgbClr val="000000">
                    <a:alpha val="43137"/>
                  </a:srgbClr>
                </a:outerShdw>
              </a:effectLst>
            </a:endParaRPr>
          </a:p>
          <a:p>
            <a:pPr algn="ctr"/>
            <a:r>
              <a:rPr lang="pt-BR" sz="8000" dirty="0" err="1" smtClean="0">
                <a:effectLst>
                  <a:outerShdw blurRad="38100" dist="38100" dir="2700000" algn="tl">
                    <a:srgbClr val="000000">
                      <a:alpha val="43137"/>
                    </a:srgbClr>
                  </a:outerShdw>
                </a:effectLst>
              </a:rPr>
              <a:t>Primary</a:t>
            </a:r>
            <a:r>
              <a:rPr lang="pt-BR" sz="8000" dirty="0" smtClean="0">
                <a:effectLst>
                  <a:outerShdw blurRad="38100" dist="38100" dir="2700000" algn="tl">
                    <a:srgbClr val="000000">
                      <a:alpha val="43137"/>
                    </a:srgbClr>
                  </a:outerShdw>
                </a:effectLst>
              </a:rPr>
              <a:t> </a:t>
            </a:r>
            <a:r>
              <a:rPr lang="pt-BR" sz="8000" dirty="0" err="1" smtClean="0">
                <a:effectLst>
                  <a:outerShdw blurRad="38100" dist="38100" dir="2700000" algn="tl">
                    <a:srgbClr val="000000">
                      <a:alpha val="43137"/>
                    </a:srgbClr>
                  </a:outerShdw>
                </a:effectLst>
              </a:rPr>
              <a:t>Myocardial</a:t>
            </a:r>
            <a:r>
              <a:rPr lang="pt-BR" sz="8000" dirty="0" smtClean="0">
                <a:effectLst>
                  <a:outerShdw blurRad="38100" dist="38100" dir="2700000" algn="tl">
                    <a:srgbClr val="000000">
                      <a:alpha val="43137"/>
                    </a:srgbClr>
                  </a:outerShdw>
                </a:effectLst>
              </a:rPr>
              <a:t> </a:t>
            </a:r>
            <a:r>
              <a:rPr lang="pt-BR" sz="8000" dirty="0" err="1" smtClean="0">
                <a:effectLst>
                  <a:outerShdw blurRad="38100" dist="38100" dir="2700000" algn="tl">
                    <a:srgbClr val="000000">
                      <a:alpha val="43137"/>
                    </a:srgbClr>
                  </a:outerShdw>
                </a:effectLst>
              </a:rPr>
              <a:t>Necrosis</a:t>
            </a:r>
            <a:endParaRPr lang="pt-BR" sz="8000" dirty="0">
              <a:effectLst>
                <a:outerShdw blurRad="38100" dist="38100" dir="2700000" algn="tl">
                  <a:srgbClr val="000000">
                    <a:alpha val="43137"/>
                  </a:srgbClr>
                </a:outerShdw>
              </a:effectLst>
            </a:endParaRPr>
          </a:p>
          <a:p>
            <a:pPr algn="ctr"/>
            <a:r>
              <a:rPr lang="pt-BR" sz="8000" b="1" dirty="0" smtClean="0">
                <a:solidFill>
                  <a:schemeClr val="bg1"/>
                </a:solidFill>
                <a:effectLst>
                  <a:outerShdw blurRad="38100" dist="38100" dir="2700000" algn="tl">
                    <a:srgbClr val="000000">
                      <a:alpha val="43137"/>
                    </a:srgbClr>
                  </a:outerShdw>
                </a:effectLst>
              </a:rPr>
              <a:t>(</a:t>
            </a:r>
            <a:r>
              <a:rPr lang="pt-BR" sz="8000" b="1" dirty="0" err="1" smtClean="0">
                <a:solidFill>
                  <a:schemeClr val="bg1"/>
                </a:solidFill>
                <a:effectLst>
                  <a:outerShdw blurRad="38100" dist="38100" dir="2700000" algn="tl">
                    <a:srgbClr val="000000">
                      <a:alpha val="43137"/>
                    </a:srgbClr>
                  </a:outerShdw>
                </a:effectLst>
              </a:rPr>
              <a:t>Infarction</a:t>
            </a:r>
            <a:r>
              <a:rPr lang="pt-BR" sz="8000" b="1" dirty="0" smtClean="0">
                <a:solidFill>
                  <a:schemeClr val="bg1"/>
                </a:solidFill>
                <a:effectLst>
                  <a:outerShdw blurRad="38100" dist="38100" dir="2700000" algn="tl">
                    <a:srgbClr val="000000">
                      <a:alpha val="43137"/>
                    </a:srgbClr>
                  </a:outerShdw>
                </a:effectLst>
              </a:rPr>
              <a:t>)</a:t>
            </a:r>
            <a:endParaRPr lang="pt-BR" sz="8000" b="1" dirty="0">
              <a:solidFill>
                <a:schemeClr val="bg1"/>
              </a:solidFill>
              <a:effectLst>
                <a:outerShdw blurRad="38100" dist="38100" dir="2700000" algn="tl">
                  <a:srgbClr val="000000">
                    <a:alpha val="43137"/>
                  </a:srgbClr>
                </a:outerShdw>
              </a:effectLst>
            </a:endParaRPr>
          </a:p>
          <a:p>
            <a:pPr algn="ctr"/>
            <a:r>
              <a:rPr lang="pt-BR" sz="8000" dirty="0" smtClean="0">
                <a:effectLst>
                  <a:outerShdw blurRad="38100" dist="38100" dir="2700000" algn="tl">
                    <a:srgbClr val="000000">
                      <a:alpha val="43137"/>
                    </a:srgbClr>
                  </a:outerShdw>
                </a:effectLst>
              </a:rPr>
              <a:t>↓</a:t>
            </a:r>
            <a:endParaRPr lang="pt-BR" sz="8000" dirty="0">
              <a:effectLst>
                <a:outerShdw blurRad="38100" dist="38100" dir="2700000" algn="tl">
                  <a:srgbClr val="000000">
                    <a:alpha val="43137"/>
                  </a:srgbClr>
                </a:outerShdw>
              </a:effectLst>
            </a:endParaRPr>
          </a:p>
          <a:p>
            <a:pPr algn="ctr"/>
            <a:r>
              <a:rPr lang="pt-BR" sz="7200" dirty="0" err="1" smtClean="0">
                <a:effectLst>
                  <a:outerShdw blurRad="38100" dist="38100" dir="2700000" algn="tl">
                    <a:srgbClr val="000000">
                      <a:alpha val="43137"/>
                    </a:srgbClr>
                  </a:outerShdw>
                </a:effectLst>
              </a:rPr>
              <a:t>Coronary</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Stasis</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or</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Fragmentation</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and</a:t>
            </a:r>
            <a:endParaRPr lang="pt-BR" sz="7200" dirty="0">
              <a:effectLst>
                <a:outerShdw blurRad="38100" dist="38100" dir="2700000" algn="tl">
                  <a:srgbClr val="000000">
                    <a:alpha val="43137"/>
                  </a:srgbClr>
                </a:outerShdw>
              </a:effectLst>
            </a:endParaRPr>
          </a:p>
          <a:p>
            <a:pPr algn="ctr"/>
            <a:r>
              <a:rPr lang="pt-BR" sz="7200" dirty="0" err="1" smtClean="0">
                <a:effectLst>
                  <a:outerShdw blurRad="38100" dist="38100" dir="2700000" algn="tl">
                    <a:srgbClr val="000000">
                      <a:alpha val="43137"/>
                    </a:srgbClr>
                  </a:outerShdw>
                </a:effectLst>
              </a:rPr>
              <a:t>Displacement</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of</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Atheromatous</a:t>
            </a:r>
            <a:r>
              <a:rPr lang="pt-BR" sz="7200" dirty="0" smtClean="0">
                <a:effectLst>
                  <a:outerShdw blurRad="38100" dist="38100" dir="2700000" algn="tl">
                    <a:srgbClr val="000000">
                      <a:alpha val="43137"/>
                    </a:srgbClr>
                  </a:outerShdw>
                </a:effectLst>
              </a:rPr>
              <a:t> Plaque </a:t>
            </a:r>
            <a:r>
              <a:rPr lang="pt-BR" sz="7200" dirty="0" err="1" smtClean="0">
                <a:effectLst>
                  <a:outerShdw blurRad="38100" dist="38100" dir="2700000" algn="tl">
                    <a:srgbClr val="000000">
                      <a:alpha val="43137"/>
                    </a:srgbClr>
                  </a:outerShdw>
                </a:effectLst>
              </a:rPr>
              <a:t>by</a:t>
            </a:r>
            <a:r>
              <a:rPr lang="pt-BR" sz="7200" dirty="0" smtClean="0">
                <a:effectLst>
                  <a:outerShdw blurRad="38100" dist="38100" dir="2700000" algn="tl">
                    <a:srgbClr val="000000">
                      <a:alpha val="43137"/>
                    </a:srgbClr>
                  </a:outerShdw>
                </a:effectLst>
              </a:rPr>
              <a:t> Edema</a:t>
            </a:r>
            <a:endParaRPr lang="pt-BR" sz="7200" dirty="0">
              <a:effectLst>
                <a:outerShdw blurRad="38100" dist="38100" dir="2700000" algn="tl">
                  <a:srgbClr val="000000">
                    <a:alpha val="43137"/>
                  </a:srgbClr>
                </a:outerShdw>
              </a:effectLst>
            </a:endParaRPr>
          </a:p>
          <a:p>
            <a:pPr algn="ctr"/>
            <a:r>
              <a:rPr lang="pt-BR" sz="8000" dirty="0">
                <a:effectLst>
                  <a:outerShdw blurRad="38100" dist="38100" dir="2700000" algn="tl">
                    <a:srgbClr val="000000">
                      <a:alpha val="43137"/>
                    </a:srgbClr>
                  </a:outerShdw>
                </a:effectLst>
              </a:rPr>
              <a:t>↓</a:t>
            </a:r>
          </a:p>
          <a:p>
            <a:pPr algn="ctr"/>
            <a:r>
              <a:rPr lang="pt-BR" sz="8000" dirty="0" err="1" smtClean="0">
                <a:effectLst>
                  <a:outerShdw blurRad="38100" dist="38100" dir="2700000" algn="tl">
                    <a:srgbClr val="000000">
                      <a:alpha val="43137"/>
                    </a:srgbClr>
                  </a:outerShdw>
                </a:effectLst>
              </a:rPr>
              <a:t>Secondary</a:t>
            </a:r>
            <a:r>
              <a:rPr lang="pt-BR" sz="8000" dirty="0" smtClean="0">
                <a:effectLst>
                  <a:outerShdw blurRad="38100" dist="38100" dir="2700000" algn="tl">
                    <a:srgbClr val="000000">
                      <a:alpha val="43137"/>
                    </a:srgbClr>
                  </a:outerShdw>
                </a:effectLst>
              </a:rPr>
              <a:t> </a:t>
            </a:r>
            <a:r>
              <a:rPr lang="pt-BR" sz="8000" dirty="0" err="1" smtClean="0">
                <a:effectLst>
                  <a:outerShdw blurRad="38100" dist="38100" dir="2700000" algn="tl">
                    <a:srgbClr val="000000">
                      <a:alpha val="43137"/>
                    </a:srgbClr>
                  </a:outerShdw>
                </a:effectLst>
              </a:rPr>
              <a:t>Coronary</a:t>
            </a:r>
            <a:r>
              <a:rPr lang="pt-BR" sz="8000" dirty="0" smtClean="0">
                <a:effectLst>
                  <a:outerShdw blurRad="38100" dist="38100" dir="2700000" algn="tl">
                    <a:srgbClr val="000000">
                      <a:alpha val="43137"/>
                    </a:srgbClr>
                  </a:outerShdw>
                </a:effectLst>
              </a:rPr>
              <a:t> </a:t>
            </a:r>
            <a:r>
              <a:rPr lang="pt-BR" sz="8000" dirty="0" err="1" smtClean="0">
                <a:effectLst>
                  <a:outerShdw blurRad="38100" dist="38100" dir="2700000" algn="tl">
                    <a:srgbClr val="000000">
                      <a:alpha val="43137"/>
                    </a:srgbClr>
                  </a:outerShdw>
                </a:effectLst>
              </a:rPr>
              <a:t>Thrombosis</a:t>
            </a:r>
            <a:r>
              <a:rPr lang="pt-BR" sz="8000" dirty="0" smtClean="0">
                <a:effectLst>
                  <a:outerShdw blurRad="38100" dist="38100" dir="2700000" algn="tl">
                    <a:srgbClr val="000000">
                      <a:alpha val="43137"/>
                    </a:srgbClr>
                  </a:outerShdw>
                </a:effectLst>
              </a:rPr>
              <a:t> </a:t>
            </a:r>
          </a:p>
          <a:p>
            <a:pPr algn="ctr"/>
            <a:r>
              <a:rPr lang="pt-BR" sz="7200" dirty="0" smtClean="0">
                <a:solidFill>
                  <a:srgbClr val="FF0000"/>
                </a:solidFill>
                <a:effectLst>
                  <a:outerShdw blurRad="38100" dist="38100" dir="2700000" algn="tl">
                    <a:srgbClr val="000000">
                      <a:alpha val="43137"/>
                    </a:srgbClr>
                  </a:outerShdw>
                </a:effectLst>
              </a:rPr>
              <a:t>(</a:t>
            </a:r>
            <a:r>
              <a:rPr lang="pt-BR" sz="7200" dirty="0" err="1" smtClean="0">
                <a:solidFill>
                  <a:srgbClr val="FF0000"/>
                </a:solidFill>
                <a:effectLst>
                  <a:outerShdw blurRad="38100" dist="38100" dir="2700000" algn="tl">
                    <a:srgbClr val="000000">
                      <a:alpha val="43137"/>
                    </a:srgbClr>
                  </a:outerShdw>
                </a:effectLst>
              </a:rPr>
              <a:t>Not</a:t>
            </a:r>
            <a:r>
              <a:rPr lang="pt-BR" sz="7200" dirty="0" smtClean="0">
                <a:solidFill>
                  <a:srgbClr val="FF0000"/>
                </a:solidFill>
                <a:effectLst>
                  <a:outerShdw blurRad="38100" dist="38100" dir="2700000" algn="tl">
                    <a:srgbClr val="000000">
                      <a:alpha val="43137"/>
                    </a:srgbClr>
                  </a:outerShdw>
                </a:effectLst>
              </a:rPr>
              <a:t> </a:t>
            </a:r>
            <a:r>
              <a:rPr lang="pt-BR" sz="7200" dirty="0" err="1" smtClean="0">
                <a:solidFill>
                  <a:srgbClr val="FF0000"/>
                </a:solidFill>
                <a:effectLst>
                  <a:outerShdw blurRad="38100" dist="38100" dir="2700000" algn="tl">
                    <a:srgbClr val="000000">
                      <a:alpha val="43137"/>
                    </a:srgbClr>
                  </a:outerShdw>
                </a:effectLst>
              </a:rPr>
              <a:t>Obligatory</a:t>
            </a:r>
            <a:r>
              <a:rPr lang="pt-BR" sz="7200" dirty="0" smtClean="0">
                <a:solidFill>
                  <a:srgbClr val="FF0000"/>
                </a:solidFill>
                <a:effectLst>
                  <a:outerShdw blurRad="38100" dist="38100" dir="2700000" algn="tl">
                    <a:srgbClr val="000000">
                      <a:alpha val="43137"/>
                    </a:srgbClr>
                  </a:outerShdw>
                </a:effectLst>
              </a:rPr>
              <a:t>)</a:t>
            </a:r>
            <a:endParaRPr lang="pt-BR" sz="7200" dirty="0">
              <a:solidFill>
                <a:srgbClr val="FF0000"/>
              </a:solidFill>
              <a:effectLst>
                <a:outerShdw blurRad="38100" dist="38100" dir="2700000" algn="tl">
                  <a:srgbClr val="000000">
                    <a:alpha val="43137"/>
                  </a:srgbClr>
                </a:outerShdw>
              </a:effectLst>
            </a:endParaRPr>
          </a:p>
          <a:p>
            <a:pPr algn="ctr"/>
            <a:endParaRPr lang="pt-BR" sz="8000" dirty="0"/>
          </a:p>
          <a:p>
            <a:r>
              <a:rPr lang="pt-BR" dirty="0"/>
              <a:t> </a:t>
            </a:r>
          </a:p>
          <a:p>
            <a:endParaRPr lang="pt-BR" dirty="0"/>
          </a:p>
        </p:txBody>
      </p:sp>
    </p:spTree>
    <p:extLst>
      <p:ext uri="{BB962C8B-B14F-4D97-AF65-F5344CB8AC3E}">
        <p14:creationId xmlns:p14="http://schemas.microsoft.com/office/powerpoint/2010/main" xmlns="" val="17105718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Appropriated terms to the </a:t>
            </a:r>
            <a:r>
              <a:rPr lang="en-US" sz="3200" dirty="0" err="1" smtClean="0"/>
              <a:t>myogenic</a:t>
            </a:r>
            <a:r>
              <a:rPr lang="en-US" sz="3200" dirty="0" smtClean="0"/>
              <a:t> theory of myocardial infarction</a:t>
            </a:r>
            <a:endParaRPr lang="pt-BR" sz="3200" dirty="0"/>
          </a:p>
        </p:txBody>
      </p:sp>
      <p:sp>
        <p:nvSpPr>
          <p:cNvPr id="3" name="Espaço Reservado para Conteúdo 2"/>
          <p:cNvSpPr>
            <a:spLocks noGrp="1"/>
          </p:cNvSpPr>
          <p:nvPr>
            <p:ph idx="1"/>
          </p:nvPr>
        </p:nvSpPr>
        <p:spPr/>
        <p:txBody>
          <a:bodyPr>
            <a:normAutofit/>
          </a:bodyPr>
          <a:lstStyle/>
          <a:p>
            <a:endParaRPr lang="pt-BR" sz="1800" dirty="0" smtClean="0">
              <a:effectLst>
                <a:outerShdw blurRad="38100" dist="38100" dir="2700000" algn="tl">
                  <a:srgbClr val="000000">
                    <a:alpha val="43137"/>
                  </a:srgbClr>
                </a:outerShdw>
              </a:effectLst>
            </a:endParaRPr>
          </a:p>
          <a:p>
            <a:endParaRPr lang="pt-BR" sz="1800" dirty="0" smtClean="0">
              <a:effectLst>
                <a:outerShdw blurRad="38100" dist="38100" dir="2700000" algn="tl">
                  <a:srgbClr val="000000">
                    <a:alpha val="43137"/>
                  </a:srgbClr>
                </a:outerShdw>
              </a:effectLst>
            </a:endParaRPr>
          </a:p>
          <a:p>
            <a:endParaRPr lang="pt-BR" sz="1800" dirty="0" smtClean="0">
              <a:effectLst>
                <a:outerShdw blurRad="38100" dist="38100" dir="2700000" algn="tl">
                  <a:srgbClr val="000000">
                    <a:alpha val="43137"/>
                  </a:srgbClr>
                </a:outerShdw>
              </a:effectLst>
            </a:endParaRPr>
          </a:p>
          <a:p>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term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become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synonymous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ischemia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it is </a:t>
            </a:r>
            <a:r>
              <a:rPr lang="pt-BR" sz="1800" dirty="0" err="1" smtClean="0">
                <a:effectLst>
                  <a:outerShdw blurRad="38100" dist="38100" dir="2700000" algn="tl">
                    <a:srgbClr val="000000">
                      <a:alpha val="43137"/>
                    </a:srgbClr>
                  </a:outerShdw>
                </a:effectLst>
              </a:rPr>
              <a:t>used</a:t>
            </a:r>
            <a:r>
              <a:rPr lang="pt-BR" sz="1800" dirty="0" smtClean="0">
                <a:effectLst>
                  <a:outerShdw blurRad="38100" dist="38100" dir="2700000" algn="tl">
                    <a:srgbClr val="000000">
                      <a:alpha val="43137"/>
                    </a:srgbClr>
                  </a:outerShdw>
                </a:effectLst>
              </a:rPr>
              <a:t> to define </a:t>
            </a:r>
            <a:r>
              <a:rPr lang="pt-BR" sz="1800" dirty="0" err="1" smtClean="0">
                <a:effectLst>
                  <a:outerShdw blurRad="38100" dist="38100" dir="2700000" algn="tl">
                    <a:srgbClr val="000000">
                      <a:alpha val="43137"/>
                    </a:srgbClr>
                  </a:outerShdw>
                </a:effectLst>
              </a:rPr>
              <a:t>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atherosclerotic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occlusive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lesion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is  </a:t>
            </a:r>
            <a:r>
              <a:rPr lang="pt-BR" sz="1800" dirty="0" err="1" smtClean="0">
                <a:effectLst>
                  <a:outerShdw blurRad="38100" dist="38100" dir="2700000" algn="tl">
                    <a:srgbClr val="000000">
                      <a:alpha val="43137"/>
                    </a:srgbClr>
                  </a:outerShdw>
                </a:effectLst>
              </a:rPr>
              <a:t>believed</a:t>
            </a:r>
            <a:r>
              <a:rPr lang="pt-BR" sz="1800" dirty="0" smtClean="0">
                <a:effectLst>
                  <a:outerShdw blurRad="38100" dist="38100" dir="2700000" algn="tl">
                    <a:srgbClr val="000000">
                      <a:alpha val="43137"/>
                    </a:srgbClr>
                  </a:outerShdw>
                </a:effectLst>
              </a:rPr>
              <a:t> to </a:t>
            </a:r>
            <a:r>
              <a:rPr lang="pt-BR" sz="1800" dirty="0" err="1" smtClean="0">
                <a:effectLst>
                  <a:outerShdw blurRad="38100" dist="38100" dir="2700000" algn="tl">
                    <a:srgbClr val="000000">
                      <a:alpha val="43137"/>
                    </a:srgbClr>
                  </a:outerShdw>
                </a:effectLst>
              </a:rPr>
              <a:t>be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responsible</a:t>
            </a:r>
            <a:r>
              <a:rPr lang="pt-BR" sz="1800" dirty="0" smtClean="0">
                <a:effectLst>
                  <a:outerShdw blurRad="38100" dist="38100" dir="2700000" algn="tl">
                    <a:srgbClr val="000000">
                      <a:alpha val="43137"/>
                    </a:srgbClr>
                  </a:outerShdw>
                </a:effectLst>
              </a:rPr>
              <a:t> for </a:t>
            </a:r>
            <a:r>
              <a:rPr lang="pt-BR" sz="1800" dirty="0" err="1" smtClean="0">
                <a:effectLst>
                  <a:outerShdw blurRad="38100" dist="38100" dir="2700000" algn="tl">
                    <a:srgbClr val="000000">
                      <a:alpha val="43137"/>
                    </a:srgbClr>
                  </a:outerShdw>
                </a:effectLst>
              </a:rPr>
              <a:t>all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clinical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patterns</a:t>
            </a:r>
            <a:r>
              <a:rPr lang="pt-BR" sz="1800" dirty="0" smtClean="0">
                <a:effectLst>
                  <a:outerShdw blurRad="38100" dist="38100" dir="2700000" algn="tl">
                    <a:srgbClr val="000000">
                      <a:alpha val="43137"/>
                    </a:srgbClr>
                  </a:outerShdw>
                </a:effectLst>
              </a:rPr>
              <a:t>.</a:t>
            </a:r>
          </a:p>
          <a:p>
            <a:r>
              <a:rPr lang="pt-BR" sz="1800" dirty="0" err="1" smtClean="0">
                <a:effectLst>
                  <a:outerShdw blurRad="38100" dist="38100" dir="2700000" algn="tl">
                    <a:srgbClr val="000000">
                      <a:alpha val="43137"/>
                    </a:srgbClr>
                  </a:outerShdw>
                </a:effectLst>
              </a:rPr>
              <a:t>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inside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sense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myogenic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theory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 I </a:t>
            </a:r>
            <a:r>
              <a:rPr lang="pt-BR" sz="1800" dirty="0" err="1" smtClean="0">
                <a:effectLst>
                  <a:outerShdw blurRad="38100" dist="38100" dir="2700000" algn="tl">
                    <a:srgbClr val="000000">
                      <a:alpha val="43137"/>
                    </a:srgbClr>
                  </a:outerShdw>
                </a:effectLst>
              </a:rPr>
              <a:t>will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take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liberty</a:t>
            </a:r>
            <a:r>
              <a:rPr lang="pt-BR" sz="1800" dirty="0" smtClean="0">
                <a:effectLst>
                  <a:outerShdw blurRad="38100" dist="38100" dir="2700000" algn="tl">
                    <a:srgbClr val="000000">
                      <a:alpha val="43137"/>
                    </a:srgbClr>
                  </a:outerShdw>
                </a:effectLst>
              </a:rPr>
              <a:t> to </a:t>
            </a:r>
            <a:r>
              <a:rPr lang="pt-BR" sz="1800" smtClean="0">
                <a:effectLst>
                  <a:outerShdw blurRad="38100" dist="38100" dir="2700000" algn="tl">
                    <a:srgbClr val="000000">
                      <a:alpha val="43137"/>
                    </a:srgbClr>
                  </a:outerShdw>
                </a:effectLst>
              </a:rPr>
              <a:t>use some </a:t>
            </a:r>
            <a:r>
              <a:rPr lang="pt-BR" sz="1800" dirty="0" err="1" smtClean="0">
                <a:effectLst>
                  <a:outerShdw blurRad="38100" dist="38100" dir="2700000" algn="tl">
                    <a:srgbClr val="000000">
                      <a:alpha val="43137"/>
                    </a:srgbClr>
                  </a:outerShdw>
                </a:effectLst>
              </a:rPr>
              <a:t>terms</a:t>
            </a:r>
            <a:r>
              <a:rPr lang="pt-BR" sz="1800" dirty="0" smtClean="0">
                <a:effectLst>
                  <a:outerShdw blurRad="38100" dist="38100" dir="2700000" algn="tl">
                    <a:srgbClr val="000000">
                      <a:alpha val="43137"/>
                    </a:srgbClr>
                  </a:outerShdw>
                </a:effectLst>
              </a:rPr>
              <a:t> more </a:t>
            </a:r>
            <a:r>
              <a:rPr lang="pt-BR" sz="1800" dirty="0" err="1" smtClean="0">
                <a:effectLst>
                  <a:outerShdw blurRad="38100" dist="38100" dir="2700000" algn="tl">
                    <a:srgbClr val="000000">
                      <a:alpha val="43137"/>
                    </a:srgbClr>
                  </a:outerShdw>
                </a:effectLst>
              </a:rPr>
              <a:t>adequated</a:t>
            </a:r>
            <a:r>
              <a:rPr lang="pt-BR" sz="1800" dirty="0" smtClean="0">
                <a:effectLst>
                  <a:outerShdw blurRad="38100" dist="38100" dir="2700000" algn="tl">
                    <a:srgbClr val="000000">
                      <a:alpha val="43137"/>
                    </a:srgbClr>
                  </a:outerShdw>
                </a:effectLst>
              </a:rPr>
              <a:t> to it </a:t>
            </a:r>
            <a:r>
              <a:rPr lang="pt-BR" sz="1800" dirty="0" err="1" smtClean="0">
                <a:effectLst>
                  <a:outerShdw blurRad="38100" dist="38100" dir="2700000" algn="tl">
                    <a:srgbClr val="000000">
                      <a:alpha val="43137"/>
                    </a:srgbClr>
                  </a:outerShdw>
                </a:effectLst>
              </a:rPr>
              <a:t>like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coronary-cardiomyopathy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rather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heart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artery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acute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syndromes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rather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acute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syndromes</a:t>
            </a:r>
            <a:r>
              <a:rPr lang="pt-BR" sz="1800" dirty="0" smtClean="0">
                <a:effectLst>
                  <a:outerShdw blurRad="38100" dist="38100" dir="2700000" algn="tl">
                    <a:srgbClr val="000000">
                      <a:alpha val="43137"/>
                    </a:srgbClr>
                  </a:outerShdw>
                </a:effectLst>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endParaRPr lang="pt-BR" dirty="0" smtClean="0"/>
          </a:p>
          <a:p>
            <a:endParaRPr lang="pt-BR" sz="2200" dirty="0" smtClean="0"/>
          </a:p>
          <a:p>
            <a:endParaRPr lang="pt-BR" sz="2000" dirty="0" smtClean="0">
              <a:effectLst>
                <a:outerShdw blurRad="38100" dist="38100" dir="2700000" algn="tl">
                  <a:srgbClr val="000000">
                    <a:alpha val="43137"/>
                  </a:srgbClr>
                </a:outerShdw>
              </a:effectLst>
            </a:endParaRPr>
          </a:p>
          <a:p>
            <a:r>
              <a:rPr lang="en-US" sz="2400" i="1" dirty="0" smtClean="0">
                <a:effectLst>
                  <a:outerShdw blurRad="38100" dist="38100" dir="2700000" algn="tl">
                    <a:srgbClr val="000000">
                      <a:alpha val="43137"/>
                    </a:srgbClr>
                  </a:outerShdw>
                </a:effectLst>
              </a:rPr>
              <a:t>"</a:t>
            </a:r>
            <a:r>
              <a:rPr lang="en-US" sz="2400" i="1" smtClean="0">
                <a:effectLst>
                  <a:outerShdw blurRad="38100" dist="38100" dir="2700000" algn="tl">
                    <a:srgbClr val="000000">
                      <a:alpha val="43137"/>
                    </a:srgbClr>
                  </a:outerShdw>
                </a:effectLst>
              </a:rPr>
              <a:t>The coronary patient </a:t>
            </a:r>
            <a:r>
              <a:rPr lang="en-US" sz="2400" i="1" dirty="0" smtClean="0">
                <a:effectLst>
                  <a:outerShdw blurRad="38100" dist="38100" dir="2700000" algn="tl">
                    <a:srgbClr val="000000">
                      <a:alpha val="43137"/>
                    </a:srgbClr>
                  </a:outerShdw>
                </a:effectLst>
              </a:rPr>
              <a:t>does not die from coronary disease, he dies from myocardial disease.“* </a:t>
            </a:r>
          </a:p>
          <a:p>
            <a:endParaRPr lang="en-US" sz="3200" i="1" dirty="0" smtClean="0"/>
          </a:p>
          <a:p>
            <a:r>
              <a:rPr lang="en-US" sz="1600" dirty="0" smtClean="0">
                <a:solidFill>
                  <a:schemeClr val="bg1"/>
                </a:solidFill>
                <a:effectLst>
                  <a:outerShdw blurRad="38100" dist="38100" dir="2700000" algn="tl">
                    <a:srgbClr val="000000">
                      <a:alpha val="43137"/>
                    </a:srgbClr>
                  </a:outerShdw>
                </a:effectLst>
              </a:rPr>
              <a:t>*Burch GE and col., Ischemic </a:t>
            </a:r>
            <a:r>
              <a:rPr lang="en-US" sz="1600" dirty="0" err="1" smtClean="0">
                <a:solidFill>
                  <a:schemeClr val="bg1"/>
                </a:solidFill>
                <a:effectLst>
                  <a:outerShdw blurRad="38100" dist="38100" dir="2700000" algn="tl">
                    <a:srgbClr val="000000">
                      <a:alpha val="43137"/>
                    </a:srgbClr>
                  </a:outerShdw>
                </a:effectLst>
              </a:rPr>
              <a:t>cardiomyopathy</a:t>
            </a:r>
            <a:r>
              <a:rPr lang="en-US" sz="1600" dirty="0" smtClean="0">
                <a:solidFill>
                  <a:schemeClr val="bg1"/>
                </a:solidFill>
                <a:effectLst>
                  <a:outerShdw blurRad="38100" dist="38100" dir="2700000" algn="tl">
                    <a:srgbClr val="000000">
                      <a:alpha val="43137"/>
                    </a:srgbClr>
                  </a:outerShdw>
                </a:effectLst>
              </a:rPr>
              <a:t>, Am Heart J. 1972 Mar;83(3):340-50 </a:t>
            </a:r>
          </a:p>
          <a:p>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a:bodyPr>
          <a:lstStyle/>
          <a:p>
            <a:r>
              <a:rPr lang="pt-BR" sz="3200" dirty="0" smtClean="0"/>
              <a:t>Stress </a:t>
            </a:r>
            <a:r>
              <a:rPr lang="pt-BR" sz="3200" dirty="0" err="1" smtClean="0"/>
              <a:t>and</a:t>
            </a:r>
            <a:r>
              <a:rPr lang="pt-BR" sz="3200" dirty="0" smtClean="0"/>
              <a:t> </a:t>
            </a:r>
            <a:r>
              <a:rPr lang="pt-BR" sz="3200" dirty="0" err="1" smtClean="0"/>
              <a:t>acute</a:t>
            </a:r>
            <a:r>
              <a:rPr lang="pt-BR" sz="3200" dirty="0" smtClean="0"/>
              <a:t> </a:t>
            </a:r>
            <a:r>
              <a:rPr lang="pt-BR" sz="3200" dirty="0" err="1" smtClean="0"/>
              <a:t>myocardial</a:t>
            </a:r>
            <a:r>
              <a:rPr lang="pt-BR" sz="3200" dirty="0" smtClean="0"/>
              <a:t> </a:t>
            </a:r>
            <a:r>
              <a:rPr lang="pt-BR" sz="3200" dirty="0" err="1" smtClean="0"/>
              <a:t>syndromes</a:t>
            </a:r>
            <a:endParaRPr lang="pt-BR" sz="3200" dirty="0"/>
          </a:p>
        </p:txBody>
      </p:sp>
      <p:sp>
        <p:nvSpPr>
          <p:cNvPr id="6" name="Espaço Reservado para Conteúdo 5"/>
          <p:cNvSpPr>
            <a:spLocks noGrp="1"/>
          </p:cNvSpPr>
          <p:nvPr>
            <p:ph idx="1"/>
          </p:nvPr>
        </p:nvSpPr>
        <p:spPr>
          <a:xfrm>
            <a:off x="457200" y="1600200"/>
            <a:ext cx="8229600" cy="5069160"/>
          </a:xfrm>
        </p:spPr>
        <p:txBody>
          <a:bodyPr>
            <a:normAutofit/>
          </a:bodyPr>
          <a:lstStyle/>
          <a:p>
            <a:endParaRPr lang="en-US" sz="2000" dirty="0" smtClean="0"/>
          </a:p>
          <a:p>
            <a:r>
              <a:rPr lang="en-US" sz="1800" dirty="0" smtClean="0">
                <a:effectLst>
                  <a:outerShdw blurRad="38100" dist="38100" dir="2700000" algn="tl">
                    <a:srgbClr val="000000">
                      <a:alpha val="43137"/>
                    </a:srgbClr>
                  </a:outerShdw>
                </a:effectLst>
              </a:rPr>
              <a:t>Several </a:t>
            </a:r>
            <a:r>
              <a:rPr lang="en-US" sz="1800" dirty="0">
                <a:effectLst>
                  <a:outerShdw blurRad="38100" dist="38100" dir="2700000" algn="tl">
                    <a:srgbClr val="000000">
                      <a:alpha val="43137"/>
                    </a:srgbClr>
                  </a:outerShdw>
                </a:effectLst>
              </a:rPr>
              <a:t>studies have shown </a:t>
            </a:r>
            <a:r>
              <a:rPr lang="en-US" sz="1800" dirty="0" smtClean="0">
                <a:effectLst>
                  <a:outerShdw blurRad="38100" dist="38100" dir="2700000" algn="tl">
                    <a:srgbClr val="000000">
                      <a:alpha val="43137"/>
                    </a:srgbClr>
                  </a:outerShdw>
                </a:effectLst>
              </a:rPr>
              <a:t>a </a:t>
            </a:r>
            <a:r>
              <a:rPr lang="en-US" sz="1800" dirty="0">
                <a:effectLst>
                  <a:outerShdw blurRad="38100" dist="38100" dir="2700000" algn="tl">
                    <a:srgbClr val="000000">
                      <a:alpha val="43137"/>
                    </a:srgbClr>
                  </a:outerShdw>
                </a:effectLst>
              </a:rPr>
              <a:t>close connection </a:t>
            </a:r>
            <a:r>
              <a:rPr lang="en-US" sz="1800" dirty="0" smtClean="0">
                <a:effectLst>
                  <a:outerShdw blurRad="38100" dist="38100" dir="2700000" algn="tl">
                    <a:srgbClr val="000000">
                      <a:alpha val="43137"/>
                    </a:srgbClr>
                  </a:outerShdw>
                </a:effectLst>
              </a:rPr>
              <a:t>between catecholamine </a:t>
            </a:r>
            <a:r>
              <a:rPr lang="en-US" sz="1800" dirty="0">
                <a:effectLst>
                  <a:outerShdw blurRad="38100" dist="38100" dir="2700000" algn="tl">
                    <a:srgbClr val="000000">
                      <a:alpha val="43137"/>
                    </a:srgbClr>
                  </a:outerShdw>
                </a:effectLst>
              </a:rPr>
              <a:t>and myocardial </a:t>
            </a:r>
            <a:r>
              <a:rPr lang="en-US" sz="1800" dirty="0" smtClean="0">
                <a:effectLst>
                  <a:outerShdw blurRad="38100" dist="38100" dir="2700000" algn="tl">
                    <a:srgbClr val="000000">
                      <a:alpha val="43137"/>
                    </a:srgbClr>
                  </a:outerShdw>
                </a:effectLst>
              </a:rPr>
              <a:t>infarction. </a:t>
            </a:r>
            <a:r>
              <a:rPr lang="en-US" sz="1800" dirty="0">
                <a:effectLst>
                  <a:outerShdw blurRad="38100" dist="38100" dir="2700000" algn="tl">
                    <a:srgbClr val="000000">
                      <a:alpha val="43137"/>
                    </a:srgbClr>
                  </a:outerShdw>
                </a:effectLst>
              </a:rPr>
              <a:t>The hyperactivity of the sympathetic nervous system, with </a:t>
            </a:r>
            <a:r>
              <a:rPr lang="en-US" sz="1800" dirty="0" smtClean="0">
                <a:effectLst>
                  <a:outerShdw blurRad="38100" dist="38100" dir="2700000" algn="tl">
                    <a:srgbClr val="000000">
                      <a:alpha val="43137"/>
                    </a:srgbClr>
                  </a:outerShdw>
                </a:effectLst>
              </a:rPr>
              <a:t>an intense outflow </a:t>
            </a:r>
            <a:r>
              <a:rPr lang="en-US" sz="1800" dirty="0">
                <a:effectLst>
                  <a:outerShdw blurRad="38100" dist="38100" dir="2700000" algn="tl">
                    <a:srgbClr val="000000">
                      <a:alpha val="43137"/>
                    </a:srgbClr>
                  </a:outerShdw>
                </a:effectLst>
              </a:rPr>
              <a:t>of </a:t>
            </a:r>
            <a:r>
              <a:rPr lang="en-US" sz="1800" dirty="0" err="1" smtClean="0">
                <a:effectLst>
                  <a:outerShdw blurRad="38100" dist="38100" dir="2700000" algn="tl">
                    <a:srgbClr val="000000">
                      <a:alpha val="43137"/>
                    </a:srgbClr>
                  </a:outerShdw>
                </a:effectLst>
              </a:rPr>
              <a:t>catecholamines</a:t>
            </a:r>
            <a:r>
              <a:rPr lang="en-US" sz="1800" dirty="0" smtClean="0">
                <a:effectLst>
                  <a:outerShdw blurRad="38100" dist="38100" dir="2700000" algn="tl">
                    <a:srgbClr val="000000">
                      <a:alpha val="43137"/>
                    </a:srgbClr>
                  </a:outerShdw>
                </a:effectLst>
              </a:rPr>
              <a:t> (adrenaline/epinephrine and </a:t>
            </a:r>
            <a:r>
              <a:rPr lang="en-US" sz="1800" dirty="0" err="1" smtClean="0">
                <a:effectLst>
                  <a:outerShdw blurRad="38100" dist="38100" dir="2700000" algn="tl">
                    <a:srgbClr val="000000">
                      <a:alpha val="43137"/>
                    </a:srgbClr>
                  </a:outerShdw>
                </a:effectLst>
              </a:rPr>
              <a:t>noradrenaline</a:t>
            </a:r>
            <a:r>
              <a:rPr lang="en-US" sz="1800" dirty="0" smtClean="0">
                <a:effectLst>
                  <a:outerShdw blurRad="38100" dist="38100" dir="2700000" algn="tl">
                    <a:srgbClr val="000000">
                      <a:alpha val="43137"/>
                    </a:srgbClr>
                  </a:outerShdw>
                </a:effectLst>
              </a:rPr>
              <a:t>/</a:t>
            </a:r>
            <a:r>
              <a:rPr lang="en-US" sz="1800" dirty="0" err="1" smtClean="0">
                <a:effectLst>
                  <a:outerShdw blurRad="38100" dist="38100" dir="2700000" algn="tl">
                    <a:srgbClr val="000000">
                      <a:alpha val="43137"/>
                    </a:srgbClr>
                  </a:outerShdw>
                </a:effectLst>
              </a:rPr>
              <a:t>norepinephrine</a:t>
            </a:r>
            <a:r>
              <a:rPr lang="en-US" sz="1800" dirty="0" smtClean="0">
                <a:effectLst>
                  <a:outerShdw blurRad="38100" dist="38100" dir="2700000" algn="tl">
                    <a:srgbClr val="000000">
                      <a:alpha val="43137"/>
                    </a:srgbClr>
                  </a:outerShdw>
                </a:effectLst>
              </a:rPr>
              <a:t>) also occur in unstable angina, alternatively called </a:t>
            </a:r>
            <a:r>
              <a:rPr lang="en-US" sz="1800" dirty="0" err="1" smtClean="0">
                <a:effectLst>
                  <a:outerShdw blurRad="38100" dist="38100" dir="2700000" algn="tl">
                    <a:srgbClr val="000000">
                      <a:alpha val="43137"/>
                    </a:srgbClr>
                  </a:outerShdw>
                </a:effectLst>
              </a:rPr>
              <a:t>preinfarction</a:t>
            </a:r>
            <a:r>
              <a:rPr lang="en-US" sz="1800" dirty="0" smtClean="0">
                <a:effectLst>
                  <a:outerShdw blurRad="38100" dist="38100" dir="2700000" algn="tl">
                    <a:srgbClr val="000000">
                      <a:alpha val="43137"/>
                    </a:srgbClr>
                  </a:outerShdw>
                </a:effectLst>
              </a:rPr>
              <a:t> angina or intermediate syndrome, being smaller and less long than in acute myocardial infarction</a:t>
            </a:r>
            <a:r>
              <a:rPr lang="en-US" sz="1800" dirty="0">
                <a:effectLst>
                  <a:outerShdw blurRad="38100" dist="38100" dir="2700000" algn="tl">
                    <a:srgbClr val="000000">
                      <a:alpha val="43137"/>
                    </a:srgbClr>
                  </a:outerShdw>
                </a:effectLst>
              </a:rPr>
              <a:t>. </a:t>
            </a:r>
            <a:r>
              <a:rPr lang="en-US" sz="1800" dirty="0" err="1">
                <a:effectLst>
                  <a:outerShdw blurRad="38100" dist="38100" dir="2700000" algn="tl">
                    <a:srgbClr val="000000">
                      <a:alpha val="43137"/>
                    </a:srgbClr>
                  </a:outerShdw>
                </a:effectLst>
              </a:rPr>
              <a:t>Takotsubo</a:t>
            </a:r>
            <a:r>
              <a:rPr lang="en-US" sz="1800" dirty="0">
                <a:effectLst>
                  <a:outerShdw blurRad="38100" dist="38100" dir="2700000" algn="tl">
                    <a:srgbClr val="000000">
                      <a:alpha val="43137"/>
                    </a:srgbClr>
                  </a:outerShdw>
                </a:effectLst>
              </a:rPr>
              <a:t> cardiomyopathy, also known as broken heart </a:t>
            </a:r>
            <a:r>
              <a:rPr lang="en-US" sz="1800" dirty="0" smtClean="0">
                <a:effectLst>
                  <a:outerShdw blurRad="38100" dist="38100" dir="2700000" algn="tl">
                    <a:srgbClr val="000000">
                      <a:alpha val="43137"/>
                    </a:srgbClr>
                  </a:outerShdw>
                </a:effectLst>
              </a:rPr>
              <a:t>syndrome</a:t>
            </a:r>
            <a:r>
              <a:rPr lang="en-US" sz="1800" dirty="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rPr>
              <a:t>a sudden </a:t>
            </a:r>
            <a:r>
              <a:rPr lang="en-US" sz="1800" dirty="0">
                <a:effectLst>
                  <a:outerShdw blurRad="38100" dist="38100" dir="2700000" algn="tl">
                    <a:srgbClr val="000000">
                      <a:alpha val="43137"/>
                    </a:srgbClr>
                  </a:outerShdw>
                </a:effectLst>
              </a:rPr>
              <a:t>temporary weakening of the </a:t>
            </a:r>
            <a:r>
              <a:rPr lang="en-US" sz="1800" dirty="0" smtClean="0">
                <a:effectLst>
                  <a:outerShdw blurRad="38100" dist="38100" dir="2700000" algn="tl">
                    <a:srgbClr val="000000">
                      <a:alpha val="43137"/>
                    </a:srgbClr>
                  </a:outerShdw>
                </a:effectLst>
              </a:rPr>
              <a:t>myocardium, which simulates an evolving myocardial infarction clinical picture, likewise </a:t>
            </a:r>
            <a:r>
              <a:rPr lang="en-US" sz="1800" dirty="0">
                <a:effectLst>
                  <a:outerShdw blurRad="38100" dist="38100" dir="2700000" algn="tl">
                    <a:srgbClr val="000000">
                      <a:alpha val="43137"/>
                    </a:srgbClr>
                  </a:outerShdw>
                </a:effectLst>
              </a:rPr>
              <a:t>has  </a:t>
            </a:r>
            <a:r>
              <a:rPr lang="en-US" sz="1800" smtClean="0">
                <a:effectLst>
                  <a:outerShdw blurRad="38100" dist="38100" dir="2700000" algn="tl">
                    <a:srgbClr val="000000">
                      <a:alpha val="43137"/>
                    </a:srgbClr>
                  </a:outerShdw>
                </a:effectLst>
              </a:rPr>
              <a:t>am intense </a:t>
            </a:r>
            <a:r>
              <a:rPr lang="en-US" sz="1800" dirty="0">
                <a:effectLst>
                  <a:outerShdw blurRad="38100" dist="38100" dir="2700000" algn="tl">
                    <a:srgbClr val="000000">
                      <a:alpha val="43137"/>
                    </a:srgbClr>
                  </a:outerShdw>
                </a:effectLst>
              </a:rPr>
              <a:t>outflow of </a:t>
            </a:r>
            <a:r>
              <a:rPr lang="en-US" sz="1800" dirty="0" err="1" smtClean="0">
                <a:effectLst>
                  <a:outerShdw blurRad="38100" dist="38100" dir="2700000" algn="tl">
                    <a:srgbClr val="000000">
                      <a:alpha val="43137"/>
                    </a:srgbClr>
                  </a:outerShdw>
                </a:effectLst>
              </a:rPr>
              <a:t>catecholamines</a:t>
            </a:r>
            <a:r>
              <a:rPr lang="en-US" sz="1800" dirty="0" smtClean="0">
                <a:effectLst>
                  <a:outerShdw blurRad="38100" dist="38100" dir="2700000" algn="tl">
                    <a:srgbClr val="000000">
                      <a:alpha val="43137"/>
                    </a:srgbClr>
                  </a:outerShdw>
                </a:effectLst>
              </a:rPr>
              <a:t>.</a:t>
            </a:r>
          </a:p>
          <a:p>
            <a:endParaRPr lang="pt-BR" sz="2000" dirty="0" smtClean="0"/>
          </a:p>
          <a:p>
            <a:r>
              <a:rPr lang="pt-BR" sz="1600" dirty="0" smtClean="0">
                <a:solidFill>
                  <a:schemeClr val="bg1"/>
                </a:solidFill>
                <a:effectLst>
                  <a:outerShdw blurRad="38100" dist="38100" dir="2700000" algn="tl">
                    <a:srgbClr val="000000">
                      <a:alpha val="43137"/>
                    </a:srgbClr>
                  </a:outerShdw>
                </a:effectLst>
              </a:rPr>
              <a:t>(</a:t>
            </a:r>
            <a:r>
              <a:rPr lang="pt-BR" sz="1600" dirty="0" err="1" smtClean="0">
                <a:solidFill>
                  <a:schemeClr val="bg1"/>
                </a:solidFill>
                <a:effectLst>
                  <a:outerShdw blurRad="38100" dist="38100" dir="2700000" algn="tl">
                    <a:srgbClr val="000000">
                      <a:alpha val="43137"/>
                    </a:srgbClr>
                  </a:outerShdw>
                </a:effectLst>
              </a:rPr>
              <a:t>Increased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cardiac</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sympathetic</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nervous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activity</a:t>
            </a:r>
            <a:r>
              <a:rPr lang="pt-BR" sz="1600" dirty="0" smtClean="0">
                <a:solidFill>
                  <a:schemeClr val="bg1"/>
                </a:solidFill>
                <a:effectLst>
                  <a:outerShdw blurRad="38100" dist="38100" dir="2700000" algn="tl">
                    <a:srgbClr val="000000">
                      <a:alpha val="43137"/>
                    </a:srgbClr>
                  </a:outerShdw>
                </a:effectLst>
              </a:rPr>
              <a:t> in </a:t>
            </a:r>
            <a:r>
              <a:rPr lang="pt-BR" sz="1600" dirty="0" err="1" smtClean="0">
                <a:solidFill>
                  <a:schemeClr val="bg1"/>
                </a:solidFill>
                <a:effectLst>
                  <a:outerShdw blurRad="38100" dist="38100" dir="2700000" algn="tl">
                    <a:srgbClr val="000000">
                      <a:alpha val="43137"/>
                    </a:srgbClr>
                  </a:outerShdw>
                </a:effectLst>
              </a:rPr>
              <a:t>patients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with</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unstable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coronary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heart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disease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McCance</a:t>
            </a:r>
            <a:r>
              <a:rPr lang="pt-BR" sz="1600" dirty="0" smtClean="0">
                <a:solidFill>
                  <a:schemeClr val="bg1"/>
                </a:solidFill>
                <a:effectLst>
                  <a:outerShdw blurRad="38100" dist="38100" dir="2700000" algn="tl">
                    <a:srgbClr val="000000">
                      <a:alpha val="43137"/>
                    </a:srgbClr>
                  </a:outerShdw>
                </a:effectLst>
              </a:rPr>
              <a:t> AJ, Thompson PA, </a:t>
            </a:r>
            <a:r>
              <a:rPr lang="pt-BR" sz="1600" dirty="0" err="1" smtClean="0">
                <a:solidFill>
                  <a:schemeClr val="bg1"/>
                </a:solidFill>
                <a:effectLst>
                  <a:outerShdw blurRad="38100" dist="38100" dir="2700000" algn="tl">
                    <a:srgbClr val="000000">
                      <a:alpha val="43137"/>
                    </a:srgbClr>
                  </a:outerShdw>
                </a:effectLst>
              </a:rPr>
              <a:t>Forfar</a:t>
            </a:r>
            <a:r>
              <a:rPr lang="pt-BR" sz="1600" dirty="0" smtClean="0">
                <a:solidFill>
                  <a:schemeClr val="bg1"/>
                </a:solidFill>
                <a:effectLst>
                  <a:outerShdw blurRad="38100" dist="38100" dir="2700000" algn="tl">
                    <a:srgbClr val="000000">
                      <a:alpha val="43137"/>
                    </a:srgbClr>
                  </a:outerShdw>
                </a:effectLst>
              </a:rPr>
              <a:t> JC. </a:t>
            </a:r>
            <a:r>
              <a:rPr lang="pt-BR" sz="1600" dirty="0" err="1" smtClean="0">
                <a:solidFill>
                  <a:schemeClr val="bg1"/>
                </a:solidFill>
                <a:effectLst>
                  <a:outerShdw blurRad="38100" dist="38100" dir="2700000" algn="tl">
                    <a:srgbClr val="000000">
                      <a:alpha val="43137"/>
                    </a:srgbClr>
                  </a:outerShdw>
                </a:effectLst>
              </a:rPr>
              <a:t>Eur</a:t>
            </a:r>
            <a:r>
              <a:rPr lang="pt-BR" sz="1600" dirty="0" smtClean="0">
                <a:solidFill>
                  <a:schemeClr val="bg1"/>
                </a:solidFill>
                <a:effectLst>
                  <a:outerShdw blurRad="38100" dist="38100" dir="2700000" algn="tl">
                    <a:srgbClr val="000000">
                      <a:alpha val="43137"/>
                    </a:srgbClr>
                  </a:outerShdw>
                </a:effectLst>
              </a:rPr>
              <a:t> Heart J 1993 Jun;14(6):751-7 ; </a:t>
            </a:r>
            <a:r>
              <a:rPr lang="pt-BR" sz="1600" dirty="0" err="1" smtClean="0">
                <a:solidFill>
                  <a:schemeClr val="bg1"/>
                </a:solidFill>
                <a:effectLst>
                  <a:outerShdw blurRad="38100" dist="38100" dir="2700000" algn="tl">
                    <a:srgbClr val="000000">
                      <a:alpha val="43137"/>
                    </a:srgbClr>
                  </a:outerShdw>
                </a:effectLst>
              </a:rPr>
              <a:t>Sympathetic</a:t>
            </a:r>
            <a:r>
              <a:rPr lang="pt-BR" sz="1600" dirty="0" smtClean="0">
                <a:solidFill>
                  <a:schemeClr val="bg1"/>
                </a:solidFill>
                <a:effectLst>
                  <a:outerShdw blurRad="38100" dist="38100" dir="2700000" algn="tl">
                    <a:srgbClr val="000000">
                      <a:alpha val="43137"/>
                    </a:srgbClr>
                  </a:outerShdw>
                </a:effectLst>
              </a:rPr>
              <a:t> neural </a:t>
            </a:r>
            <a:r>
              <a:rPr lang="pt-BR" sz="1600" dirty="0" err="1" smtClean="0">
                <a:solidFill>
                  <a:schemeClr val="bg1"/>
                </a:solidFill>
                <a:effectLst>
                  <a:outerShdw blurRad="38100" dist="38100" dir="2700000" algn="tl">
                    <a:srgbClr val="000000">
                      <a:alpha val="43137"/>
                    </a:srgbClr>
                  </a:outerShdw>
                </a:effectLst>
              </a:rPr>
              <a:t>hyperactivity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its </a:t>
            </a:r>
            <a:r>
              <a:rPr lang="pt-BR" sz="1600" dirty="0" err="1" smtClean="0">
                <a:solidFill>
                  <a:schemeClr val="bg1"/>
                </a:solidFill>
                <a:effectLst>
                  <a:outerShdw blurRad="38100" dist="38100" dir="2700000" algn="tl">
                    <a:srgbClr val="000000">
                      <a:alpha val="43137"/>
                    </a:srgbClr>
                  </a:outerShdw>
                </a:effectLst>
              </a:rPr>
              <a:t>normalization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following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unstable</a:t>
            </a:r>
            <a:r>
              <a:rPr lang="pt-BR" sz="1600" dirty="0" smtClean="0">
                <a:solidFill>
                  <a:schemeClr val="bg1"/>
                </a:solidFill>
                <a:effectLst>
                  <a:outerShdw blurRad="38100" dist="38100" dir="2700000" algn="tl">
                    <a:srgbClr val="000000">
                      <a:alpha val="43137"/>
                    </a:srgbClr>
                  </a:outerShdw>
                </a:effectLst>
              </a:rPr>
              <a:t> angina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acute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myocardial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infarction</a:t>
            </a:r>
            <a:r>
              <a:rPr lang="pt-BR" sz="1600" dirty="0" smtClean="0">
                <a:solidFill>
                  <a:schemeClr val="bg1"/>
                </a:solidFill>
                <a:effectLst>
                  <a:outerShdw blurRad="38100" dist="38100" dir="2700000" algn="tl">
                    <a:srgbClr val="000000">
                      <a:alpha val="43137"/>
                    </a:srgbClr>
                  </a:outerShdw>
                </a:effectLst>
              </a:rPr>
              <a:t>, Graham LN, Smith PA et al. </a:t>
            </a:r>
            <a:r>
              <a:rPr lang="pt-BR" sz="1600" dirty="0" err="1" smtClean="0">
                <a:solidFill>
                  <a:schemeClr val="bg1"/>
                </a:solidFill>
                <a:effectLst>
                  <a:outerShdw blurRad="38100" dist="38100" dir="2700000" algn="tl">
                    <a:srgbClr val="000000">
                      <a:alpha val="43137"/>
                    </a:srgbClr>
                  </a:outerShdw>
                </a:effectLst>
              </a:rPr>
              <a:t>Clin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Sci</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Lond</a:t>
            </a:r>
            <a:r>
              <a:rPr lang="pt-BR" sz="1600" dirty="0" smtClean="0">
                <a:solidFill>
                  <a:schemeClr val="bg1"/>
                </a:solidFill>
                <a:effectLst>
                  <a:outerShdw blurRad="38100" dist="38100" dir="2700000" algn="tl">
                    <a:srgbClr val="000000">
                      <a:alpha val="43137"/>
                    </a:srgbClr>
                  </a:outerShdw>
                </a:effectLst>
              </a:rPr>
              <a:t>) 2004 Jun;106(6):605-11)</a:t>
            </a:r>
            <a:endParaRPr lang="pt-BR" sz="1600" dirty="0">
              <a:solidFill>
                <a:schemeClr val="bg1"/>
              </a:solidFill>
              <a:effectLst>
                <a:outerShdw blurRad="38100" dist="38100" dir="2700000" algn="tl">
                  <a:srgbClr val="000000">
                    <a:alpha val="43137"/>
                  </a:srgbClr>
                </a:outerShdw>
              </a:effectLst>
            </a:endParaRPr>
          </a:p>
          <a:p>
            <a:endParaRPr lang="pt-BR" sz="2000" dirty="0"/>
          </a:p>
          <a:p>
            <a:endParaRPr lang="pt-BR" sz="2000" dirty="0"/>
          </a:p>
        </p:txBody>
      </p:sp>
    </p:spTree>
    <p:extLst>
      <p:ext uri="{BB962C8B-B14F-4D97-AF65-F5344CB8AC3E}">
        <p14:creationId xmlns:p14="http://schemas.microsoft.com/office/powerpoint/2010/main" xmlns="" val="1948414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Stress: The </a:t>
            </a:r>
            <a:r>
              <a:rPr lang="en-US" sz="3200" dirty="0"/>
              <a:t>main risk factor for Acute Myocardial Syndromes</a:t>
            </a:r>
            <a:endParaRPr lang="pt-BR" sz="3200" dirty="0"/>
          </a:p>
        </p:txBody>
      </p:sp>
      <p:sp>
        <p:nvSpPr>
          <p:cNvPr id="3" name="Espaço Reservado para Conteúdo 2"/>
          <p:cNvSpPr>
            <a:spLocks noGrp="1"/>
          </p:cNvSpPr>
          <p:nvPr>
            <p:ph idx="1"/>
          </p:nvPr>
        </p:nvSpPr>
        <p:spPr/>
        <p:txBody>
          <a:bodyPr>
            <a:normAutofit/>
          </a:bodyPr>
          <a:lstStyle/>
          <a:p>
            <a:pPr algn="ctr"/>
            <a:r>
              <a:rPr lang="en-US" sz="2000" b="1" dirty="0" smtClean="0">
                <a:effectLst>
                  <a:outerShdw blurRad="38100" dist="38100" dir="2700000" algn="tl">
                    <a:srgbClr val="000000">
                      <a:alpha val="43137"/>
                    </a:srgbClr>
                  </a:outerShdw>
                </a:effectLst>
              </a:rPr>
              <a:t>Acute stress (or stress </a:t>
            </a:r>
            <a:r>
              <a:rPr lang="en-US" sz="2000" b="1" smtClean="0">
                <a:effectLst>
                  <a:outerShdw blurRad="38100" dist="38100" dir="2700000" algn="tl">
                    <a:srgbClr val="000000">
                      <a:alpha val="43137"/>
                    </a:srgbClr>
                  </a:outerShdw>
                </a:effectLst>
              </a:rPr>
              <a:t>overload)</a:t>
            </a:r>
          </a:p>
          <a:p>
            <a:pPr algn="ctr"/>
            <a:endParaRPr lang="en-US" sz="2000" b="1" dirty="0" smtClean="0">
              <a:effectLst>
                <a:outerShdw blurRad="38100" dist="38100" dir="2700000" algn="tl">
                  <a:srgbClr val="000000">
                    <a:alpha val="43137"/>
                  </a:srgbClr>
                </a:outerShdw>
              </a:effectLst>
            </a:endParaRPr>
          </a:p>
          <a:p>
            <a:r>
              <a:rPr lang="en-US" sz="1800" dirty="0">
                <a:effectLst>
                  <a:outerShdw blurRad="38100" dist="38100" dir="2700000" algn="tl">
                    <a:srgbClr val="000000">
                      <a:alpha val="43137"/>
                    </a:srgbClr>
                  </a:outerShdw>
                </a:effectLst>
              </a:rPr>
              <a:t>Beyond intense physical </a:t>
            </a:r>
            <a:r>
              <a:rPr lang="en-US" sz="1800" dirty="0" smtClean="0">
                <a:effectLst>
                  <a:outerShdw blurRad="38100" dist="38100" dir="2700000" algn="tl">
                    <a:srgbClr val="000000">
                      <a:alpha val="43137"/>
                    </a:srgbClr>
                  </a:outerShdw>
                </a:effectLst>
              </a:rPr>
              <a:t>activity, particularly in sports competition, </a:t>
            </a:r>
            <a:r>
              <a:rPr lang="en-US" sz="1800" dirty="0">
                <a:effectLst>
                  <a:outerShdw blurRad="38100" dist="38100" dir="2700000" algn="tl">
                    <a:srgbClr val="000000">
                      <a:alpha val="43137"/>
                    </a:srgbClr>
                  </a:outerShdw>
                </a:effectLst>
              </a:rPr>
              <a:t>or </a:t>
            </a:r>
            <a:r>
              <a:rPr lang="en-US" sz="1800" dirty="0" smtClean="0">
                <a:effectLst>
                  <a:outerShdw blurRad="38100" dist="38100" dir="2700000" algn="tl">
                    <a:srgbClr val="000000">
                      <a:alpha val="43137"/>
                    </a:srgbClr>
                  </a:outerShdw>
                </a:effectLst>
              </a:rPr>
              <a:t>unusual </a:t>
            </a:r>
            <a:r>
              <a:rPr lang="en-US" sz="1800" dirty="0">
                <a:effectLst>
                  <a:outerShdw blurRad="38100" dist="38100" dir="2700000" algn="tl">
                    <a:srgbClr val="000000">
                      <a:alpha val="43137"/>
                    </a:srgbClr>
                  </a:outerShdw>
                </a:effectLst>
              </a:rPr>
              <a:t>efforts, surpassing the limits of his/her heart conditions</a:t>
            </a:r>
            <a:r>
              <a:rPr lang="en-US" sz="1800" dirty="0" smtClean="0">
                <a:effectLst>
                  <a:outerShdw blurRad="38100" dist="38100" dir="2700000" algn="tl">
                    <a:srgbClr val="000000">
                      <a:alpha val="43137"/>
                    </a:srgbClr>
                  </a:outerShdw>
                </a:effectLst>
              </a:rPr>
              <a:t>, or else the heavy use of stimulant drugs, there </a:t>
            </a:r>
            <a:r>
              <a:rPr lang="en-US" sz="1800" dirty="0">
                <a:effectLst>
                  <a:outerShdw blurRad="38100" dist="38100" dir="2700000" algn="tl">
                    <a:srgbClr val="000000">
                      <a:alpha val="43137"/>
                    </a:srgbClr>
                  </a:outerShdw>
                </a:effectLst>
              </a:rPr>
              <a:t>are many risk factors for acute myocardial </a:t>
            </a:r>
            <a:r>
              <a:rPr lang="en-US" sz="1800" dirty="0" smtClean="0">
                <a:effectLst>
                  <a:outerShdw blurRad="38100" dist="38100" dir="2700000" algn="tl">
                    <a:srgbClr val="000000">
                      <a:alpha val="43137"/>
                    </a:srgbClr>
                  </a:outerShdw>
                </a:effectLst>
              </a:rPr>
              <a:t>syndromes, based on recent </a:t>
            </a:r>
            <a:r>
              <a:rPr lang="en-US" sz="1800" dirty="0">
                <a:effectLst>
                  <a:outerShdw blurRad="38100" dist="38100" dir="2700000" algn="tl">
                    <a:srgbClr val="000000">
                      <a:alpha val="43137"/>
                    </a:srgbClr>
                  </a:outerShdw>
                </a:effectLst>
              </a:rPr>
              <a:t>severe stress situations or </a:t>
            </a:r>
            <a:r>
              <a:rPr lang="en-US" sz="1800" dirty="0" smtClean="0">
                <a:effectLst>
                  <a:outerShdw blurRad="38100" dist="38100" dir="2700000" algn="tl">
                    <a:srgbClr val="000000">
                      <a:alpha val="43137"/>
                    </a:srgbClr>
                  </a:outerShdw>
                </a:effectLst>
              </a:rPr>
              <a:t>sudden </a:t>
            </a:r>
            <a:r>
              <a:rPr lang="en-US" sz="1800" dirty="0">
                <a:effectLst>
                  <a:outerShdw blurRad="38100" dist="38100" dir="2700000" algn="tl">
                    <a:srgbClr val="000000">
                      <a:alpha val="43137"/>
                    </a:srgbClr>
                  </a:outerShdw>
                </a:effectLst>
              </a:rPr>
              <a:t>emotional </a:t>
            </a:r>
            <a:r>
              <a:rPr lang="en-US" sz="1800" dirty="0" smtClean="0">
                <a:effectLst>
                  <a:outerShdw blurRad="38100" dist="38100" dir="2700000" algn="tl">
                    <a:srgbClr val="000000">
                      <a:alpha val="43137"/>
                    </a:srgbClr>
                  </a:outerShdw>
                </a:effectLst>
              </a:rPr>
              <a:t>stress, like:</a:t>
            </a:r>
          </a:p>
          <a:p>
            <a:r>
              <a:rPr lang="en-US" sz="1800" dirty="0" smtClean="0">
                <a:effectLst>
                  <a:outerShdw blurRad="38100" dist="38100" dir="2700000" algn="tl">
                    <a:srgbClr val="000000">
                      <a:alpha val="43137"/>
                    </a:srgbClr>
                  </a:outerShdw>
                </a:effectLst>
              </a:rPr>
              <a:t>Marital separation or divorce, loss of work or retirement, loss of revenue or business failure, important family conflicts, important personal injury or illness, death or illness of a close family member, shock of a surprise party, armed robbery or other kind of violence, heated discussion, threats or acts of war, earthquakes, to track </a:t>
            </a:r>
            <a:r>
              <a:rPr lang="en-US" sz="1800" dirty="0">
                <a:effectLst>
                  <a:outerShdw blurRad="38100" dist="38100" dir="2700000" algn="tl">
                    <a:srgbClr val="000000">
                      <a:alpha val="43137"/>
                    </a:srgbClr>
                  </a:outerShdw>
                </a:effectLst>
              </a:rPr>
              <a:t>the team of preference in matches live football</a:t>
            </a:r>
            <a:r>
              <a:rPr lang="en-US" sz="1800" dirty="0" smtClean="0">
                <a:effectLst>
                  <a:outerShdw blurRad="38100" dist="38100" dir="2700000" algn="tl">
                    <a:srgbClr val="000000">
                      <a:alpha val="43137"/>
                    </a:srgbClr>
                  </a:outerShdw>
                </a:effectLst>
              </a:rPr>
              <a:t>, etc…</a:t>
            </a:r>
          </a:p>
          <a:p>
            <a:endParaRPr lang="pt-BR" dirty="0"/>
          </a:p>
        </p:txBody>
      </p:sp>
    </p:spTree>
    <p:extLst>
      <p:ext uri="{BB962C8B-B14F-4D97-AF65-F5344CB8AC3E}">
        <p14:creationId xmlns:p14="http://schemas.microsoft.com/office/powerpoint/2010/main" xmlns="" val="20342032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60648"/>
            <a:ext cx="8229600" cy="1143000"/>
          </a:xfrm>
        </p:spPr>
        <p:txBody>
          <a:bodyPr>
            <a:normAutofit/>
          </a:bodyPr>
          <a:lstStyle/>
          <a:p>
            <a:r>
              <a:rPr lang="pt-BR" sz="3200" dirty="0" err="1" smtClean="0"/>
              <a:t>Cardiotonic</a:t>
            </a:r>
            <a:r>
              <a:rPr lang="pt-BR" sz="3200" dirty="0" smtClean="0"/>
              <a:t>: The </a:t>
            </a:r>
            <a:r>
              <a:rPr lang="pt-BR" sz="3200" dirty="0" err="1" smtClean="0"/>
              <a:t>compatible</a:t>
            </a:r>
            <a:r>
              <a:rPr lang="pt-BR" sz="3200" dirty="0" smtClean="0"/>
              <a:t> </a:t>
            </a:r>
            <a:r>
              <a:rPr lang="pt-BR" sz="3200" dirty="0" err="1" smtClean="0"/>
              <a:t>drug</a:t>
            </a:r>
            <a:r>
              <a:rPr lang="pt-BR" sz="3200" dirty="0" smtClean="0"/>
              <a:t> </a:t>
            </a:r>
            <a:r>
              <a:rPr lang="pt-BR" sz="3200" dirty="0" err="1" smtClean="0"/>
              <a:t>with</a:t>
            </a:r>
            <a:r>
              <a:rPr lang="pt-BR" sz="3200" dirty="0" smtClean="0"/>
              <a:t> </a:t>
            </a:r>
            <a:r>
              <a:rPr lang="pt-BR" sz="3200" dirty="0" err="1" smtClean="0"/>
              <a:t>the</a:t>
            </a:r>
            <a:r>
              <a:rPr lang="pt-BR" sz="3200" dirty="0" smtClean="0"/>
              <a:t> </a:t>
            </a:r>
            <a:r>
              <a:rPr lang="pt-BR" sz="3200" dirty="0" err="1" smtClean="0"/>
              <a:t>Myogenic</a:t>
            </a:r>
            <a:r>
              <a:rPr lang="pt-BR" sz="3200" dirty="0" smtClean="0"/>
              <a:t> </a:t>
            </a:r>
            <a:r>
              <a:rPr lang="pt-BR" sz="3200" dirty="0" err="1"/>
              <a:t>T</a:t>
            </a:r>
            <a:r>
              <a:rPr lang="pt-BR" sz="3200" dirty="0" err="1" smtClean="0"/>
              <a:t>heory</a:t>
            </a:r>
            <a:endParaRPr lang="pt-BR" sz="3200" dirty="0"/>
          </a:p>
        </p:txBody>
      </p:sp>
      <p:sp>
        <p:nvSpPr>
          <p:cNvPr id="3" name="Espaço Reservado para Conteúdo 2"/>
          <p:cNvSpPr>
            <a:spLocks noGrp="1"/>
          </p:cNvSpPr>
          <p:nvPr>
            <p:ph idx="1"/>
          </p:nvPr>
        </p:nvSpPr>
        <p:spPr>
          <a:xfrm>
            <a:off x="179512" y="1600200"/>
            <a:ext cx="8784976" cy="5069160"/>
          </a:xfrm>
        </p:spPr>
        <p:txBody>
          <a:bodyPr>
            <a:normAutofit fontScale="92500" lnSpcReduction="20000"/>
          </a:bodyPr>
          <a:lstStyle/>
          <a:p>
            <a:r>
              <a:rPr lang="en-US" sz="1800" dirty="0">
                <a:effectLst>
                  <a:outerShdw blurRad="38100" dist="38100" dir="2700000" algn="tl">
                    <a:srgbClr val="000000">
                      <a:alpha val="43137"/>
                    </a:srgbClr>
                  </a:outerShdw>
                </a:effectLst>
              </a:rPr>
              <a:t>The recent discovery of  endogenous </a:t>
            </a:r>
            <a:r>
              <a:rPr lang="en-US" sz="1800" dirty="0" err="1">
                <a:effectLst>
                  <a:outerShdw blurRad="38100" dist="38100" dir="2700000" algn="tl">
                    <a:srgbClr val="000000">
                      <a:alpha val="43137"/>
                    </a:srgbClr>
                  </a:outerShdw>
                </a:effectLst>
              </a:rPr>
              <a:t>cardiotonic</a:t>
            </a:r>
            <a:r>
              <a:rPr lang="en-US" sz="1800" dirty="0">
                <a:effectLst>
                  <a:outerShdw blurRad="38100" dist="38100" dir="2700000" algn="tl">
                    <a:srgbClr val="000000">
                      <a:alpha val="43137"/>
                    </a:srgbClr>
                  </a:outerShdw>
                </a:effectLst>
              </a:rPr>
              <a:t> hormones (digitalis, </a:t>
            </a:r>
            <a:r>
              <a:rPr lang="en-US" sz="1800" dirty="0" err="1">
                <a:effectLst>
                  <a:outerShdw blurRad="38100" dist="38100" dir="2700000" algn="tl">
                    <a:srgbClr val="000000">
                      <a:alpha val="43137"/>
                    </a:srgbClr>
                  </a:outerShdw>
                </a:effectLst>
              </a:rPr>
              <a:t>strophanthin</a:t>
            </a:r>
            <a:r>
              <a:rPr lang="en-US" sz="1800" dirty="0">
                <a:effectLst>
                  <a:outerShdw blurRad="38100" dist="38100" dir="2700000" algn="tl">
                    <a:srgbClr val="000000">
                      <a:alpha val="43137"/>
                    </a:srgbClr>
                  </a:outerShdw>
                </a:effectLst>
              </a:rPr>
              <a:t>, </a:t>
            </a:r>
            <a:r>
              <a:rPr lang="en-US" sz="1800" dirty="0" err="1">
                <a:effectLst>
                  <a:outerShdw blurRad="38100" dist="38100" dir="2700000" algn="tl">
                    <a:srgbClr val="000000">
                      <a:alpha val="43137"/>
                    </a:srgbClr>
                  </a:outerShdw>
                </a:effectLst>
              </a:rPr>
              <a:t>proscillaridine</a:t>
            </a:r>
            <a:r>
              <a:rPr lang="en-US" sz="1800" dirty="0">
                <a:effectLst>
                  <a:outerShdw blurRad="38100" dist="38100" dir="2700000" algn="tl">
                    <a:srgbClr val="000000">
                      <a:alpha val="43137"/>
                    </a:srgbClr>
                  </a:outerShdw>
                </a:effectLst>
              </a:rPr>
              <a:t>, etc..), isolated from human tissues and body fluids, </a:t>
            </a:r>
            <a:r>
              <a:rPr lang="en-US" sz="1800" dirty="0" smtClean="0">
                <a:effectLst>
                  <a:outerShdw blurRad="38100" dist="38100" dir="2700000" algn="tl">
                    <a:srgbClr val="000000">
                      <a:alpha val="43137"/>
                    </a:srgbClr>
                  </a:outerShdw>
                </a:effectLst>
              </a:rPr>
              <a:t>may represent </a:t>
            </a:r>
            <a:r>
              <a:rPr lang="en-US" sz="1800" dirty="0">
                <a:effectLst>
                  <a:outerShdw blurRad="38100" dist="38100" dir="2700000" algn="tl">
                    <a:srgbClr val="000000">
                      <a:alpha val="43137"/>
                    </a:srgbClr>
                  </a:outerShdw>
                </a:effectLst>
              </a:rPr>
              <a:t>a strong new </a:t>
            </a:r>
            <a:r>
              <a:rPr lang="en-US" sz="1800" dirty="0" smtClean="0">
                <a:effectLst>
                  <a:outerShdw blurRad="38100" dist="38100" dir="2700000" algn="tl">
                    <a:srgbClr val="000000">
                      <a:alpha val="43137"/>
                    </a:srgbClr>
                  </a:outerShdw>
                </a:effectLst>
              </a:rPr>
              <a:t>argument </a:t>
            </a:r>
            <a:r>
              <a:rPr lang="en-US" sz="1800" dirty="0">
                <a:effectLst>
                  <a:outerShdw blurRad="38100" dist="38100" dir="2700000" algn="tl">
                    <a:srgbClr val="000000">
                      <a:alpha val="43137"/>
                    </a:srgbClr>
                  </a:outerShdw>
                </a:effectLst>
              </a:rPr>
              <a:t>for the myogenic theory of myocardial infarction. </a:t>
            </a:r>
            <a:r>
              <a:rPr lang="en-US" sz="1800" dirty="0" smtClean="0">
                <a:effectLst>
                  <a:outerShdw blurRad="38100" dist="38100" dir="2700000" algn="tl">
                    <a:srgbClr val="000000">
                      <a:alpha val="43137"/>
                    </a:srgbClr>
                  </a:outerShdw>
                </a:effectLst>
              </a:rPr>
              <a:t> </a:t>
            </a:r>
          </a:p>
          <a:p>
            <a:r>
              <a:rPr lang="en-US" sz="1800" dirty="0" smtClean="0">
                <a:effectLst>
                  <a:outerShdw blurRad="38100" dist="38100" dir="2700000" algn="tl">
                    <a:srgbClr val="000000">
                      <a:alpha val="43137"/>
                    </a:srgbClr>
                  </a:outerShdw>
                </a:effectLst>
              </a:rPr>
              <a:t>An elevated concentration of endogenous </a:t>
            </a:r>
            <a:r>
              <a:rPr lang="en-US" sz="1800" dirty="0" err="1" smtClean="0">
                <a:effectLst>
                  <a:outerShdw blurRad="38100" dist="38100" dir="2700000" algn="tl">
                    <a:srgbClr val="000000">
                      <a:alpha val="43137"/>
                    </a:srgbClr>
                  </a:outerShdw>
                </a:effectLst>
              </a:rPr>
              <a:t>cardiotonics</a:t>
            </a:r>
            <a:r>
              <a:rPr lang="en-US" sz="1800" dirty="0" smtClean="0">
                <a:effectLst>
                  <a:outerShdw blurRad="38100" dist="38100" dir="2700000" algn="tl">
                    <a:srgbClr val="000000">
                      <a:alpha val="43137"/>
                    </a:srgbClr>
                  </a:outerShdw>
                </a:effectLst>
              </a:rPr>
              <a:t> have been found under different conditions such as sodium imbalance, hypertension, cardiac arrhythmias, chronic renal failure, congestive heart failure and acute myocardial infarction. Vigorous physical exercises as well physiological stress situations  may also elevate the concentration of endogenous </a:t>
            </a:r>
            <a:r>
              <a:rPr lang="en-US" sz="1800" dirty="0" err="1" smtClean="0">
                <a:effectLst>
                  <a:outerShdw blurRad="38100" dist="38100" dir="2700000" algn="tl">
                    <a:srgbClr val="000000">
                      <a:alpha val="43137"/>
                    </a:srgbClr>
                  </a:outerShdw>
                </a:effectLst>
              </a:rPr>
              <a:t>cardiotonics</a:t>
            </a:r>
            <a:r>
              <a:rPr lang="en-US" sz="1800" dirty="0" smtClean="0">
                <a:effectLst>
                  <a:outerShdw blurRad="38100" dist="38100" dir="2700000" algn="tl">
                    <a:srgbClr val="000000">
                      <a:alpha val="43137"/>
                    </a:srgbClr>
                  </a:outerShdw>
                </a:effectLst>
              </a:rPr>
              <a:t> in the body.</a:t>
            </a:r>
          </a:p>
          <a:p>
            <a:r>
              <a:rPr lang="en-US" sz="1800" dirty="0" smtClean="0">
                <a:effectLst>
                  <a:outerShdw blurRad="38100" dist="38100" dir="2700000" algn="tl">
                    <a:srgbClr val="000000">
                      <a:alpha val="43137"/>
                    </a:srgbClr>
                  </a:outerShdw>
                </a:effectLst>
              </a:rPr>
              <a:t>We </a:t>
            </a:r>
            <a:r>
              <a:rPr lang="en-US" sz="1800" dirty="0">
                <a:effectLst>
                  <a:outerShdw blurRad="38100" dist="38100" dir="2700000" algn="tl">
                    <a:srgbClr val="000000">
                      <a:alpha val="43137"/>
                    </a:srgbClr>
                  </a:outerShdw>
                </a:effectLst>
              </a:rPr>
              <a:t>think the </a:t>
            </a:r>
            <a:r>
              <a:rPr lang="en-US" sz="1800" dirty="0" err="1">
                <a:effectLst>
                  <a:outerShdw blurRad="38100" dist="38100" dir="2700000" algn="tl">
                    <a:srgbClr val="000000">
                      <a:alpha val="43137"/>
                    </a:srgbClr>
                  </a:outerShdw>
                </a:effectLst>
              </a:rPr>
              <a:t>cardiotonics</a:t>
            </a:r>
            <a:r>
              <a:rPr lang="en-US" sz="1800" dirty="0">
                <a:effectLst>
                  <a:outerShdw blurRad="38100" dist="38100" dir="2700000" algn="tl">
                    <a:srgbClr val="000000">
                      <a:alpha val="43137"/>
                    </a:srgbClr>
                  </a:outerShdw>
                </a:effectLst>
              </a:rPr>
              <a:t> found in nature may complement a deficient production of endogenous </a:t>
            </a:r>
            <a:r>
              <a:rPr lang="en-US" sz="1800" dirty="0" err="1">
                <a:effectLst>
                  <a:outerShdw blurRad="38100" dist="38100" dir="2700000" algn="tl">
                    <a:srgbClr val="000000">
                      <a:alpha val="43137"/>
                    </a:srgbClr>
                  </a:outerShdw>
                </a:effectLst>
              </a:rPr>
              <a:t>cardiotonic</a:t>
            </a:r>
            <a:r>
              <a:rPr lang="en-US" sz="1800" dirty="0">
                <a:effectLst>
                  <a:outerShdw blurRad="38100" dist="38100" dir="2700000" algn="tl">
                    <a:srgbClr val="000000">
                      <a:alpha val="43137"/>
                    </a:srgbClr>
                  </a:outerShdw>
                </a:effectLst>
              </a:rPr>
              <a:t> hormones produced by the human body and thus support cardiac metabolism and protect the heart from the infarction, as proposed in Myogenic Theory. </a:t>
            </a:r>
            <a:endParaRPr lang="en-US" sz="1800" dirty="0" smtClean="0">
              <a:effectLst>
                <a:outerShdw blurRad="38100" dist="38100" dir="2700000" algn="tl">
                  <a:srgbClr val="000000">
                    <a:alpha val="43137"/>
                  </a:srgbClr>
                </a:outerShdw>
              </a:effectLst>
            </a:endParaRPr>
          </a:p>
          <a:p>
            <a:endParaRPr lang="en-US" sz="1800" dirty="0">
              <a:effectLst>
                <a:outerShdw blurRad="38100" dist="38100" dir="2700000" algn="tl">
                  <a:srgbClr val="000000">
                    <a:alpha val="43137"/>
                  </a:srgbClr>
                </a:outerShdw>
              </a:effectLst>
            </a:endParaRPr>
          </a:p>
          <a:p>
            <a:pPr algn="ctr"/>
            <a:r>
              <a:rPr lang="pt-BR" sz="1800" i="1" dirty="0" err="1" smtClean="0">
                <a:effectLst>
                  <a:outerShdw blurRad="38100" dist="38100" dir="2700000" algn="tl">
                    <a:srgbClr val="000000">
                      <a:alpha val="43137"/>
                    </a:srgbClr>
                  </a:outerShdw>
                </a:effectLst>
              </a:rPr>
              <a:t>Two</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quotes</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related</a:t>
            </a:r>
            <a:r>
              <a:rPr lang="pt-BR" sz="1800" i="1" dirty="0" smtClean="0">
                <a:effectLst>
                  <a:outerShdw blurRad="38100" dist="38100" dir="2700000" algn="tl">
                    <a:srgbClr val="000000">
                      <a:alpha val="43137"/>
                    </a:srgbClr>
                  </a:outerShdw>
                </a:effectLst>
              </a:rPr>
              <a:t> to </a:t>
            </a:r>
            <a:r>
              <a:rPr lang="pt-BR" sz="1800" i="1" dirty="0" err="1" smtClean="0">
                <a:effectLst>
                  <a:outerShdw blurRad="38100" dist="38100" dir="2700000" algn="tl">
                    <a:srgbClr val="000000">
                      <a:alpha val="43137"/>
                    </a:srgbClr>
                  </a:outerShdw>
                </a:effectLst>
              </a:rPr>
              <a:t>these</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findings</a:t>
            </a:r>
            <a:r>
              <a:rPr lang="pt-BR" sz="1800" i="1" dirty="0" smtClean="0">
                <a:effectLst>
                  <a:outerShdw blurRad="38100" dist="38100" dir="2700000" algn="tl">
                    <a:srgbClr val="000000">
                      <a:alpha val="43137"/>
                    </a:srgbClr>
                  </a:outerShdw>
                </a:effectLst>
              </a:rPr>
              <a:t>:</a:t>
            </a:r>
          </a:p>
          <a:p>
            <a:pPr algn="ctr"/>
            <a:endParaRPr lang="pt-BR" sz="1800" i="1" dirty="0" smtClean="0">
              <a:effectLst>
                <a:outerShdw blurRad="38100" dist="38100" dir="2700000" algn="tl">
                  <a:srgbClr val="000000">
                    <a:alpha val="43137"/>
                  </a:srgbClr>
                </a:outerShdw>
              </a:effectLst>
            </a:endParaRPr>
          </a:p>
          <a:p>
            <a:pPr algn="ctr"/>
            <a:r>
              <a:rPr lang="pt-BR" sz="1800" b="1" i="1" dirty="0" smtClean="0">
                <a:effectLst>
                  <a:outerShdw blurRad="38100" dist="38100" dir="2700000" algn="tl">
                    <a:srgbClr val="000000">
                      <a:alpha val="43137"/>
                    </a:srgbClr>
                  </a:outerShdw>
                </a:effectLst>
              </a:rPr>
              <a:t>“The </a:t>
            </a:r>
            <a:r>
              <a:rPr lang="pt-BR" sz="1800" b="1" i="1" dirty="0" err="1" smtClean="0">
                <a:effectLst>
                  <a:outerShdw blurRad="38100" dist="38100" dir="2700000" algn="tl">
                    <a:srgbClr val="000000">
                      <a:alpha val="43137"/>
                    </a:srgbClr>
                  </a:outerShdw>
                </a:effectLst>
              </a:rPr>
              <a:t>diseased</a:t>
            </a:r>
            <a:r>
              <a:rPr lang="pt-BR" sz="1800" b="1" i="1" dirty="0" smtClean="0">
                <a:effectLst>
                  <a:outerShdw blurRad="38100" dist="38100" dir="2700000" algn="tl">
                    <a:srgbClr val="000000">
                      <a:alpha val="43137"/>
                    </a:srgbClr>
                  </a:outerShdw>
                </a:effectLst>
              </a:rPr>
              <a:t> </a:t>
            </a:r>
            <a:r>
              <a:rPr lang="pt-BR" sz="1800" b="1" i="1" dirty="0" err="1" smtClean="0">
                <a:effectLst>
                  <a:outerShdw blurRad="38100" dist="38100" dir="2700000" algn="tl">
                    <a:srgbClr val="000000">
                      <a:alpha val="43137"/>
                    </a:srgbClr>
                  </a:outerShdw>
                </a:effectLst>
              </a:rPr>
              <a:t>heart</a:t>
            </a:r>
            <a:r>
              <a:rPr lang="pt-BR" sz="1800" b="1" i="1" dirty="0" smtClean="0">
                <a:effectLst>
                  <a:outerShdw blurRad="38100" dist="38100" dir="2700000" algn="tl">
                    <a:srgbClr val="000000">
                      <a:alpha val="43137"/>
                    </a:srgbClr>
                  </a:outerShdw>
                </a:effectLst>
              </a:rPr>
              <a:t> </a:t>
            </a:r>
            <a:r>
              <a:rPr lang="pt-BR" sz="1800" b="1" i="1" dirty="0" err="1" smtClean="0">
                <a:effectLst>
                  <a:outerShdw blurRad="38100" dist="38100" dir="2700000" algn="tl">
                    <a:srgbClr val="000000">
                      <a:alpha val="43137"/>
                    </a:srgbClr>
                  </a:outerShdw>
                </a:effectLst>
              </a:rPr>
              <a:t>is</a:t>
            </a:r>
            <a:r>
              <a:rPr lang="pt-BR" sz="1800" b="1" i="1" dirty="0" smtClean="0">
                <a:effectLst>
                  <a:outerShdw blurRad="38100" dist="38100" dir="2700000" algn="tl">
                    <a:srgbClr val="000000">
                      <a:alpha val="43137"/>
                    </a:srgbClr>
                  </a:outerShdw>
                </a:effectLst>
              </a:rPr>
              <a:t> </a:t>
            </a:r>
            <a:r>
              <a:rPr lang="pt-BR" sz="1800" b="1" i="1" dirty="0" err="1" smtClean="0">
                <a:effectLst>
                  <a:outerShdw blurRad="38100" dist="38100" dir="2700000" algn="tl">
                    <a:srgbClr val="000000">
                      <a:alpha val="43137"/>
                    </a:srgbClr>
                  </a:outerShdw>
                </a:effectLst>
              </a:rPr>
              <a:t>avid</a:t>
            </a:r>
            <a:r>
              <a:rPr lang="pt-BR" sz="1800" b="1" i="1" dirty="0" smtClean="0">
                <a:effectLst>
                  <a:outerShdw blurRad="38100" dist="38100" dir="2700000" algn="tl">
                    <a:srgbClr val="000000">
                      <a:alpha val="43137"/>
                    </a:srgbClr>
                  </a:outerShdw>
                </a:effectLst>
              </a:rPr>
              <a:t> for </a:t>
            </a:r>
            <a:r>
              <a:rPr lang="pt-BR" sz="1800" b="1" i="1" dirty="0" err="1" smtClean="0">
                <a:effectLst>
                  <a:outerShdw blurRad="38100" dist="38100" dir="2700000" algn="tl">
                    <a:srgbClr val="000000">
                      <a:alpha val="43137"/>
                    </a:srgbClr>
                  </a:outerShdw>
                </a:effectLst>
              </a:rPr>
              <a:t>cardiotonics</a:t>
            </a:r>
            <a:r>
              <a:rPr lang="pt-BR" sz="1800" b="1" i="1" dirty="0" smtClean="0">
                <a:effectLst>
                  <a:outerShdw blurRad="38100" dist="38100" dir="2700000" algn="tl">
                    <a:srgbClr val="000000">
                      <a:alpha val="43137"/>
                    </a:srgbClr>
                  </a:outerShdw>
                </a:effectLst>
              </a:rPr>
              <a:t>”</a:t>
            </a:r>
          </a:p>
          <a:p>
            <a:pPr algn="ctr"/>
            <a:r>
              <a:rPr lang="pt-BR" sz="1800" i="1" dirty="0" err="1" smtClean="0">
                <a:effectLst>
                  <a:outerShdw blurRad="38100" dist="38100" dir="2700000" algn="tl">
                    <a:srgbClr val="000000">
                      <a:alpha val="43137"/>
                    </a:srgbClr>
                  </a:outerShdw>
                </a:effectLst>
              </a:rPr>
              <a:t>Quintiliano</a:t>
            </a:r>
            <a:r>
              <a:rPr lang="pt-BR" sz="1800" i="1" dirty="0" smtClean="0">
                <a:effectLst>
                  <a:outerShdw blurRad="38100" dist="38100" dir="2700000" algn="tl">
                    <a:srgbClr val="000000">
                      <a:alpha val="43137"/>
                    </a:srgbClr>
                  </a:outerShdw>
                </a:effectLst>
              </a:rPr>
              <a:t> H. de Mesquita, 1997</a:t>
            </a:r>
          </a:p>
          <a:p>
            <a:pPr algn="ctr"/>
            <a:endParaRPr lang="pt-BR" sz="1800" i="1" dirty="0" smtClean="0">
              <a:effectLst>
                <a:outerShdw blurRad="38100" dist="38100" dir="2700000" algn="tl">
                  <a:srgbClr val="000000">
                    <a:alpha val="43137"/>
                  </a:srgbClr>
                </a:outerShdw>
              </a:effectLst>
            </a:endParaRPr>
          </a:p>
          <a:p>
            <a:pPr algn="ctr"/>
            <a:r>
              <a:rPr lang="pt-BR" sz="1800" b="1" i="1" dirty="0" smtClean="0">
                <a:effectLst>
                  <a:outerShdw blurRad="38100" dist="38100" dir="2700000" algn="tl">
                    <a:srgbClr val="000000">
                      <a:alpha val="43137"/>
                    </a:srgbClr>
                  </a:outerShdw>
                </a:effectLst>
              </a:rPr>
              <a:t>“</a:t>
            </a:r>
            <a:r>
              <a:rPr lang="pt-BR" sz="1800" b="1" i="1" dirty="0" err="1" smtClean="0">
                <a:effectLst>
                  <a:outerShdw blurRad="38100" dist="38100" dir="2700000" algn="tl">
                    <a:srgbClr val="000000">
                      <a:alpha val="43137"/>
                    </a:srgbClr>
                  </a:outerShdw>
                </a:effectLst>
              </a:rPr>
              <a:t>Cardiotonics</a:t>
            </a:r>
            <a:r>
              <a:rPr lang="pt-BR" sz="1800" b="1" i="1" dirty="0" smtClean="0">
                <a:effectLst>
                  <a:outerShdw blurRad="38100" dist="38100" dir="2700000" algn="tl">
                    <a:srgbClr val="000000">
                      <a:alpha val="43137"/>
                    </a:srgbClr>
                  </a:outerShdw>
                </a:effectLst>
              </a:rPr>
              <a:t> are </a:t>
            </a:r>
            <a:r>
              <a:rPr lang="pt-BR" sz="1800" b="1" i="1" dirty="0" err="1" smtClean="0">
                <a:effectLst>
                  <a:outerShdw blurRad="38100" dist="38100" dir="2700000" algn="tl">
                    <a:srgbClr val="000000">
                      <a:alpha val="43137"/>
                    </a:srgbClr>
                  </a:outerShdw>
                </a:effectLst>
              </a:rPr>
              <a:t>the</a:t>
            </a:r>
            <a:r>
              <a:rPr lang="pt-BR" sz="1800" b="1" i="1" dirty="0" smtClean="0">
                <a:effectLst>
                  <a:outerShdw blurRad="38100" dist="38100" dir="2700000" algn="tl">
                    <a:srgbClr val="000000">
                      <a:alpha val="43137"/>
                    </a:srgbClr>
                  </a:outerShdw>
                </a:effectLst>
              </a:rPr>
              <a:t> </a:t>
            </a:r>
            <a:r>
              <a:rPr lang="pt-BR" sz="1800" b="1" i="1" dirty="0" err="1" smtClean="0">
                <a:effectLst>
                  <a:outerShdw blurRad="38100" dist="38100" dir="2700000" algn="tl">
                    <a:srgbClr val="000000">
                      <a:alpha val="43137"/>
                    </a:srgbClr>
                  </a:outerShdw>
                </a:effectLst>
              </a:rPr>
              <a:t>insulin</a:t>
            </a:r>
            <a:r>
              <a:rPr lang="pt-BR" sz="1800" b="1" i="1" dirty="0" smtClean="0">
                <a:effectLst>
                  <a:outerShdw blurRad="38100" dist="38100" dir="2700000" algn="tl">
                    <a:srgbClr val="000000">
                      <a:alpha val="43137"/>
                    </a:srgbClr>
                  </a:outerShdw>
                </a:effectLst>
              </a:rPr>
              <a:t> for cardiovascular </a:t>
            </a:r>
            <a:r>
              <a:rPr lang="pt-BR" sz="1800" b="1" i="1" dirty="0" err="1" smtClean="0">
                <a:effectLst>
                  <a:outerShdw blurRad="38100" dist="38100" dir="2700000" algn="tl">
                    <a:srgbClr val="000000">
                      <a:alpha val="43137"/>
                    </a:srgbClr>
                  </a:outerShdw>
                </a:effectLst>
              </a:rPr>
              <a:t>disease</a:t>
            </a:r>
            <a:r>
              <a:rPr lang="pt-BR" sz="1800" b="1" i="1" dirty="0" smtClean="0">
                <a:effectLst>
                  <a:outerShdw blurRad="38100" dist="38100" dir="2700000" algn="tl">
                    <a:srgbClr val="000000">
                      <a:alpha val="43137"/>
                    </a:srgbClr>
                  </a:outerShdw>
                </a:effectLst>
              </a:rPr>
              <a:t>”</a:t>
            </a:r>
          </a:p>
          <a:p>
            <a:pPr algn="ctr"/>
            <a:r>
              <a:rPr lang="pt-BR" sz="1800" i="1" dirty="0" smtClean="0">
                <a:effectLst>
                  <a:outerShdw blurRad="38100" dist="38100" dir="2700000" algn="tl">
                    <a:srgbClr val="000000">
                      <a:alpha val="43137"/>
                    </a:srgbClr>
                  </a:outerShdw>
                </a:effectLst>
              </a:rPr>
              <a:t>Carlos Monteiro, 2005</a:t>
            </a:r>
          </a:p>
          <a:p>
            <a:pPr algn="ctr"/>
            <a:endParaRPr lang="pt-BR" sz="2400" i="1" dirty="0" smtClean="0"/>
          </a:p>
          <a:p>
            <a:pPr algn="ctr"/>
            <a:endParaRPr lang="pt-BR" sz="2400" i="1" dirty="0" smtClean="0"/>
          </a:p>
          <a:p>
            <a:pPr algn="ctr"/>
            <a:endParaRPr lang="pt-BR" sz="2000" b="1" dirty="0"/>
          </a:p>
        </p:txBody>
      </p:sp>
    </p:spTree>
    <p:extLst>
      <p:ext uri="{BB962C8B-B14F-4D97-AF65-F5344CB8AC3E}">
        <p14:creationId xmlns:p14="http://schemas.microsoft.com/office/powerpoint/2010/main" xmlns="" val="19964126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pt-BR" sz="3200" dirty="0" smtClean="0"/>
              <a:t>The use </a:t>
            </a:r>
            <a:r>
              <a:rPr lang="pt-BR" sz="3200" dirty="0" err="1" smtClean="0"/>
              <a:t>of</a:t>
            </a:r>
            <a:r>
              <a:rPr lang="pt-BR" sz="3200" dirty="0" smtClean="0"/>
              <a:t> </a:t>
            </a:r>
            <a:r>
              <a:rPr lang="pt-BR" sz="3200" dirty="0" err="1" smtClean="0"/>
              <a:t>cardiotonics</a:t>
            </a:r>
            <a:r>
              <a:rPr lang="pt-BR" sz="3200" dirty="0" smtClean="0"/>
              <a:t> for </a:t>
            </a:r>
            <a:r>
              <a:rPr lang="pt-BR" sz="3200" dirty="0" err="1" smtClean="0"/>
              <a:t>coronary</a:t>
            </a:r>
            <a:r>
              <a:rPr lang="pt-BR" sz="3200" dirty="0" smtClean="0"/>
              <a:t> </a:t>
            </a:r>
            <a:r>
              <a:rPr lang="pt-BR" sz="3200" dirty="0" err="1" smtClean="0"/>
              <a:t>heart</a:t>
            </a:r>
            <a:r>
              <a:rPr lang="pt-BR" sz="3200" dirty="0" smtClean="0"/>
              <a:t> </a:t>
            </a:r>
            <a:r>
              <a:rPr lang="pt-BR" sz="3200" dirty="0" err="1" smtClean="0"/>
              <a:t>disease</a:t>
            </a:r>
            <a:r>
              <a:rPr lang="pt-BR" sz="3200" dirty="0" smtClean="0"/>
              <a:t> </a:t>
            </a:r>
            <a:r>
              <a:rPr lang="pt-BR" sz="3200" dirty="0" err="1" smtClean="0"/>
              <a:t>during</a:t>
            </a:r>
            <a:r>
              <a:rPr lang="pt-BR" sz="3200" dirty="0" smtClean="0"/>
              <a:t> </a:t>
            </a:r>
            <a:r>
              <a:rPr lang="pt-BR" sz="3200" dirty="0" err="1" smtClean="0"/>
              <a:t>the</a:t>
            </a:r>
            <a:r>
              <a:rPr lang="pt-BR" sz="3200" dirty="0" smtClean="0"/>
              <a:t> 20th </a:t>
            </a:r>
            <a:r>
              <a:rPr lang="pt-BR" sz="3200" dirty="0" err="1" smtClean="0"/>
              <a:t>century</a:t>
            </a:r>
            <a:endParaRPr lang="pt-BR" sz="3200" dirty="0"/>
          </a:p>
        </p:txBody>
      </p:sp>
      <p:sp>
        <p:nvSpPr>
          <p:cNvPr id="5" name="Espaço Reservado para Conteúdo 4"/>
          <p:cNvSpPr>
            <a:spLocks noGrp="1"/>
          </p:cNvSpPr>
          <p:nvPr>
            <p:ph idx="1"/>
          </p:nvPr>
        </p:nvSpPr>
        <p:spPr>
          <a:xfrm>
            <a:off x="457200" y="1600200"/>
            <a:ext cx="8229600" cy="5069160"/>
          </a:xfrm>
        </p:spPr>
        <p:txBody>
          <a:bodyPr>
            <a:noAutofit/>
          </a:bodyPr>
          <a:lstStyle/>
          <a:p>
            <a:endParaRPr lang="en-US" sz="1800" dirty="0" smtClean="0"/>
          </a:p>
          <a:p>
            <a:r>
              <a:rPr lang="en-US" sz="1800" dirty="0" smtClean="0">
                <a:effectLst>
                  <a:outerShdw blurRad="38100" dist="38100" dir="2700000" algn="tl">
                    <a:srgbClr val="000000">
                      <a:alpha val="43137"/>
                    </a:srgbClr>
                  </a:outerShdw>
                </a:effectLst>
              </a:rPr>
              <a:t>(1912) James Herrick: Proclaimed the myocardial infarction (MI) as consequence of coronary thrombosis and </a:t>
            </a:r>
            <a:r>
              <a:rPr lang="en-US" sz="1800" dirty="0" err="1" smtClean="0">
                <a:effectLst>
                  <a:outerShdw blurRad="38100" dist="38100" dir="2700000" algn="tl">
                    <a:srgbClr val="000000">
                      <a:alpha val="43137"/>
                    </a:srgbClr>
                  </a:outerShdw>
                </a:effectLst>
              </a:rPr>
              <a:t>cardiotonics</a:t>
            </a:r>
            <a:r>
              <a:rPr lang="en-US" sz="1800" dirty="0" smtClean="0">
                <a:effectLst>
                  <a:outerShdw blurRad="38100" dist="38100" dir="2700000" algn="tl">
                    <a:srgbClr val="000000">
                      <a:alpha val="43137"/>
                    </a:srgbClr>
                  </a:outerShdw>
                </a:effectLst>
              </a:rPr>
              <a:t> (digitalis and </a:t>
            </a:r>
            <a:r>
              <a:rPr lang="en-US" sz="1800" dirty="0" err="1" smtClean="0">
                <a:effectLst>
                  <a:outerShdw blurRad="38100" dist="38100" dir="2700000" algn="tl">
                    <a:srgbClr val="000000">
                      <a:alpha val="43137"/>
                    </a:srgbClr>
                  </a:outerShdw>
                </a:effectLst>
              </a:rPr>
              <a:t>strophanthin</a:t>
            </a:r>
            <a:r>
              <a:rPr lang="en-US" sz="1800" dirty="0" smtClean="0">
                <a:effectLst>
                  <a:outerShdw blurRad="38100" dist="38100" dir="2700000" algn="tl">
                    <a:srgbClr val="000000">
                      <a:alpha val="43137"/>
                    </a:srgbClr>
                  </a:outerShdw>
                </a:effectLst>
              </a:rPr>
              <a:t>) as the best therapy. He declared: "The timely use of this remedy may occasionally save live". </a:t>
            </a:r>
          </a:p>
          <a:p>
            <a:r>
              <a:rPr lang="en-US" sz="1800" dirty="0" smtClean="0">
                <a:effectLst>
                  <a:outerShdw blurRad="38100" dist="38100" dir="2700000" algn="tl">
                    <a:srgbClr val="000000">
                      <a:alpha val="43137"/>
                    </a:srgbClr>
                  </a:outerShdw>
                </a:effectLst>
              </a:rPr>
              <a:t>(1926) Louis </a:t>
            </a:r>
            <a:r>
              <a:rPr lang="en-US" sz="1800" dirty="0" err="1" smtClean="0">
                <a:effectLst>
                  <a:outerShdw blurRad="38100" dist="38100" dir="2700000" algn="tl">
                    <a:srgbClr val="000000">
                      <a:alpha val="43137"/>
                    </a:srgbClr>
                  </a:outerShdw>
                </a:effectLst>
              </a:rPr>
              <a:t>Hamman</a:t>
            </a:r>
            <a:r>
              <a:rPr lang="en-US" sz="1800" dirty="0" smtClean="0">
                <a:effectLst>
                  <a:outerShdw blurRad="38100" dist="38100" dir="2700000" algn="tl">
                    <a:srgbClr val="000000">
                      <a:alpha val="43137"/>
                    </a:srgbClr>
                  </a:outerShdw>
                </a:effectLst>
              </a:rPr>
              <a:t>: Shared in same concepts and enthusiasm of Herrick regarding the use of </a:t>
            </a:r>
            <a:r>
              <a:rPr lang="en-US" sz="1800" dirty="0" err="1" smtClean="0">
                <a:effectLst>
                  <a:outerShdw blurRad="38100" dist="38100" dir="2700000" algn="tl">
                    <a:srgbClr val="000000">
                      <a:alpha val="43137"/>
                    </a:srgbClr>
                  </a:outerShdw>
                </a:effectLst>
              </a:rPr>
              <a:t>cardiotonics</a:t>
            </a:r>
            <a:r>
              <a:rPr lang="en-US" sz="1800" dirty="0" smtClean="0">
                <a:effectLst>
                  <a:outerShdw blurRad="38100" dist="38100" dir="2700000" algn="tl">
                    <a:srgbClr val="000000">
                      <a:alpha val="43137"/>
                    </a:srgbClr>
                  </a:outerShdw>
                </a:effectLst>
              </a:rPr>
              <a:t> to treat the MI. He said: "The patient should be promptly and fully digitalized... not only is the digitalized heart better prepared to withstand the added burden of certain arrhythmias should they come on, but it is also stimulated to put forth its better efforts. How desirable the best efforts may be when a large area of heart muscle is infarcted, needs no further comment"</a:t>
            </a:r>
          </a:p>
          <a:p>
            <a:endParaRPr lang="pt-BR" sz="1600" dirty="0" smtClean="0"/>
          </a:p>
          <a:p>
            <a:r>
              <a:rPr lang="pt-BR" sz="1600" dirty="0" smtClean="0">
                <a:solidFill>
                  <a:schemeClr val="bg1"/>
                </a:solidFill>
                <a:effectLst>
                  <a:outerShdw blurRad="38100" dist="38100" dir="2700000" algn="tl">
                    <a:srgbClr val="000000">
                      <a:alpha val="43137"/>
                    </a:srgbClr>
                  </a:outerShdw>
                </a:effectLst>
              </a:rPr>
              <a:t>(</a:t>
            </a:r>
            <a:r>
              <a:rPr lang="pt-BR" sz="1600" dirty="0">
                <a:solidFill>
                  <a:schemeClr val="bg1"/>
                </a:solidFill>
                <a:effectLst>
                  <a:outerShdw blurRad="38100" dist="38100" dir="2700000" algn="tl">
                    <a:srgbClr val="000000">
                      <a:alpha val="43137"/>
                    </a:srgbClr>
                  </a:outerShdw>
                </a:effectLst>
              </a:rPr>
              <a:t>JAMA,59: 2015, </a:t>
            </a:r>
            <a:r>
              <a:rPr lang="pt-BR" sz="1600" dirty="0" smtClean="0">
                <a:solidFill>
                  <a:schemeClr val="bg1"/>
                </a:solidFill>
                <a:effectLst>
                  <a:outerShdw blurRad="38100" dist="38100" dir="2700000" algn="tl">
                    <a:srgbClr val="000000">
                      <a:alpha val="43137"/>
                    </a:srgbClr>
                  </a:outerShdw>
                </a:effectLst>
              </a:rPr>
              <a:t>1912 ; </a:t>
            </a:r>
            <a:r>
              <a:rPr lang="en-US" sz="1600" dirty="0" smtClean="0">
                <a:solidFill>
                  <a:schemeClr val="bg1"/>
                </a:solidFill>
                <a:effectLst>
                  <a:outerShdw blurRad="38100" dist="38100" dir="2700000" algn="tl">
                    <a:srgbClr val="000000">
                      <a:alpha val="43137"/>
                    </a:srgbClr>
                  </a:outerShdw>
                </a:effectLst>
              </a:rPr>
              <a:t>Bull </a:t>
            </a:r>
            <a:r>
              <a:rPr lang="en-US" sz="1600" dirty="0">
                <a:solidFill>
                  <a:schemeClr val="bg1"/>
                </a:solidFill>
                <a:effectLst>
                  <a:outerShdw blurRad="38100" dist="38100" dir="2700000" algn="tl">
                    <a:srgbClr val="000000">
                      <a:alpha val="43137"/>
                    </a:srgbClr>
                  </a:outerShdw>
                </a:effectLst>
              </a:rPr>
              <a:t>Johns Hopkins Hosp.; 38: 273, </a:t>
            </a:r>
            <a:r>
              <a:rPr lang="en-US" sz="1600" dirty="0" smtClean="0">
                <a:solidFill>
                  <a:schemeClr val="bg1"/>
                </a:solidFill>
                <a:effectLst>
                  <a:outerShdw blurRad="38100" dist="38100" dir="2700000" algn="tl">
                    <a:srgbClr val="000000">
                      <a:alpha val="43137"/>
                    </a:srgbClr>
                  </a:outerShdw>
                </a:effectLst>
              </a:rPr>
              <a:t>1926</a:t>
            </a:r>
            <a:r>
              <a:rPr lang="de-DE" sz="1600" dirty="0" smtClean="0">
                <a:solidFill>
                  <a:schemeClr val="bg1"/>
                </a:solidFill>
                <a:effectLst>
                  <a:outerShdw blurRad="38100" dist="38100" dir="2700000" algn="tl">
                    <a:srgbClr val="000000">
                      <a:alpha val="43137"/>
                    </a:srgbClr>
                  </a:outerShdw>
                </a:effectLst>
              </a:rPr>
              <a:t>)</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39405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use of </a:t>
            </a:r>
            <a:r>
              <a:rPr lang="en-US" sz="3200" dirty="0" err="1"/>
              <a:t>cardiotonics</a:t>
            </a:r>
            <a:r>
              <a:rPr lang="en-US" sz="3200" dirty="0"/>
              <a:t> for coronary heart disease during the 20th century</a:t>
            </a:r>
            <a:endParaRPr lang="pt-BR" sz="3200" dirty="0"/>
          </a:p>
        </p:txBody>
      </p:sp>
      <p:sp>
        <p:nvSpPr>
          <p:cNvPr id="3" name="Espaço Reservado para Conteúdo 2"/>
          <p:cNvSpPr>
            <a:spLocks noGrp="1"/>
          </p:cNvSpPr>
          <p:nvPr>
            <p:ph idx="1"/>
          </p:nvPr>
        </p:nvSpPr>
        <p:spPr/>
        <p:txBody>
          <a:bodyPr>
            <a:normAutofit/>
          </a:bodyPr>
          <a:lstStyle/>
          <a:p>
            <a:endParaRPr lang="en-US" sz="2000" dirty="0" smtClean="0"/>
          </a:p>
          <a:p>
            <a:r>
              <a:rPr lang="en-US" sz="1800" dirty="0" smtClean="0">
                <a:effectLst>
                  <a:outerShdw blurRad="38100" dist="38100" dir="2700000" algn="tl">
                    <a:srgbClr val="000000">
                      <a:alpha val="43137"/>
                    </a:srgbClr>
                  </a:outerShdw>
                </a:effectLst>
              </a:rPr>
              <a:t>(</a:t>
            </a:r>
            <a:r>
              <a:rPr lang="en-US" sz="1800" dirty="0">
                <a:effectLst>
                  <a:outerShdw blurRad="38100" dist="38100" dir="2700000" algn="tl">
                    <a:srgbClr val="000000">
                      <a:alpha val="43137"/>
                    </a:srgbClr>
                  </a:outerShdw>
                </a:effectLst>
              </a:rPr>
              <a:t>1934) Ernst </a:t>
            </a:r>
            <a:r>
              <a:rPr lang="en-US" sz="1800" dirty="0" err="1">
                <a:effectLst>
                  <a:outerShdw blurRad="38100" dist="38100" dir="2700000" algn="tl">
                    <a:srgbClr val="000000">
                      <a:alpha val="43137"/>
                    </a:srgbClr>
                  </a:outerShdw>
                </a:effectLst>
              </a:rPr>
              <a:t>Edens</a:t>
            </a:r>
            <a:r>
              <a:rPr lang="en-US" sz="1800" dirty="0">
                <a:effectLst>
                  <a:outerShdw blurRad="38100" dist="38100" dir="2700000" algn="tl">
                    <a:srgbClr val="000000">
                      <a:alpha val="43137"/>
                    </a:srgbClr>
                  </a:outerShdw>
                </a:effectLst>
              </a:rPr>
              <a:t>: After 3 years using </a:t>
            </a:r>
            <a:r>
              <a:rPr lang="en-US" sz="1800" dirty="0" err="1" smtClean="0">
                <a:effectLst>
                  <a:outerShdw blurRad="38100" dist="38100" dir="2700000" algn="tl">
                    <a:srgbClr val="000000">
                      <a:alpha val="43137"/>
                    </a:srgbClr>
                  </a:outerShdw>
                </a:effectLst>
              </a:rPr>
              <a:t>strophanthin</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by intravenous way in angina pectoris and MI in more than 100 patients he declared: " Subsequently to the recognition of the </a:t>
            </a:r>
            <a:r>
              <a:rPr lang="en-US" sz="1800" dirty="0" err="1" smtClean="0">
                <a:effectLst>
                  <a:outerShdw blurRad="38100" dist="38100" dir="2700000" algn="tl">
                    <a:srgbClr val="000000">
                      <a:alpha val="43137"/>
                    </a:srgbClr>
                  </a:outerShdw>
                </a:effectLst>
              </a:rPr>
              <a:t>strophanthin</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as the best and safest medicine for the myocardial infarction we don't have the right to use it in a patient only for scientific reasons and tests, giving preference to other </a:t>
            </a:r>
            <a:r>
              <a:rPr lang="en-US" sz="1800">
                <a:effectLst>
                  <a:outerShdw blurRad="38100" dist="38100" dir="2700000" algn="tl">
                    <a:srgbClr val="000000">
                      <a:alpha val="43137"/>
                    </a:srgbClr>
                  </a:outerShdw>
                </a:effectLst>
              </a:rPr>
              <a:t>remedies </a:t>
            </a:r>
            <a:r>
              <a:rPr lang="en-US" sz="1800" smtClean="0">
                <a:effectLst>
                  <a:outerShdw blurRad="38100" dist="38100" dir="2700000" algn="tl">
                    <a:srgbClr val="000000">
                      <a:alpha val="43137"/>
                    </a:srgbClr>
                  </a:outerShdw>
                </a:effectLst>
              </a:rPr>
              <a:t>losing </a:t>
            </a:r>
            <a:r>
              <a:rPr lang="en-US" sz="1800" dirty="0">
                <a:effectLst>
                  <a:outerShdw blurRad="38100" dist="38100" dir="2700000" algn="tl">
                    <a:srgbClr val="000000">
                      <a:alpha val="43137"/>
                    </a:srgbClr>
                  </a:outerShdw>
                </a:effectLst>
              </a:rPr>
              <a:t>precious time for the cure". He also told that will come the moment in which the omission of the use of </a:t>
            </a:r>
            <a:r>
              <a:rPr lang="en-US" sz="1800" dirty="0" err="1" smtClean="0">
                <a:effectLst>
                  <a:outerShdw blurRad="38100" dist="38100" dir="2700000" algn="tl">
                    <a:srgbClr val="000000">
                      <a:alpha val="43137"/>
                    </a:srgbClr>
                  </a:outerShdw>
                </a:effectLst>
              </a:rPr>
              <a:t>strophanthin</a:t>
            </a:r>
            <a:r>
              <a:rPr lang="en-US" sz="1800" dirty="0" smtClean="0">
                <a:effectLst>
                  <a:outerShdw blurRad="38100" dist="38100" dir="2700000" algn="tl">
                    <a:srgbClr val="000000">
                      <a:alpha val="43137"/>
                    </a:srgbClr>
                  </a:outerShdw>
                </a:effectLst>
              </a:rPr>
              <a:t> would </a:t>
            </a:r>
            <a:r>
              <a:rPr lang="en-US" sz="1800" dirty="0">
                <a:effectLst>
                  <a:outerShdw blurRad="38100" dist="38100" dir="2700000" algn="tl">
                    <a:srgbClr val="000000">
                      <a:alpha val="43137"/>
                    </a:srgbClr>
                  </a:outerShdw>
                </a:effectLst>
              </a:rPr>
              <a:t>be seen as a professional malpractice</a:t>
            </a:r>
            <a:r>
              <a:rPr lang="en-US" sz="1800" dirty="0" smtClean="0">
                <a:effectLst>
                  <a:outerShdw blurRad="38100" dist="38100" dir="2700000" algn="tl">
                    <a:srgbClr val="000000">
                      <a:alpha val="43137"/>
                    </a:srgbClr>
                  </a:outerShdw>
                </a:effectLst>
              </a:rPr>
              <a:t>.</a:t>
            </a:r>
          </a:p>
          <a:p>
            <a:endParaRPr lang="en-US" sz="1600" dirty="0">
              <a:solidFill>
                <a:schemeClr val="bg1"/>
              </a:solidFill>
              <a:effectLst>
                <a:outerShdw blurRad="38100" dist="38100" dir="2700000" algn="tl">
                  <a:srgbClr val="000000">
                    <a:alpha val="43137"/>
                  </a:srgbClr>
                </a:outerShdw>
              </a:effectLst>
            </a:endParaRPr>
          </a:p>
          <a:p>
            <a:r>
              <a:rPr lang="de-DE" sz="1600" dirty="0" smtClean="0">
                <a:solidFill>
                  <a:schemeClr val="bg1"/>
                </a:solidFill>
                <a:effectLst>
                  <a:outerShdw blurRad="38100" dist="38100" dir="2700000" algn="tl">
                    <a:srgbClr val="000000">
                      <a:alpha val="43137"/>
                    </a:srgbClr>
                  </a:outerShdw>
                </a:effectLst>
              </a:rPr>
              <a:t>(Munchener </a:t>
            </a:r>
            <a:r>
              <a:rPr lang="de-DE" sz="1600" dirty="0">
                <a:solidFill>
                  <a:schemeClr val="bg1"/>
                </a:solidFill>
                <a:effectLst>
                  <a:outerShdw blurRad="38100" dist="38100" dir="2700000" algn="tl">
                    <a:srgbClr val="000000">
                      <a:alpha val="43137"/>
                    </a:srgbClr>
                  </a:outerShdw>
                </a:effectLst>
              </a:rPr>
              <a:t>Medizinischen Wochenschrift; 37, 1934)</a:t>
            </a:r>
          </a:p>
          <a:p>
            <a:endParaRPr lang="en-US" sz="2000" dirty="0"/>
          </a:p>
          <a:p>
            <a:endParaRPr lang="pt-BR" dirty="0"/>
          </a:p>
        </p:txBody>
      </p:sp>
    </p:spTree>
    <p:extLst>
      <p:ext uri="{BB962C8B-B14F-4D97-AF65-F5344CB8AC3E}">
        <p14:creationId xmlns:p14="http://schemas.microsoft.com/office/powerpoint/2010/main" xmlns="" val="6381214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en-US" sz="3200" dirty="0"/>
              <a:t>The use of </a:t>
            </a:r>
            <a:r>
              <a:rPr lang="en-US" sz="3200" dirty="0" err="1"/>
              <a:t>cardiotonics</a:t>
            </a:r>
            <a:r>
              <a:rPr lang="en-US" sz="3200" dirty="0"/>
              <a:t> for coronary heart disease during the 20th century</a:t>
            </a:r>
            <a:endParaRPr lang="pt-BR" sz="3200" dirty="0"/>
          </a:p>
        </p:txBody>
      </p:sp>
      <p:sp>
        <p:nvSpPr>
          <p:cNvPr id="5" name="Espaço Reservado para Conteúdo 4"/>
          <p:cNvSpPr>
            <a:spLocks noGrp="1"/>
          </p:cNvSpPr>
          <p:nvPr>
            <p:ph idx="1"/>
          </p:nvPr>
        </p:nvSpPr>
        <p:spPr>
          <a:xfrm>
            <a:off x="457200" y="1600200"/>
            <a:ext cx="8229600" cy="4997152"/>
          </a:xfrm>
        </p:spPr>
        <p:txBody>
          <a:bodyPr>
            <a:normAutofit fontScale="55000" lnSpcReduction="20000"/>
          </a:bodyPr>
          <a:lstStyle/>
          <a:p>
            <a:endParaRPr lang="en-US" dirty="0" smtClean="0"/>
          </a:p>
          <a:p>
            <a:r>
              <a:rPr lang="en-US" sz="3300" dirty="0" smtClean="0">
                <a:effectLst>
                  <a:outerShdw blurRad="38100" dist="38100" dir="2700000" algn="tl">
                    <a:srgbClr val="000000">
                      <a:alpha val="43137"/>
                    </a:srgbClr>
                  </a:outerShdw>
                </a:effectLst>
              </a:rPr>
              <a:t>(1950) Ferdinand </a:t>
            </a:r>
            <a:r>
              <a:rPr lang="en-US" sz="3300" dirty="0">
                <a:effectLst>
                  <a:outerShdw blurRad="38100" dist="38100" dir="2700000" algn="tl">
                    <a:srgbClr val="000000">
                      <a:alpha val="43137"/>
                    </a:srgbClr>
                  </a:outerShdw>
                </a:effectLst>
              </a:rPr>
              <a:t>R. </a:t>
            </a:r>
            <a:r>
              <a:rPr lang="en-US" sz="3300" dirty="0" err="1" smtClean="0">
                <a:effectLst>
                  <a:outerShdw blurRad="38100" dist="38100" dir="2700000" algn="tl">
                    <a:srgbClr val="000000">
                      <a:alpha val="43137"/>
                    </a:srgbClr>
                  </a:outerShdw>
                </a:effectLst>
              </a:rPr>
              <a:t>Schemm</a:t>
            </a:r>
            <a:r>
              <a:rPr lang="en-US" sz="3300" dirty="0">
                <a:effectLst>
                  <a:outerShdw blurRad="38100" dist="38100" dir="2700000" algn="tl">
                    <a:srgbClr val="000000">
                      <a:alpha val="43137"/>
                    </a:srgbClr>
                  </a:outerShdw>
                </a:effectLst>
              </a:rPr>
              <a:t>:</a:t>
            </a:r>
            <a:r>
              <a:rPr lang="en-US" sz="3300" dirty="0" smtClean="0">
                <a:effectLst>
                  <a:outerShdw blurRad="38100" dist="38100" dir="2700000" algn="tl">
                    <a:srgbClr val="000000">
                      <a:alpha val="43137"/>
                    </a:srgbClr>
                  </a:outerShdw>
                </a:effectLst>
              </a:rPr>
              <a:t> </a:t>
            </a:r>
            <a:r>
              <a:rPr lang="en-US" sz="3300" dirty="0">
                <a:effectLst>
                  <a:outerShdw blurRad="38100" dist="38100" dir="2700000" algn="tl">
                    <a:srgbClr val="000000">
                      <a:alpha val="43137"/>
                    </a:srgbClr>
                  </a:outerShdw>
                </a:effectLst>
              </a:rPr>
              <a:t>Preconized the use free from restraint </a:t>
            </a:r>
            <a:r>
              <a:rPr lang="en-US" sz="3300" dirty="0" smtClean="0">
                <a:effectLst>
                  <a:outerShdw blurRad="38100" dist="38100" dir="2700000" algn="tl">
                    <a:srgbClr val="000000">
                      <a:alpha val="43137"/>
                    </a:srgbClr>
                  </a:outerShdw>
                </a:effectLst>
              </a:rPr>
              <a:t>of </a:t>
            </a:r>
            <a:r>
              <a:rPr lang="en-US" sz="3300" dirty="0">
                <a:effectLst>
                  <a:outerShdw blurRad="38100" dist="38100" dir="2700000" algn="tl">
                    <a:srgbClr val="000000">
                      <a:alpha val="43137"/>
                    </a:srgbClr>
                  </a:outerShdw>
                </a:effectLst>
              </a:rPr>
              <a:t>digitalis for MI treatment. He used digitalis in 265 patients recording a mortality of 10%. In practice he noticed that instead of any myocardial damages, the </a:t>
            </a:r>
            <a:r>
              <a:rPr lang="en-US" sz="3300" dirty="0" err="1">
                <a:effectLst>
                  <a:outerShdw blurRad="38100" dist="38100" dir="2700000" algn="tl">
                    <a:srgbClr val="000000">
                      <a:alpha val="43137"/>
                    </a:srgbClr>
                  </a:outerShdw>
                </a:effectLst>
              </a:rPr>
              <a:t>cardiotonic</a:t>
            </a:r>
            <a:r>
              <a:rPr lang="en-US" sz="3300" dirty="0">
                <a:effectLst>
                  <a:outerShdw blurRad="38100" dist="38100" dir="2700000" algn="tl">
                    <a:srgbClr val="000000">
                      <a:alpha val="43137"/>
                    </a:srgbClr>
                  </a:outerShdw>
                </a:effectLst>
              </a:rPr>
              <a:t> presented compatibility with the acute myocardial infarction, reason of salutary effects and lower mortality.</a:t>
            </a:r>
          </a:p>
          <a:p>
            <a:endParaRPr lang="en-US" sz="3300" dirty="0">
              <a:effectLst>
                <a:outerShdw blurRad="38100" dist="38100" dir="2700000" algn="tl">
                  <a:srgbClr val="000000">
                    <a:alpha val="43137"/>
                  </a:srgbClr>
                </a:outerShdw>
              </a:effectLst>
            </a:endParaRPr>
          </a:p>
          <a:p>
            <a:r>
              <a:rPr lang="en-US" sz="3300" dirty="0" smtClean="0">
                <a:effectLst>
                  <a:outerShdw blurRad="38100" dist="38100" dir="2700000" algn="tl">
                    <a:srgbClr val="000000">
                      <a:alpha val="43137"/>
                    </a:srgbClr>
                  </a:outerShdw>
                </a:effectLst>
              </a:rPr>
              <a:t>(1951) John </a:t>
            </a:r>
            <a:r>
              <a:rPr lang="en-US" sz="3300" dirty="0">
                <a:effectLst>
                  <a:outerShdw blurRad="38100" dist="38100" dir="2700000" algn="tl">
                    <a:srgbClr val="000000">
                      <a:alpha val="43137"/>
                    </a:srgbClr>
                  </a:outerShdw>
                </a:effectLst>
              </a:rPr>
              <a:t>Martin </a:t>
            </a:r>
            <a:r>
              <a:rPr lang="en-US" sz="3300" dirty="0" err="1" smtClean="0">
                <a:effectLst>
                  <a:outerShdw blurRad="38100" dist="38100" dir="2700000" algn="tl">
                    <a:srgbClr val="000000">
                      <a:alpha val="43137"/>
                    </a:srgbClr>
                  </a:outerShdw>
                </a:effectLst>
              </a:rPr>
              <a:t>Askey</a:t>
            </a:r>
            <a:r>
              <a:rPr lang="en-US" sz="3300" dirty="0" smtClean="0">
                <a:effectLst>
                  <a:outerShdw blurRad="38100" dist="38100" dir="2700000" algn="tl">
                    <a:srgbClr val="000000">
                      <a:alpha val="43137"/>
                    </a:srgbClr>
                  </a:outerShdw>
                </a:effectLst>
              </a:rPr>
              <a:t>: Applied </a:t>
            </a:r>
            <a:r>
              <a:rPr lang="en-US" sz="3300" dirty="0">
                <a:effectLst>
                  <a:outerShdw blurRad="38100" dist="38100" dir="2700000" algn="tl">
                    <a:srgbClr val="000000">
                      <a:alpha val="43137"/>
                    </a:srgbClr>
                  </a:outerShdw>
                </a:effectLst>
              </a:rPr>
              <a:t>digitalis in 50 consecutive patients with acute MI. Citing the results achieved by </a:t>
            </a:r>
            <a:r>
              <a:rPr lang="en-US" sz="3300" dirty="0" err="1">
                <a:effectLst>
                  <a:outerShdw blurRad="38100" dist="38100" dir="2700000" algn="tl">
                    <a:srgbClr val="000000">
                      <a:alpha val="43137"/>
                    </a:srgbClr>
                  </a:outerShdw>
                </a:effectLst>
              </a:rPr>
              <a:t>Schemm</a:t>
            </a:r>
            <a:r>
              <a:rPr lang="en-US" sz="3300" dirty="0">
                <a:effectLst>
                  <a:outerShdw blurRad="38100" dist="38100" dir="2700000" algn="tl">
                    <a:srgbClr val="000000">
                      <a:alpha val="43137"/>
                    </a:srgbClr>
                  </a:outerShdw>
                </a:effectLst>
              </a:rPr>
              <a:t> with digitalis refers that the medical profession was unable to take full advantage of this valuable drug, offering the Henry Thoreau thought: "It is never too late to give up our prejudices. No way of thinking however ancient, can be trusted without proof". This affirmation from </a:t>
            </a:r>
            <a:r>
              <a:rPr lang="en-US" sz="3300" dirty="0" err="1">
                <a:effectLst>
                  <a:outerShdw blurRad="38100" dist="38100" dir="2700000" algn="tl">
                    <a:srgbClr val="000000">
                      <a:alpha val="43137"/>
                    </a:srgbClr>
                  </a:outerShdw>
                </a:effectLst>
              </a:rPr>
              <a:t>Askey</a:t>
            </a:r>
            <a:r>
              <a:rPr lang="en-US" sz="3300" dirty="0">
                <a:effectLst>
                  <a:outerShdw blurRad="38100" dist="38100" dir="2700000" algn="tl">
                    <a:srgbClr val="000000">
                      <a:alpha val="43137"/>
                    </a:srgbClr>
                  </a:outerShdw>
                </a:effectLst>
              </a:rPr>
              <a:t> was stated during the presentation about his results and to appreciate the clinical and experimental proceedings realized at that time. Likewise he demonstrated a healthy apprehension in front of the accommodation and disinterest regarding so exciting theme. </a:t>
            </a:r>
          </a:p>
          <a:p>
            <a:endParaRPr lang="en-US" sz="3300" dirty="0"/>
          </a:p>
          <a:p>
            <a:endParaRPr lang="en-US" dirty="0" smtClean="0"/>
          </a:p>
          <a:p>
            <a:r>
              <a:rPr lang="pt-BR" sz="2900" dirty="0" smtClean="0">
                <a:solidFill>
                  <a:schemeClr val="bg1"/>
                </a:solidFill>
                <a:effectLst>
                  <a:outerShdw blurRad="38100" dist="38100" dir="2700000" algn="tl">
                    <a:srgbClr val="000000">
                      <a:alpha val="43137"/>
                    </a:srgbClr>
                  </a:outerShdw>
                </a:effectLst>
              </a:rPr>
              <a:t>(</a:t>
            </a:r>
            <a:r>
              <a:rPr lang="pt-BR" sz="2900" dirty="0" err="1" smtClean="0">
                <a:solidFill>
                  <a:schemeClr val="bg1"/>
                </a:solidFill>
                <a:effectLst>
                  <a:outerShdw blurRad="38100" dist="38100" dir="2700000" algn="tl">
                    <a:srgbClr val="000000">
                      <a:alpha val="43137"/>
                    </a:srgbClr>
                  </a:outerShdw>
                </a:effectLst>
              </a:rPr>
              <a:t>Postgrad</a:t>
            </a:r>
            <a:r>
              <a:rPr lang="pt-BR" sz="2900" dirty="0" smtClean="0">
                <a:solidFill>
                  <a:schemeClr val="bg1"/>
                </a:solidFill>
                <a:effectLst>
                  <a:outerShdw blurRad="38100" dist="38100" dir="2700000" algn="tl">
                    <a:srgbClr val="000000">
                      <a:alpha val="43137"/>
                    </a:srgbClr>
                  </a:outerShdw>
                </a:effectLst>
              </a:rPr>
              <a:t> Med.; 385, 1950;  JAMA; 146: 1008, 1951) </a:t>
            </a:r>
            <a:endParaRPr lang="pt-BR" sz="29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990802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use of </a:t>
            </a:r>
            <a:r>
              <a:rPr lang="en-US" sz="3200" dirty="0" err="1"/>
              <a:t>cardiotonics</a:t>
            </a:r>
            <a:r>
              <a:rPr lang="en-US" sz="3200" dirty="0"/>
              <a:t> for coronary heart disease during the 20th century</a:t>
            </a:r>
            <a:endParaRPr lang="pt-BR" sz="3200" dirty="0"/>
          </a:p>
        </p:txBody>
      </p:sp>
      <p:sp>
        <p:nvSpPr>
          <p:cNvPr id="3" name="Espaço Reservado para Conteúdo 2"/>
          <p:cNvSpPr>
            <a:spLocks noGrp="1"/>
          </p:cNvSpPr>
          <p:nvPr>
            <p:ph idx="1"/>
          </p:nvPr>
        </p:nvSpPr>
        <p:spPr/>
        <p:txBody>
          <a:bodyPr/>
          <a:lstStyle/>
          <a:p>
            <a:endParaRPr lang="en-US" sz="1800" dirty="0" smtClean="0"/>
          </a:p>
          <a:p>
            <a:endParaRPr lang="en-US" sz="1800" dirty="0"/>
          </a:p>
          <a:p>
            <a:endParaRPr lang="en-US" sz="1800" dirty="0" smtClean="0"/>
          </a:p>
          <a:p>
            <a:r>
              <a:rPr lang="en-US" sz="1800" dirty="0" smtClean="0">
                <a:effectLst>
                  <a:outerShdw blurRad="38100" dist="38100" dir="2700000" algn="tl">
                    <a:srgbClr val="000000">
                      <a:alpha val="43137"/>
                    </a:srgbClr>
                  </a:outerShdw>
                </a:effectLst>
              </a:rPr>
              <a:t>(1955) Norman </a:t>
            </a:r>
            <a:r>
              <a:rPr lang="en-US" sz="1800" dirty="0">
                <a:effectLst>
                  <a:outerShdw blurRad="38100" dist="38100" dir="2700000" algn="tl">
                    <a:srgbClr val="000000">
                      <a:alpha val="43137"/>
                    </a:srgbClr>
                  </a:outerShdw>
                </a:effectLst>
              </a:rPr>
              <a:t>H. </a:t>
            </a:r>
            <a:r>
              <a:rPr lang="en-US" sz="1800" dirty="0" smtClean="0">
                <a:effectLst>
                  <a:outerShdw blurRad="38100" dist="38100" dir="2700000" algn="tl">
                    <a:srgbClr val="000000">
                      <a:alpha val="43137"/>
                    </a:srgbClr>
                  </a:outerShdw>
                </a:effectLst>
              </a:rPr>
              <a:t>Boyer: </a:t>
            </a:r>
            <a:r>
              <a:rPr lang="en-US" sz="1800" dirty="0">
                <a:effectLst>
                  <a:outerShdw blurRad="38100" dist="38100" dir="2700000" algn="tl">
                    <a:srgbClr val="000000">
                      <a:alpha val="43137"/>
                    </a:srgbClr>
                  </a:outerShdw>
                </a:effectLst>
              </a:rPr>
              <a:t>Mentioned that after an unexpected but fortunate experience using digitalis by intravenously way ceased his fear about the use of digitalis applying it starting from this moment in a sequence of 50 patients with MI</a:t>
            </a:r>
            <a:r>
              <a:rPr lang="en-US" sz="1800" dirty="0" smtClean="0">
                <a:effectLst>
                  <a:outerShdw blurRad="38100" dist="38100" dir="2700000" algn="tl">
                    <a:srgbClr val="000000">
                      <a:alpha val="43137"/>
                    </a:srgbClr>
                  </a:outerShdw>
                </a:effectLst>
              </a:rPr>
              <a:t>.</a:t>
            </a:r>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(1970) Berthold Kern: Wrote that he used sublingual </a:t>
            </a:r>
            <a:r>
              <a:rPr lang="en-US" sz="1800" dirty="0" err="1" smtClean="0">
                <a:effectLst>
                  <a:outerShdw blurRad="38100" dist="38100" dir="2700000" algn="tl">
                    <a:srgbClr val="000000">
                      <a:alpha val="43137"/>
                    </a:srgbClr>
                  </a:outerShdw>
                </a:effectLst>
              </a:rPr>
              <a:t>strophanthin</a:t>
            </a:r>
            <a:r>
              <a:rPr lang="en-US" sz="1800" dirty="0" smtClean="0">
                <a:effectLst>
                  <a:outerShdw blurRad="38100" dist="38100" dir="2700000" algn="tl">
                    <a:srgbClr val="000000">
                      <a:alpha val="43137"/>
                    </a:srgbClr>
                  </a:outerShdw>
                </a:effectLst>
              </a:rPr>
              <a:t> in more than 15.000 cardiac patients during the period of 1947 till </a:t>
            </a:r>
            <a:r>
              <a:rPr lang="en-US" sz="1800" smtClean="0">
                <a:effectLst>
                  <a:outerShdw blurRad="38100" dist="38100" dir="2700000" algn="tl">
                    <a:srgbClr val="000000">
                      <a:alpha val="43137"/>
                    </a:srgbClr>
                  </a:outerShdw>
                </a:effectLst>
              </a:rPr>
              <a:t>1968 resulting </a:t>
            </a:r>
            <a:r>
              <a:rPr lang="en-US" sz="1800" dirty="0" smtClean="0">
                <a:effectLst>
                  <a:outerShdw blurRad="38100" dist="38100" dir="2700000" algn="tl">
                    <a:srgbClr val="000000">
                      <a:alpha val="43137"/>
                    </a:srgbClr>
                  </a:outerShdw>
                </a:effectLst>
              </a:rPr>
              <a:t>in a very low mortality rate and few myocardial infarctions. </a:t>
            </a:r>
            <a:endParaRPr lang="en-US" sz="1800" dirty="0">
              <a:effectLst>
                <a:outerShdw blurRad="38100" dist="38100" dir="2700000" algn="tl">
                  <a:srgbClr val="000000">
                    <a:alpha val="43137"/>
                  </a:srgbClr>
                </a:outerShdw>
              </a:effectLst>
            </a:endParaRPr>
          </a:p>
          <a:p>
            <a:endParaRPr lang="en-US" dirty="0"/>
          </a:p>
          <a:p>
            <a:r>
              <a:rPr lang="pt-BR" sz="1600" dirty="0">
                <a:solidFill>
                  <a:schemeClr val="bg1"/>
                </a:solidFill>
                <a:effectLst>
                  <a:outerShdw blurRad="38100" dist="38100" dir="2700000" algn="tl">
                    <a:srgbClr val="000000">
                      <a:alpha val="43137"/>
                    </a:srgbClr>
                  </a:outerShdw>
                </a:effectLst>
              </a:rPr>
              <a:t>(New </a:t>
            </a:r>
            <a:r>
              <a:rPr lang="pt-BR" sz="1600" dirty="0" err="1">
                <a:solidFill>
                  <a:schemeClr val="bg1"/>
                </a:solidFill>
                <a:effectLst>
                  <a:outerShdw blurRad="38100" dist="38100" dir="2700000" algn="tl">
                    <a:srgbClr val="000000">
                      <a:alpha val="43137"/>
                    </a:srgbClr>
                  </a:outerShdw>
                </a:effectLst>
              </a:rPr>
              <a:t>England</a:t>
            </a:r>
            <a:r>
              <a:rPr lang="pt-BR" sz="1600" dirty="0">
                <a:solidFill>
                  <a:schemeClr val="bg1"/>
                </a:solidFill>
                <a:effectLst>
                  <a:outerShdw blurRad="38100" dist="38100" dir="2700000" algn="tl">
                    <a:srgbClr val="000000">
                      <a:alpha val="43137"/>
                    </a:srgbClr>
                  </a:outerShdw>
                </a:effectLst>
              </a:rPr>
              <a:t> J. </a:t>
            </a:r>
            <a:r>
              <a:rPr lang="pt-BR" sz="1600" dirty="0" err="1">
                <a:solidFill>
                  <a:schemeClr val="bg1"/>
                </a:solidFill>
                <a:effectLst>
                  <a:outerShdw blurRad="38100" dist="38100" dir="2700000" algn="tl">
                    <a:srgbClr val="000000">
                      <a:alpha val="43137"/>
                    </a:srgbClr>
                  </a:outerShdw>
                </a:effectLst>
              </a:rPr>
              <a:t>Med</a:t>
            </a:r>
            <a:r>
              <a:rPr lang="pt-BR" sz="1600" dirty="0">
                <a:solidFill>
                  <a:schemeClr val="bg1"/>
                </a:solidFill>
                <a:effectLst>
                  <a:outerShdw blurRad="38100" dist="38100" dir="2700000" algn="tl">
                    <a:srgbClr val="000000">
                      <a:alpha val="43137"/>
                    </a:srgbClr>
                  </a:outerShdw>
                </a:effectLst>
              </a:rPr>
              <a:t>; 252: 536, </a:t>
            </a:r>
            <a:r>
              <a:rPr lang="pt-BR" sz="1600" dirty="0" smtClean="0">
                <a:solidFill>
                  <a:schemeClr val="bg1"/>
                </a:solidFill>
                <a:effectLst>
                  <a:outerShdw blurRad="38100" dist="38100" dir="2700000" algn="tl">
                    <a:srgbClr val="000000">
                      <a:alpha val="43137"/>
                    </a:srgbClr>
                  </a:outerShdw>
                </a:effectLst>
              </a:rPr>
              <a:t>1955; Der </a:t>
            </a:r>
            <a:r>
              <a:rPr lang="pt-BR" sz="1600" dirty="0" err="1" smtClean="0">
                <a:solidFill>
                  <a:schemeClr val="bg1"/>
                </a:solidFill>
                <a:effectLst>
                  <a:outerShdw blurRad="38100" dist="38100" dir="2700000" algn="tl">
                    <a:srgbClr val="000000">
                      <a:alpha val="43137"/>
                    </a:srgbClr>
                  </a:outerShdw>
                </a:effectLst>
              </a:rPr>
              <a:t>Myokard-Infarkt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Haug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Verlag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Heidelberg</a:t>
            </a:r>
            <a:r>
              <a:rPr lang="pt-BR" sz="1600" dirty="0" smtClean="0">
                <a:solidFill>
                  <a:schemeClr val="bg1"/>
                </a:solidFill>
                <a:effectLst>
                  <a:outerShdw blurRad="38100" dist="38100" dir="2700000" algn="tl">
                    <a:srgbClr val="000000">
                      <a:alpha val="43137"/>
                    </a:srgbClr>
                  </a:outerShdw>
                </a:effectLst>
              </a:rPr>
              <a:t>, 1970)</a:t>
            </a:r>
          </a:p>
        </p:txBody>
      </p:sp>
    </p:spTree>
    <p:extLst>
      <p:ext uri="{BB962C8B-B14F-4D97-AF65-F5344CB8AC3E}">
        <p14:creationId xmlns:p14="http://schemas.microsoft.com/office/powerpoint/2010/main" xmlns="" val="2815418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use of </a:t>
            </a:r>
            <a:r>
              <a:rPr lang="en-US" sz="3200" dirty="0" err="1"/>
              <a:t>cardiotonics</a:t>
            </a:r>
            <a:r>
              <a:rPr lang="en-US" sz="3200" dirty="0"/>
              <a:t> for coronary heart disease during the 20th century</a:t>
            </a:r>
            <a:endParaRPr lang="pt-BR" sz="3200" dirty="0"/>
          </a:p>
        </p:txBody>
      </p:sp>
      <p:sp>
        <p:nvSpPr>
          <p:cNvPr id="3" name="Espaço Reservado para Conteúdo 2"/>
          <p:cNvSpPr>
            <a:spLocks noGrp="1"/>
          </p:cNvSpPr>
          <p:nvPr>
            <p:ph idx="1"/>
          </p:nvPr>
        </p:nvSpPr>
        <p:spPr>
          <a:xfrm>
            <a:off x="457200" y="1600200"/>
            <a:ext cx="8229600" cy="5141168"/>
          </a:xfrm>
        </p:spPr>
        <p:txBody>
          <a:bodyPr>
            <a:normAutofit lnSpcReduction="10000"/>
          </a:bodyPr>
          <a:lstStyle/>
          <a:p>
            <a:endParaRPr lang="en-US" sz="1800" dirty="0" smtClean="0"/>
          </a:p>
          <a:p>
            <a:r>
              <a:rPr lang="en-US" sz="1800" dirty="0" smtClean="0">
                <a:effectLst>
                  <a:outerShdw blurRad="38100" dist="38100" dir="2700000" algn="tl">
                    <a:srgbClr val="000000">
                      <a:alpha val="43137"/>
                    </a:srgbClr>
                  </a:outerShdw>
                </a:effectLst>
              </a:rPr>
              <a:t>(1972) </a:t>
            </a:r>
            <a:r>
              <a:rPr lang="en-US" sz="1800" dirty="0" err="1" smtClean="0">
                <a:effectLst>
                  <a:outerShdw blurRad="38100" dist="38100" dir="2700000" algn="tl">
                    <a:srgbClr val="000000">
                      <a:alpha val="43137"/>
                    </a:srgbClr>
                  </a:outerShdw>
                </a:effectLst>
              </a:rPr>
              <a:t>Quintiliano</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H. de </a:t>
            </a:r>
            <a:r>
              <a:rPr lang="en-US" sz="1800" dirty="0" err="1" smtClean="0">
                <a:effectLst>
                  <a:outerShdw blurRad="38100" dist="38100" dir="2700000" algn="tl">
                    <a:srgbClr val="000000">
                      <a:alpha val="43137"/>
                    </a:srgbClr>
                  </a:outerShdw>
                </a:effectLst>
              </a:rPr>
              <a:t>Mesquita</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Advocated that treatment with </a:t>
            </a:r>
            <a:r>
              <a:rPr lang="en-US" sz="1800" dirty="0" err="1">
                <a:effectLst>
                  <a:outerShdw blurRad="38100" dist="38100" dir="2700000" algn="tl">
                    <a:srgbClr val="000000">
                      <a:alpha val="43137"/>
                    </a:srgbClr>
                  </a:outerShdw>
                </a:effectLst>
              </a:rPr>
              <a:t>cardiotonics</a:t>
            </a:r>
            <a:r>
              <a:rPr lang="en-US" sz="1800" dirty="0">
                <a:effectLst>
                  <a:outerShdw blurRad="38100" dist="38100" dir="2700000" algn="tl">
                    <a:srgbClr val="000000">
                      <a:alpha val="43137"/>
                    </a:srgbClr>
                  </a:outerShdw>
                </a:effectLst>
              </a:rPr>
              <a:t> should be started the earliest possible in order to correct the regional myocardial collapse in progress. He also </a:t>
            </a:r>
            <a:r>
              <a:rPr lang="en-US" sz="1800" dirty="0" smtClean="0">
                <a:effectLst>
                  <a:outerShdw blurRad="38100" dist="38100" dir="2700000" algn="tl">
                    <a:srgbClr val="000000">
                      <a:alpha val="43137"/>
                    </a:srgbClr>
                  </a:outerShdw>
                </a:effectLst>
              </a:rPr>
              <a:t>stated </a:t>
            </a:r>
            <a:r>
              <a:rPr lang="en-US" sz="1800" dirty="0">
                <a:effectLst>
                  <a:outerShdw blurRad="38100" dist="38100" dir="2700000" algn="tl">
                    <a:srgbClr val="000000">
                      <a:alpha val="43137"/>
                    </a:srgbClr>
                  </a:outerShdw>
                </a:effectLst>
              </a:rPr>
              <a:t>that </a:t>
            </a:r>
            <a:r>
              <a:rPr lang="en-US" sz="1800" dirty="0" err="1">
                <a:effectLst>
                  <a:outerShdw blurRad="38100" dist="38100" dir="2700000" algn="tl">
                    <a:srgbClr val="000000">
                      <a:alpha val="43137"/>
                    </a:srgbClr>
                  </a:outerShdw>
                </a:effectLst>
              </a:rPr>
              <a:t>cardiotonic</a:t>
            </a:r>
            <a:r>
              <a:rPr lang="en-US" sz="1800" dirty="0">
                <a:effectLst>
                  <a:outerShdw blurRad="38100" dist="38100" dir="2700000" algn="tl">
                    <a:srgbClr val="000000">
                      <a:alpha val="43137"/>
                    </a:srgbClr>
                  </a:outerShdw>
                </a:effectLst>
              </a:rPr>
              <a:t> administration protects the myocardial fibers in collapse, ischemic, but viable to be kept from the necrosis which </a:t>
            </a:r>
            <a:r>
              <a:rPr lang="en-US" sz="1800" dirty="0" smtClean="0">
                <a:effectLst>
                  <a:outerShdw blurRad="38100" dist="38100" dir="2700000" algn="tl">
                    <a:srgbClr val="000000">
                      <a:alpha val="43137"/>
                    </a:srgbClr>
                  </a:outerShdw>
                </a:effectLst>
              </a:rPr>
              <a:t>would </a:t>
            </a:r>
            <a:r>
              <a:rPr lang="en-US" sz="1800" dirty="0">
                <a:effectLst>
                  <a:outerShdw blurRad="38100" dist="38100" dir="2700000" algn="tl">
                    <a:srgbClr val="000000">
                      <a:alpha val="43137"/>
                    </a:srgbClr>
                  </a:outerShdw>
                </a:effectLst>
              </a:rPr>
              <a:t>certainly occur in case of non-use of this remedy. Surpassing the acute period, the </a:t>
            </a:r>
            <a:r>
              <a:rPr lang="en-US" sz="1800" dirty="0" err="1">
                <a:effectLst>
                  <a:outerShdw blurRad="38100" dist="38100" dir="2700000" algn="tl">
                    <a:srgbClr val="000000">
                      <a:alpha val="43137"/>
                    </a:srgbClr>
                  </a:outerShdw>
                </a:effectLst>
              </a:rPr>
              <a:t>cardiotonic</a:t>
            </a:r>
            <a:r>
              <a:rPr lang="en-US" sz="1800" dirty="0">
                <a:effectLst>
                  <a:outerShdw blurRad="38100" dist="38100" dir="2700000" algn="tl">
                    <a:srgbClr val="000000">
                      <a:alpha val="43137"/>
                    </a:srgbClr>
                  </a:outerShdw>
                </a:effectLst>
              </a:rPr>
              <a:t> should be used, according him, as a maintenance treatment, which blends with the MI prophylaxis, in order to defend the ischemic myocardium in its functional side. During 7 years applied </a:t>
            </a:r>
            <a:r>
              <a:rPr lang="en-US" sz="1800" dirty="0" err="1">
                <a:effectLst>
                  <a:outerShdw blurRad="38100" dist="38100" dir="2700000" algn="tl">
                    <a:srgbClr val="000000">
                      <a:alpha val="43137"/>
                    </a:srgbClr>
                  </a:outerShdw>
                </a:effectLst>
              </a:rPr>
              <a:t>cardiotonics</a:t>
            </a:r>
            <a:r>
              <a:rPr lang="en-US" sz="1800" dirty="0">
                <a:effectLst>
                  <a:outerShdw blurRad="38100" dist="38100" dir="2700000" algn="tl">
                    <a:srgbClr val="000000">
                      <a:alpha val="43137"/>
                    </a:srgbClr>
                  </a:outerShdw>
                </a:effectLst>
              </a:rPr>
              <a:t> by intravenously way (</a:t>
            </a:r>
            <a:r>
              <a:rPr lang="en-US" sz="1800" dirty="0" smtClean="0">
                <a:effectLst>
                  <a:outerShdw blurRad="38100" dist="38100" dir="2700000" algn="tl">
                    <a:srgbClr val="000000">
                      <a:alpha val="43137"/>
                    </a:srgbClr>
                  </a:outerShdw>
                </a:effectLst>
              </a:rPr>
              <a:t>digitalis and </a:t>
            </a:r>
            <a:r>
              <a:rPr lang="en-US" sz="1800" dirty="0" err="1">
                <a:effectLst>
                  <a:outerShdw blurRad="38100" dist="38100" dir="2700000" algn="tl">
                    <a:srgbClr val="000000">
                      <a:alpha val="43137"/>
                    </a:srgbClr>
                  </a:outerShdw>
                </a:effectLst>
              </a:rPr>
              <a:t>strophanthin</a:t>
            </a:r>
            <a:r>
              <a:rPr lang="en-US" sz="1800" dirty="0">
                <a:effectLst>
                  <a:outerShdw blurRad="38100" dist="38100" dir="2700000" algn="tl">
                    <a:srgbClr val="000000">
                      <a:alpha val="43137"/>
                    </a:srgbClr>
                  </a:outerShdw>
                </a:effectLst>
              </a:rPr>
              <a:t>) in 1183 patients with acute MI, recording a survival of almost 90%. </a:t>
            </a:r>
            <a:r>
              <a:rPr lang="en-US" sz="1800" dirty="0" smtClean="0">
                <a:effectLst>
                  <a:outerShdw blurRad="38100" dist="38100" dir="2700000" algn="tl">
                    <a:srgbClr val="000000">
                      <a:alpha val="43137"/>
                    </a:srgbClr>
                  </a:outerShdw>
                </a:effectLst>
              </a:rPr>
              <a:t>Professor </a:t>
            </a:r>
            <a:r>
              <a:rPr lang="en-US" sz="1800" dirty="0" err="1">
                <a:effectLst>
                  <a:outerShdw blurRad="38100" dist="38100" dir="2700000" algn="tl">
                    <a:srgbClr val="000000">
                      <a:alpha val="43137"/>
                    </a:srgbClr>
                  </a:outerShdw>
                </a:effectLst>
              </a:rPr>
              <a:t>Mesquita</a:t>
            </a:r>
            <a:r>
              <a:rPr lang="en-US" sz="1800" dirty="0">
                <a:effectLst>
                  <a:outerShdw blurRad="38100" dist="38100" dir="2700000" algn="tl">
                    <a:srgbClr val="000000">
                      <a:alpha val="43137"/>
                    </a:srgbClr>
                  </a:outerShdw>
                </a:effectLst>
              </a:rPr>
              <a:t> was awarded in 1975 with the Ernst </a:t>
            </a:r>
            <a:r>
              <a:rPr lang="en-US" sz="1800" dirty="0" err="1">
                <a:effectLst>
                  <a:outerShdw blurRad="38100" dist="38100" dir="2700000" algn="tl">
                    <a:srgbClr val="000000">
                      <a:alpha val="43137"/>
                    </a:srgbClr>
                  </a:outerShdw>
                </a:effectLst>
              </a:rPr>
              <a:t>Edens</a:t>
            </a:r>
            <a:r>
              <a:rPr lang="en-US" sz="1800" dirty="0">
                <a:effectLst>
                  <a:outerShdw blurRad="38100" dist="38100" dir="2700000" algn="tl">
                    <a:srgbClr val="000000">
                      <a:alpha val="43137"/>
                    </a:srgbClr>
                  </a:outerShdw>
                </a:effectLst>
              </a:rPr>
              <a:t> </a:t>
            </a:r>
            <a:r>
              <a:rPr lang="en-US" sz="1800" dirty="0" err="1">
                <a:effectLst>
                  <a:outerShdw blurRad="38100" dist="38100" dir="2700000" algn="tl">
                    <a:srgbClr val="000000">
                      <a:alpha val="43137"/>
                    </a:srgbClr>
                  </a:outerShdw>
                </a:effectLst>
              </a:rPr>
              <a:t>Traditionspreis</a:t>
            </a:r>
            <a:r>
              <a:rPr lang="en-US" sz="1800" dirty="0">
                <a:effectLst>
                  <a:outerShdw blurRad="38100" dist="38100" dir="2700000" algn="tl">
                    <a:srgbClr val="000000">
                      <a:alpha val="43137"/>
                    </a:srgbClr>
                  </a:outerShdw>
                </a:effectLst>
              </a:rPr>
              <a:t> by the International Society Against Myocardial Infarct </a:t>
            </a:r>
            <a:r>
              <a:rPr lang="en-US" sz="1800" dirty="0" smtClean="0">
                <a:effectLst>
                  <a:outerShdw blurRad="38100" dist="38100" dir="2700000" algn="tl">
                    <a:srgbClr val="000000">
                      <a:alpha val="43137"/>
                    </a:srgbClr>
                  </a:outerShdw>
                </a:effectLst>
              </a:rPr>
              <a:t>located </a:t>
            </a:r>
            <a:r>
              <a:rPr lang="en-US" sz="1800" dirty="0">
                <a:effectLst>
                  <a:outerShdw blurRad="38100" dist="38100" dir="2700000" algn="tl">
                    <a:srgbClr val="000000">
                      <a:alpha val="43137"/>
                    </a:srgbClr>
                  </a:outerShdw>
                </a:effectLst>
              </a:rPr>
              <a:t>in Stuttgart- Germany</a:t>
            </a:r>
            <a:r>
              <a:rPr lang="en-US" sz="1800" dirty="0" smtClean="0">
                <a:effectLst>
                  <a:outerShdw blurRad="38100" dist="38100" dir="2700000" algn="tl">
                    <a:srgbClr val="000000">
                      <a:alpha val="43137"/>
                    </a:srgbClr>
                  </a:outerShdw>
                </a:effectLst>
              </a:rPr>
              <a:t>.</a:t>
            </a:r>
          </a:p>
          <a:p>
            <a:endParaRPr lang="en-US" sz="1800" dirty="0"/>
          </a:p>
          <a:p>
            <a:r>
              <a:rPr lang="pt-BR" sz="1600" dirty="0" smtClean="0">
                <a:solidFill>
                  <a:schemeClr val="bg1"/>
                </a:solidFill>
                <a:effectLst>
                  <a:outerShdw blurRad="38100" dist="38100" dir="2700000" algn="tl">
                    <a:srgbClr val="000000">
                      <a:alpha val="43137"/>
                    </a:srgbClr>
                  </a:outerShdw>
                </a:effectLst>
              </a:rPr>
              <a:t>(Mesquita</a:t>
            </a:r>
            <a:r>
              <a:rPr lang="pt-BR" sz="1600" dirty="0">
                <a:solidFill>
                  <a:schemeClr val="bg1"/>
                </a:solidFill>
                <a:effectLst>
                  <a:outerShdw blurRad="38100" dist="38100" dir="2700000" algn="tl">
                    <a:srgbClr val="000000">
                      <a:alpha val="43137"/>
                    </a:srgbClr>
                  </a:outerShdw>
                </a:effectLst>
              </a:rPr>
              <a:t>, QH De: Angina de esforço e síndrome de enfarte miocárdico iminente: aspectos sintomáticos dependentes de insuficiência miocárdica regional. Nota prévia. Trabalho apresentado ao XXVIII Congresso Brasileiro de Cardiologia, Curitiba (PR), Julho de </a:t>
            </a:r>
            <a:r>
              <a:rPr lang="pt-BR" sz="1600" dirty="0" smtClean="0">
                <a:solidFill>
                  <a:schemeClr val="bg1"/>
                </a:solidFill>
                <a:effectLst>
                  <a:outerShdw blurRad="38100" dist="38100" dir="2700000" algn="tl">
                    <a:srgbClr val="000000">
                      <a:alpha val="43137"/>
                    </a:srgbClr>
                  </a:outerShdw>
                </a:effectLst>
              </a:rPr>
              <a:t>1972)</a:t>
            </a:r>
            <a:endParaRPr lang="en-US" sz="16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23401469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The use of </a:t>
            </a:r>
            <a:r>
              <a:rPr lang="en-US" sz="3200" dirty="0" err="1" smtClean="0"/>
              <a:t>cardiotonics</a:t>
            </a:r>
            <a:r>
              <a:rPr lang="en-US" sz="3200" dirty="0" smtClean="0"/>
              <a:t> for coronary heart disease during the 20th century</a:t>
            </a:r>
            <a:endParaRPr lang="pt-BR" sz="3200" dirty="0"/>
          </a:p>
        </p:txBody>
      </p:sp>
      <p:sp>
        <p:nvSpPr>
          <p:cNvPr id="3" name="Espaço Reservado para Conteúdo 2"/>
          <p:cNvSpPr>
            <a:spLocks noGrp="1"/>
          </p:cNvSpPr>
          <p:nvPr>
            <p:ph idx="1"/>
          </p:nvPr>
        </p:nvSpPr>
        <p:spPr/>
        <p:txBody>
          <a:bodyPr>
            <a:normAutofit/>
          </a:bodyPr>
          <a:lstStyle/>
          <a:p>
            <a:r>
              <a:rPr lang="pt-BR" sz="1800" dirty="0" smtClean="0">
                <a:effectLst>
                  <a:outerShdw blurRad="38100" dist="38100" dir="2700000" algn="tl">
                    <a:srgbClr val="000000">
                      <a:alpha val="43137"/>
                    </a:srgbClr>
                  </a:outerShdw>
                </a:effectLst>
              </a:rPr>
              <a:t>  (1974) </a:t>
            </a:r>
            <a:r>
              <a:rPr lang="pt-BR" sz="1800" dirty="0" err="1" smtClean="0">
                <a:effectLst>
                  <a:outerShdw blurRad="38100" dist="38100" dir="2700000" algn="tl">
                    <a:srgbClr val="000000">
                      <a:alpha val="43137"/>
                    </a:srgbClr>
                  </a:outerShdw>
                </a:effectLst>
              </a:rPr>
              <a:t>Pritpal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Puri</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demonstrated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intermediate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hypocontractile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area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between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normal </a:t>
            </a:r>
            <a:r>
              <a:rPr lang="pt-BR" sz="1800" dirty="0" err="1" smtClean="0">
                <a:effectLst>
                  <a:outerShdw blurRad="38100" dist="38100" dir="2700000" algn="tl">
                    <a:srgbClr val="000000">
                      <a:alpha val="43137"/>
                    </a:srgbClr>
                  </a:outerShdw>
                </a:effectLst>
              </a:rPr>
              <a:t>myocardium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responded</a:t>
            </a:r>
            <a:r>
              <a:rPr lang="pt-BR" sz="1800" dirty="0" smtClean="0">
                <a:effectLst>
                  <a:outerShdw blurRad="38100" dist="38100" dir="2700000" algn="tl">
                    <a:srgbClr val="000000">
                      <a:alpha val="43137"/>
                    </a:srgbClr>
                  </a:outerShdw>
                </a:effectLst>
              </a:rPr>
              <a:t> to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cardiotonic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Strophanthin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maintaining</a:t>
            </a:r>
            <a:r>
              <a:rPr lang="pt-BR" sz="1800" dirty="0" smtClean="0">
                <a:effectLst>
                  <a:outerShdw blurRad="38100" dist="38100" dir="2700000" algn="tl">
                    <a:srgbClr val="000000">
                      <a:alpha val="43137"/>
                    </a:srgbClr>
                  </a:outerShdw>
                </a:effectLst>
              </a:rPr>
              <a:t> normal </a:t>
            </a:r>
            <a:r>
              <a:rPr lang="pt-BR" sz="1800" dirty="0" err="1" smtClean="0">
                <a:effectLst>
                  <a:outerShdw blurRad="38100" dist="38100" dir="2700000" algn="tl">
                    <a:srgbClr val="000000">
                      <a:alpha val="43137"/>
                    </a:srgbClr>
                  </a:outerShdw>
                </a:effectLst>
              </a:rPr>
              <a:t>contractility</a:t>
            </a:r>
            <a:r>
              <a:rPr lang="pt-BR" sz="1800" dirty="0" smtClean="0">
                <a:effectLst>
                  <a:outerShdw blurRad="38100" dist="38100" dir="2700000" algn="tl">
                    <a:srgbClr val="000000">
                      <a:alpha val="43137"/>
                    </a:srgbClr>
                  </a:outerShdw>
                </a:effectLst>
              </a:rPr>
              <a:t> starting </a:t>
            </a:r>
            <a:r>
              <a:rPr lang="pt-BR" sz="1800" dirty="0" err="1" smtClean="0">
                <a:effectLst>
                  <a:outerShdw blurRad="38100" dist="38100" dir="2700000" algn="tl">
                    <a:srgbClr val="000000">
                      <a:alpha val="43137"/>
                    </a:srgbClr>
                  </a:outerShdw>
                </a:effectLst>
              </a:rPr>
              <a:t>from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ischemia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hypocontractility</a:t>
            </a:r>
            <a:r>
              <a:rPr lang="pt-BR" sz="1800" dirty="0" smtClean="0">
                <a:effectLst>
                  <a:outerShdw blurRad="38100" dist="38100" dir="2700000" algn="tl">
                    <a:srgbClr val="000000">
                      <a:alpha val="43137"/>
                    </a:srgbClr>
                  </a:outerShdw>
                </a:effectLst>
              </a:rPr>
              <a:t>.</a:t>
            </a:r>
          </a:p>
          <a:p>
            <a:r>
              <a:rPr lang="pt-BR" sz="1800" dirty="0" smtClean="0">
                <a:effectLst>
                  <a:outerShdw blurRad="38100" dist="38100" dir="2700000" algn="tl">
                    <a:srgbClr val="000000">
                      <a:alpha val="43137"/>
                    </a:srgbClr>
                  </a:outerShdw>
                </a:effectLst>
              </a:rPr>
              <a:t>(1975) </a:t>
            </a:r>
            <a:r>
              <a:rPr lang="pt-BR" sz="1800" dirty="0" err="1" smtClean="0">
                <a:effectLst>
                  <a:outerShdw blurRad="38100" dist="38100" dir="2700000" algn="tl">
                    <a:srgbClr val="000000">
                      <a:alpha val="43137"/>
                    </a:srgbClr>
                  </a:outerShdw>
                </a:effectLst>
              </a:rPr>
              <a:t>Banka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confirmed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experiments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from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Puri</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using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Digitalis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recording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same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results</a:t>
            </a:r>
            <a:r>
              <a:rPr lang="pt-BR" sz="1800" dirty="0" smtClean="0">
                <a:effectLst>
                  <a:outerShdw blurRad="38100" dist="38100" dir="2700000" algn="tl">
                    <a:srgbClr val="000000">
                      <a:alpha val="43137"/>
                    </a:srgbClr>
                  </a:outerShdw>
                </a:effectLst>
              </a:rPr>
              <a:t>.</a:t>
            </a:r>
          </a:p>
          <a:p>
            <a:endParaRPr lang="pt-BR" sz="1800" dirty="0" smtClean="0">
              <a:effectLst>
                <a:outerShdw blurRad="38100" dist="38100" dir="2700000" algn="tl">
                  <a:srgbClr val="000000">
                    <a:alpha val="43137"/>
                  </a:srgbClr>
                </a:outerShdw>
              </a:effectLst>
            </a:endParaRPr>
          </a:p>
          <a:p>
            <a:pPr>
              <a:buNone/>
            </a:pPr>
            <a:endParaRPr lang="pt-BR" sz="1800" dirty="0" smtClean="0">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Pritpal</a:t>
            </a:r>
            <a:r>
              <a:rPr lang="en-US" sz="1600" dirty="0" smtClean="0">
                <a:solidFill>
                  <a:schemeClr val="bg1"/>
                </a:solidFill>
                <a:effectLst>
                  <a:outerShdw blurRad="38100" dist="38100" dir="2700000" algn="tl">
                    <a:srgbClr val="000000">
                      <a:alpha val="43137"/>
                    </a:srgbClr>
                  </a:outerShdw>
                </a:effectLst>
              </a:rPr>
              <a:t> S </a:t>
            </a:r>
            <a:r>
              <a:rPr lang="en-US" sz="1600" dirty="0" err="1" smtClean="0">
                <a:solidFill>
                  <a:schemeClr val="bg1"/>
                </a:solidFill>
                <a:effectLst>
                  <a:outerShdw blurRad="38100" dist="38100" dir="2700000" algn="tl">
                    <a:srgbClr val="000000">
                      <a:alpha val="43137"/>
                    </a:srgbClr>
                  </a:outerShdw>
                </a:effectLst>
              </a:rPr>
              <a:t>Puri</a:t>
            </a:r>
            <a:r>
              <a:rPr lang="en-US" sz="1600" dirty="0" smtClean="0">
                <a:solidFill>
                  <a:schemeClr val="bg1"/>
                </a:solidFill>
                <a:effectLst>
                  <a:outerShdw blurRad="38100" dist="38100" dir="2700000" algn="tl">
                    <a:srgbClr val="000000">
                      <a:alpha val="43137"/>
                    </a:srgbClr>
                  </a:outerShdw>
                </a:effectLst>
              </a:rPr>
              <a:t>. Modification of experimental myocardial infarct size by cardiac drugs, Am J </a:t>
            </a:r>
            <a:r>
              <a:rPr lang="en-US" sz="1600" dirty="0" err="1" smtClean="0">
                <a:solidFill>
                  <a:schemeClr val="bg1"/>
                </a:solidFill>
                <a:effectLst>
                  <a:outerShdw blurRad="38100" dist="38100" dir="2700000" algn="tl">
                    <a:srgbClr val="000000">
                      <a:alpha val="43137"/>
                    </a:srgbClr>
                  </a:outerShdw>
                </a:effectLst>
              </a:rPr>
              <a:t>Cardiol</a:t>
            </a:r>
            <a:r>
              <a:rPr lang="en-US" sz="1600" dirty="0" smtClean="0">
                <a:solidFill>
                  <a:schemeClr val="bg1"/>
                </a:solidFill>
                <a:effectLst>
                  <a:outerShdw blurRad="38100" dist="38100" dir="2700000" algn="tl">
                    <a:srgbClr val="000000">
                      <a:alpha val="43137"/>
                    </a:srgbClr>
                  </a:outerShdw>
                </a:effectLst>
              </a:rPr>
              <a:t>, 33 :52, 1974; Banka, VS, </a:t>
            </a:r>
            <a:r>
              <a:rPr lang="en-US" sz="1600" dirty="0" err="1" smtClean="0">
                <a:solidFill>
                  <a:schemeClr val="bg1"/>
                </a:solidFill>
                <a:effectLst>
                  <a:outerShdw blurRad="38100" dist="38100" dir="2700000" algn="tl">
                    <a:srgbClr val="000000">
                      <a:alpha val="43137"/>
                    </a:srgbClr>
                  </a:outerShdw>
                </a:effectLst>
              </a:rPr>
              <a:t>Bodenheimer</a:t>
            </a:r>
            <a:r>
              <a:rPr lang="en-US" sz="1600" dirty="0" smtClean="0">
                <a:solidFill>
                  <a:schemeClr val="bg1"/>
                </a:solidFill>
                <a:effectLst>
                  <a:outerShdw blurRad="38100" dist="38100" dir="2700000" algn="tl">
                    <a:srgbClr val="000000">
                      <a:alpha val="43137"/>
                    </a:srgbClr>
                  </a:outerShdw>
                </a:effectLst>
              </a:rPr>
              <a:t>, MM, </a:t>
            </a:r>
            <a:r>
              <a:rPr lang="en-US" sz="1600" dirty="0" err="1" smtClean="0">
                <a:solidFill>
                  <a:schemeClr val="bg1"/>
                </a:solidFill>
                <a:effectLst>
                  <a:outerShdw blurRad="38100" dist="38100" dir="2700000" algn="tl">
                    <a:srgbClr val="000000">
                      <a:alpha val="43137"/>
                    </a:srgbClr>
                  </a:outerShdw>
                </a:effectLst>
              </a:rPr>
              <a:t>Helfant</a:t>
            </a:r>
            <a:r>
              <a:rPr lang="en-US" sz="1600" dirty="0" smtClean="0">
                <a:solidFill>
                  <a:schemeClr val="bg1"/>
                </a:solidFill>
                <a:effectLst>
                  <a:outerShdw blurRad="38100" dist="38100" dir="2700000" algn="tl">
                    <a:srgbClr val="000000">
                      <a:alpha val="43137"/>
                    </a:srgbClr>
                  </a:outerShdw>
                </a:effectLst>
              </a:rPr>
              <a:t>, RH e </a:t>
            </a:r>
            <a:r>
              <a:rPr lang="en-US" sz="1600" dirty="0" err="1" smtClean="0">
                <a:solidFill>
                  <a:schemeClr val="bg1"/>
                </a:solidFill>
                <a:effectLst>
                  <a:outerShdw blurRad="38100" dist="38100" dir="2700000" algn="tl">
                    <a:srgbClr val="000000">
                      <a:alpha val="43137"/>
                    </a:srgbClr>
                  </a:outerShdw>
                </a:effectLst>
              </a:rPr>
              <a:t>Chadda</a:t>
            </a:r>
            <a:r>
              <a:rPr lang="en-US" sz="1600" dirty="0" smtClean="0">
                <a:solidFill>
                  <a:schemeClr val="bg1"/>
                </a:solidFill>
                <a:effectLst>
                  <a:outerShdw blurRad="38100" dist="38100" dir="2700000" algn="tl">
                    <a:srgbClr val="000000">
                      <a:alpha val="43137"/>
                    </a:srgbClr>
                  </a:outerShdw>
                </a:effectLst>
              </a:rPr>
              <a:t>, KD: Digitalis in experimental acute myocardial infarction. Differential effects on contractile performance of ischemic, border and </a:t>
            </a:r>
            <a:r>
              <a:rPr lang="en-US" sz="1600" dirty="0" err="1" smtClean="0">
                <a:solidFill>
                  <a:schemeClr val="bg1"/>
                </a:solidFill>
                <a:effectLst>
                  <a:outerShdw blurRad="38100" dist="38100" dir="2700000" algn="tl">
                    <a:srgbClr val="000000">
                      <a:alpha val="43137"/>
                    </a:srgbClr>
                  </a:outerShdw>
                </a:effectLst>
              </a:rPr>
              <a:t>nonischemic</a:t>
            </a:r>
            <a:r>
              <a:rPr lang="en-US" sz="1600" dirty="0" smtClean="0">
                <a:solidFill>
                  <a:schemeClr val="bg1"/>
                </a:solidFill>
                <a:effectLst>
                  <a:outerShdw blurRad="38100" dist="38100" dir="2700000" algn="tl">
                    <a:srgbClr val="000000">
                      <a:alpha val="43137"/>
                    </a:srgbClr>
                  </a:outerShdw>
                </a:effectLst>
              </a:rPr>
              <a:t> ventricular zones in the dog, Am J </a:t>
            </a:r>
            <a:r>
              <a:rPr lang="en-US" sz="1600" dirty="0" err="1" smtClean="0">
                <a:solidFill>
                  <a:schemeClr val="bg1"/>
                </a:solidFill>
                <a:effectLst>
                  <a:outerShdw blurRad="38100" dist="38100" dir="2700000" algn="tl">
                    <a:srgbClr val="000000">
                      <a:alpha val="43137"/>
                    </a:srgbClr>
                  </a:outerShdw>
                </a:effectLst>
              </a:rPr>
              <a:t>Cardiol</a:t>
            </a:r>
            <a:r>
              <a:rPr lang="en-US" sz="1600" dirty="0" smtClean="0">
                <a:solidFill>
                  <a:schemeClr val="bg1"/>
                </a:solidFill>
                <a:effectLst>
                  <a:outerShdw blurRad="38100" dist="38100" dir="2700000" algn="tl">
                    <a:srgbClr val="000000">
                      <a:alpha val="43137"/>
                    </a:srgbClr>
                  </a:outerShdw>
                </a:effectLst>
              </a:rPr>
              <a:t>, 35:801, 1975)</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The use of </a:t>
            </a:r>
            <a:r>
              <a:rPr lang="en-US" sz="3200" dirty="0" err="1" smtClean="0"/>
              <a:t>cardiotonics</a:t>
            </a:r>
            <a:r>
              <a:rPr lang="en-US" sz="3200" dirty="0" smtClean="0"/>
              <a:t> for coronary heart disease during the 20th century</a:t>
            </a:r>
            <a:endParaRPr lang="pt-BR" sz="3200" dirty="0"/>
          </a:p>
        </p:txBody>
      </p:sp>
      <p:sp>
        <p:nvSpPr>
          <p:cNvPr id="3" name="Espaço Reservado para Conteúdo 2"/>
          <p:cNvSpPr>
            <a:spLocks noGrp="1"/>
          </p:cNvSpPr>
          <p:nvPr>
            <p:ph idx="1"/>
          </p:nvPr>
        </p:nvSpPr>
        <p:spPr/>
        <p:txBody>
          <a:bodyPr>
            <a:normAutofit/>
          </a:bodyPr>
          <a:lstStyle/>
          <a:p>
            <a:endParaRPr lang="pt-BR" sz="1800" dirty="0" smtClean="0">
              <a:effectLst>
                <a:outerShdw blurRad="38100" dist="38100" dir="2700000" algn="tl">
                  <a:srgbClr val="000000">
                    <a:alpha val="43137"/>
                  </a:srgbClr>
                </a:outerShdw>
              </a:effectLst>
            </a:endParaRPr>
          </a:p>
          <a:p>
            <a:r>
              <a:rPr lang="pt-BR" sz="1800" dirty="0" smtClean="0">
                <a:effectLst>
                  <a:outerShdw blurRad="38100" dist="38100" dir="2700000" algn="tl">
                    <a:srgbClr val="000000">
                      <a:alpha val="43137"/>
                    </a:srgbClr>
                  </a:outerShdw>
                </a:effectLst>
              </a:rPr>
              <a:t>(1975) </a:t>
            </a:r>
            <a:r>
              <a:rPr lang="pt-BR" sz="1800" dirty="0" err="1" smtClean="0">
                <a:effectLst>
                  <a:outerShdw blurRad="38100" dist="38100" dir="2700000" algn="tl">
                    <a:srgbClr val="000000">
                      <a:alpha val="43137"/>
                    </a:srgbClr>
                  </a:outerShdw>
                </a:effectLst>
              </a:rPr>
              <a:t>Pizarello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Morrison </a:t>
            </a:r>
            <a:r>
              <a:rPr lang="pt-BR" sz="1800" dirty="0" err="1" smtClean="0">
                <a:effectLst>
                  <a:outerShdw blurRad="38100" dist="38100" dir="2700000" algn="tl">
                    <a:srgbClr val="000000">
                      <a:alpha val="43137"/>
                    </a:srgbClr>
                  </a:outerShdw>
                </a:effectLst>
              </a:rPr>
              <a:t>et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al</a:t>
            </a:r>
            <a:r>
              <a:rPr lang="pt-BR" sz="1800" dirty="0" smtClean="0">
                <a:effectLst>
                  <a:outerShdw blurRad="38100" dist="38100" dir="2700000" algn="tl">
                    <a:srgbClr val="000000">
                      <a:alpha val="43137"/>
                    </a:srgbClr>
                  </a:outerShdw>
                </a:effectLst>
              </a:rPr>
              <a:t> in  1976 </a:t>
            </a:r>
            <a:r>
              <a:rPr lang="pt-BR" sz="1800" dirty="0" err="1" smtClean="0">
                <a:effectLst>
                  <a:outerShdw blurRad="38100" dist="38100" dir="2700000" algn="tl">
                    <a:srgbClr val="000000">
                      <a:alpha val="43137"/>
                    </a:srgbClr>
                  </a:outerShdw>
                </a:effectLst>
              </a:rPr>
              <a:t>have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shown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serial </a:t>
            </a:r>
            <a:r>
              <a:rPr lang="pt-BR" sz="1800" dirty="0" err="1" smtClean="0">
                <a:effectLst>
                  <a:outerShdw blurRad="38100" dist="38100" dir="2700000" algn="tl">
                    <a:srgbClr val="000000">
                      <a:alpha val="43137"/>
                    </a:srgbClr>
                  </a:outerShdw>
                </a:effectLst>
              </a:rPr>
              <a:t>enzymatic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reactions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using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digitalis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was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halted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thus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cardiotonic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might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considered</a:t>
            </a:r>
            <a:r>
              <a:rPr lang="pt-BR" sz="1800" dirty="0" smtClean="0">
                <a:effectLst>
                  <a:outerShdw blurRad="38100" dist="38100" dir="2700000" algn="tl">
                    <a:srgbClr val="000000">
                      <a:alpha val="43137"/>
                    </a:srgbClr>
                  </a:outerShdw>
                </a:effectLst>
              </a:rPr>
              <a:t> as </a:t>
            </a:r>
            <a:r>
              <a:rPr lang="pt-BR" sz="1800" dirty="0" err="1" smtClean="0">
                <a:effectLst>
                  <a:outerShdw blurRad="38100" dist="38100" dir="2700000" algn="tl">
                    <a:srgbClr val="000000">
                      <a:alpha val="43137"/>
                    </a:srgbClr>
                  </a:outerShdw>
                </a:effectLst>
              </a:rPr>
              <a:t>able</a:t>
            </a:r>
            <a:r>
              <a:rPr lang="pt-BR" sz="1800" dirty="0" smtClean="0">
                <a:effectLst>
                  <a:outerShdw blurRad="38100" dist="38100" dir="2700000" algn="tl">
                    <a:srgbClr val="000000">
                      <a:alpha val="43137"/>
                    </a:srgbClr>
                  </a:outerShdw>
                </a:effectLst>
              </a:rPr>
              <a:t> to </a:t>
            </a:r>
            <a:r>
              <a:rPr lang="pt-BR" sz="1800" dirty="0" err="1" smtClean="0">
                <a:effectLst>
                  <a:outerShdw blurRad="38100" dist="38100" dir="2700000" algn="tl">
                    <a:srgbClr val="000000">
                      <a:alpha val="43137"/>
                    </a:srgbClr>
                  </a:outerShdw>
                </a:effectLst>
              </a:rPr>
              <a:t>rescue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viable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fibers</a:t>
            </a:r>
            <a:r>
              <a:rPr lang="pt-BR" sz="1800" dirty="0" smtClean="0">
                <a:effectLst>
                  <a:outerShdw blurRad="38100" dist="38100" dir="2700000" algn="tl">
                    <a:srgbClr val="000000">
                      <a:alpha val="43137"/>
                    </a:srgbClr>
                  </a:outerShdw>
                </a:effectLst>
              </a:rPr>
              <a:t>.</a:t>
            </a:r>
          </a:p>
          <a:p>
            <a:r>
              <a:rPr lang="pt-BR" sz="1800" dirty="0" smtClean="0">
                <a:effectLst>
                  <a:outerShdw blurRad="38100" dist="38100" dir="2700000" algn="tl">
                    <a:srgbClr val="000000">
                      <a:alpha val="43137"/>
                    </a:srgbClr>
                  </a:outerShdw>
                </a:effectLst>
              </a:rPr>
              <a:t>(1980)  Morrison </a:t>
            </a:r>
            <a:r>
              <a:rPr lang="pt-BR" sz="1800" dirty="0" err="1" smtClean="0">
                <a:effectLst>
                  <a:outerShdw blurRad="38100" dist="38100" dir="2700000" algn="tl">
                    <a:srgbClr val="000000">
                      <a:alpha val="43137"/>
                    </a:srgbClr>
                  </a:outerShdw>
                </a:effectLst>
              </a:rPr>
              <a:t>et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confirmed</a:t>
            </a:r>
            <a:r>
              <a:rPr lang="pt-BR" sz="1800" dirty="0" smtClean="0">
                <a:effectLst>
                  <a:outerShdw blurRad="38100" dist="38100" dir="2700000" algn="tl">
                    <a:srgbClr val="000000">
                      <a:alpha val="43137"/>
                    </a:srgbClr>
                  </a:outerShdw>
                </a:effectLst>
              </a:rPr>
              <a:t> no </a:t>
            </a:r>
            <a:r>
              <a:rPr lang="pt-BR" sz="1800" dirty="0" err="1" smtClean="0">
                <a:effectLst>
                  <a:outerShdw blurRad="38100" dist="38100" dir="2700000" algn="tl">
                    <a:srgbClr val="000000">
                      <a:alpha val="43137"/>
                    </a:srgbClr>
                  </a:outerShdw>
                </a:effectLst>
              </a:rPr>
              <a:t>change</a:t>
            </a:r>
            <a:r>
              <a:rPr lang="pt-BR" sz="1800" dirty="0" smtClean="0">
                <a:effectLst>
                  <a:outerShdw blurRad="38100" dist="38100" dir="2700000" algn="tl">
                    <a:srgbClr val="000000">
                      <a:alpha val="43137"/>
                    </a:srgbClr>
                  </a:outerShdw>
                </a:effectLst>
              </a:rPr>
              <a:t> in serial </a:t>
            </a:r>
            <a:r>
              <a:rPr lang="pt-BR" sz="1800" dirty="0" err="1" smtClean="0">
                <a:effectLst>
                  <a:outerShdw blurRad="38100" dist="38100" dir="2700000" algn="tl">
                    <a:srgbClr val="000000">
                      <a:alpha val="43137"/>
                    </a:srgbClr>
                  </a:outerShdw>
                </a:effectLst>
              </a:rPr>
              <a:t>creatinine</a:t>
            </a:r>
            <a:r>
              <a:rPr lang="pt-BR" sz="1800" dirty="0" smtClean="0">
                <a:effectLst>
                  <a:outerShdw blurRad="38100" dist="38100" dir="2700000" algn="tl">
                    <a:srgbClr val="000000">
                      <a:alpha val="43137"/>
                    </a:srgbClr>
                  </a:outerShdw>
                </a:effectLst>
              </a:rPr>
              <a:t> MB </a:t>
            </a:r>
            <a:r>
              <a:rPr lang="pt-BR" sz="1800" dirty="0" err="1" smtClean="0">
                <a:effectLst>
                  <a:outerShdw blurRad="38100" dist="38100" dir="2700000" algn="tl">
                    <a:srgbClr val="000000">
                      <a:alpha val="43137"/>
                    </a:srgbClr>
                  </a:outerShdw>
                </a:effectLst>
              </a:rPr>
              <a:t>isoenzyme</a:t>
            </a:r>
            <a:r>
              <a:rPr lang="pt-BR" sz="1800" dirty="0" smtClean="0">
                <a:effectLst>
                  <a:outerShdw blurRad="38100" dist="38100" dir="2700000" algn="tl">
                    <a:srgbClr val="000000">
                      <a:alpha val="43137"/>
                    </a:srgbClr>
                  </a:outerShdw>
                </a:effectLst>
              </a:rPr>
              <a:t> in a </a:t>
            </a:r>
            <a:r>
              <a:rPr lang="pt-BR" sz="1800" dirty="0" err="1" smtClean="0">
                <a:effectLst>
                  <a:outerShdw blurRad="38100" dist="38100" dir="2700000" algn="tl">
                    <a:srgbClr val="000000">
                      <a:alpha val="43137"/>
                    </a:srgbClr>
                  </a:outerShdw>
                </a:effectLst>
              </a:rPr>
              <a:t>group</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patients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heart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failure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after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taking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digitalis</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contrast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past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observations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made</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animals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following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artery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ligation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which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shown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extension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area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after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digitalis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administration</a:t>
            </a:r>
            <a:r>
              <a:rPr lang="pt-BR" sz="1800" dirty="0" smtClean="0">
                <a:effectLst>
                  <a:outerShdw blurRad="38100" dist="38100" dir="2700000" algn="tl">
                    <a:srgbClr val="000000">
                      <a:alpha val="43137"/>
                    </a:srgbClr>
                  </a:outerShdw>
                </a:effectLst>
              </a:rPr>
              <a:t>. </a:t>
            </a:r>
          </a:p>
          <a:p>
            <a:endParaRPr lang="en-US" sz="1600" dirty="0" smtClean="0">
              <a:solidFill>
                <a:schemeClr val="bg1"/>
              </a:solidFill>
              <a:effectLst>
                <a:outerShdw blurRad="38100" dist="38100" dir="2700000" algn="tl">
                  <a:srgbClr val="000000">
                    <a:alpha val="43137"/>
                  </a:srgbClr>
                </a:outerShdw>
              </a:effectLst>
            </a:endParaRPr>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Pizarello</a:t>
            </a:r>
            <a:r>
              <a:rPr lang="en-US" sz="1600" dirty="0" smtClean="0">
                <a:solidFill>
                  <a:schemeClr val="bg1"/>
                </a:solidFill>
                <a:effectLst>
                  <a:outerShdw blurRad="38100" dist="38100" dir="2700000" algn="tl">
                    <a:srgbClr val="000000">
                      <a:alpha val="43137"/>
                    </a:srgbClr>
                  </a:outerShdw>
                </a:effectLst>
              </a:rPr>
              <a:t> R, </a:t>
            </a:r>
            <a:r>
              <a:rPr lang="en-US" sz="1600" dirty="0" err="1" smtClean="0">
                <a:solidFill>
                  <a:schemeClr val="bg1"/>
                </a:solidFill>
                <a:effectLst>
                  <a:outerShdw blurRad="38100" dist="38100" dir="2700000" algn="tl">
                    <a:srgbClr val="000000">
                      <a:alpha val="43137"/>
                    </a:srgbClr>
                  </a:outerShdw>
                </a:effectLst>
              </a:rPr>
              <a:t>Reduto</a:t>
            </a:r>
            <a:r>
              <a:rPr lang="en-US" sz="1600" dirty="0" smtClean="0">
                <a:solidFill>
                  <a:schemeClr val="bg1"/>
                </a:solidFill>
                <a:effectLst>
                  <a:outerShdw blurRad="38100" dist="38100" dir="2700000" algn="tl">
                    <a:srgbClr val="000000">
                      <a:alpha val="43137"/>
                    </a:srgbClr>
                  </a:outerShdw>
                </a:effectLst>
              </a:rPr>
              <a:t> L, Geller K, </a:t>
            </a:r>
            <a:r>
              <a:rPr lang="en-US" sz="1600" dirty="0" err="1" smtClean="0">
                <a:solidFill>
                  <a:schemeClr val="bg1"/>
                </a:solidFill>
                <a:effectLst>
                  <a:outerShdw blurRad="38100" dist="38100" dir="2700000" algn="tl">
                    <a:srgbClr val="000000">
                      <a:alpha val="43137"/>
                    </a:srgbClr>
                  </a:outerShdw>
                </a:effectLst>
              </a:rPr>
              <a:t>Gullota</a:t>
            </a:r>
            <a:r>
              <a:rPr lang="en-US" sz="1600" dirty="0" smtClean="0">
                <a:solidFill>
                  <a:schemeClr val="bg1"/>
                </a:solidFill>
                <a:effectLst>
                  <a:outerShdw blurRad="38100" dist="38100" dir="2700000" algn="tl">
                    <a:srgbClr val="000000">
                      <a:alpha val="43137"/>
                    </a:srgbClr>
                  </a:outerShdw>
                </a:effectLst>
              </a:rPr>
              <a:t> S, Morrison J – Protection of the ischemic myocardium in man by digitalis. Circulation 1975; 51-52 (</a:t>
            </a:r>
            <a:r>
              <a:rPr lang="en-US" sz="1600" dirty="0" err="1" smtClean="0">
                <a:solidFill>
                  <a:schemeClr val="bg1"/>
                </a:solidFill>
                <a:effectLst>
                  <a:outerShdw blurRad="38100" dist="38100" dir="2700000" algn="tl">
                    <a:srgbClr val="000000">
                      <a:alpha val="43137"/>
                    </a:srgbClr>
                  </a:outerShdw>
                </a:effectLst>
              </a:rPr>
              <a:t>suppl</a:t>
            </a:r>
            <a:r>
              <a:rPr lang="en-US" sz="1600" dirty="0" smtClean="0">
                <a:solidFill>
                  <a:schemeClr val="bg1"/>
                </a:solidFill>
                <a:effectLst>
                  <a:outerShdw blurRad="38100" dist="38100" dir="2700000" algn="tl">
                    <a:srgbClr val="000000">
                      <a:alpha val="43137"/>
                    </a:srgbClr>
                  </a:outerShdw>
                </a:effectLst>
              </a:rPr>
              <a:t> III): 895; Morrison J, </a:t>
            </a:r>
            <a:r>
              <a:rPr lang="en-US" sz="1600" dirty="0" err="1" smtClean="0">
                <a:solidFill>
                  <a:schemeClr val="bg1"/>
                </a:solidFill>
                <a:effectLst>
                  <a:outerShdw blurRad="38100" dist="38100" dir="2700000" algn="tl">
                    <a:srgbClr val="000000">
                      <a:alpha val="43137"/>
                    </a:srgbClr>
                  </a:outerShdw>
                </a:effectLst>
              </a:rPr>
              <a:t>Pizarello</a:t>
            </a:r>
            <a:r>
              <a:rPr lang="en-US" sz="1600" dirty="0" smtClean="0">
                <a:solidFill>
                  <a:schemeClr val="bg1"/>
                </a:solidFill>
                <a:effectLst>
                  <a:outerShdw blurRad="38100" dist="38100" dir="2700000" algn="tl">
                    <a:srgbClr val="000000">
                      <a:alpha val="43137"/>
                    </a:srgbClr>
                  </a:outerShdw>
                </a:effectLst>
              </a:rPr>
              <a:t> R, </a:t>
            </a:r>
            <a:r>
              <a:rPr lang="en-US" sz="1600" dirty="0" err="1" smtClean="0">
                <a:solidFill>
                  <a:schemeClr val="bg1"/>
                </a:solidFill>
                <a:effectLst>
                  <a:outerShdw blurRad="38100" dist="38100" dir="2700000" algn="tl">
                    <a:srgbClr val="000000">
                      <a:alpha val="43137"/>
                    </a:srgbClr>
                  </a:outerShdw>
                </a:effectLst>
              </a:rPr>
              <a:t>Reduto</a:t>
            </a:r>
            <a:r>
              <a:rPr lang="en-US" sz="1600" dirty="0" smtClean="0">
                <a:solidFill>
                  <a:schemeClr val="bg1"/>
                </a:solidFill>
                <a:effectLst>
                  <a:outerShdw blurRad="38100" dist="38100" dir="2700000" algn="tl">
                    <a:srgbClr val="000000">
                      <a:alpha val="43137"/>
                    </a:srgbClr>
                  </a:outerShdw>
                </a:effectLst>
              </a:rPr>
              <a:t> L, </a:t>
            </a:r>
            <a:r>
              <a:rPr lang="en-US" sz="1600" dirty="0" err="1" smtClean="0">
                <a:solidFill>
                  <a:schemeClr val="bg1"/>
                </a:solidFill>
                <a:effectLst>
                  <a:outerShdw blurRad="38100" dist="38100" dir="2700000" algn="tl">
                    <a:srgbClr val="000000">
                      <a:alpha val="43137"/>
                    </a:srgbClr>
                  </a:outerShdw>
                </a:effectLst>
              </a:rPr>
              <a:t>Gullota</a:t>
            </a:r>
            <a:r>
              <a:rPr lang="en-US" sz="1600" dirty="0" smtClean="0">
                <a:solidFill>
                  <a:schemeClr val="bg1"/>
                </a:solidFill>
                <a:effectLst>
                  <a:outerShdw blurRad="38100" dist="38100" dir="2700000" algn="tl">
                    <a:srgbClr val="000000">
                      <a:alpha val="43137"/>
                    </a:srgbClr>
                  </a:outerShdw>
                </a:effectLst>
              </a:rPr>
              <a:t> S – Effect of digitalis on predicted myocardial infarct size. Circulation 1976; 53-54 (</a:t>
            </a:r>
            <a:r>
              <a:rPr lang="en-US" sz="1600" dirty="0" err="1" smtClean="0">
                <a:solidFill>
                  <a:schemeClr val="bg1"/>
                </a:solidFill>
                <a:effectLst>
                  <a:outerShdw blurRad="38100" dist="38100" dir="2700000" algn="tl">
                    <a:srgbClr val="000000">
                      <a:alpha val="43137"/>
                    </a:srgbClr>
                  </a:outerShdw>
                </a:effectLst>
              </a:rPr>
              <a:t>Suppl</a:t>
            </a:r>
            <a:r>
              <a:rPr lang="en-US" sz="1600" dirty="0" smtClean="0">
                <a:solidFill>
                  <a:schemeClr val="bg1"/>
                </a:solidFill>
                <a:effectLst>
                  <a:outerShdw blurRad="38100" dist="38100" dir="2700000" algn="tl">
                    <a:srgbClr val="000000">
                      <a:alpha val="43137"/>
                    </a:srgbClr>
                  </a:outerShdw>
                </a:effectLst>
              </a:rPr>
              <a:t> II): 102</a:t>
            </a:r>
            <a:r>
              <a:rPr lang="pt-BR" sz="1600" dirty="0" smtClean="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Morrison J, </a:t>
            </a:r>
            <a:r>
              <a:rPr lang="en-US" sz="1600" dirty="0" err="1" smtClean="0">
                <a:solidFill>
                  <a:schemeClr val="bg1"/>
                </a:solidFill>
                <a:effectLst>
                  <a:outerShdw blurRad="38100" dist="38100" dir="2700000" algn="tl">
                    <a:srgbClr val="000000">
                      <a:alpha val="43137"/>
                    </a:srgbClr>
                  </a:outerShdw>
                </a:effectLst>
              </a:rPr>
              <a:t>Coromilas</a:t>
            </a:r>
            <a:r>
              <a:rPr lang="en-US" sz="1600" dirty="0" smtClean="0">
                <a:solidFill>
                  <a:schemeClr val="bg1"/>
                </a:solidFill>
                <a:effectLst>
                  <a:outerShdw blurRad="38100" dist="38100" dir="2700000" algn="tl">
                    <a:srgbClr val="000000">
                      <a:alpha val="43137"/>
                    </a:srgbClr>
                  </a:outerShdw>
                </a:effectLst>
              </a:rPr>
              <a:t> J, Robbins M et al – Digitalis and myocardial infarction in man. Circulation 1980; 62: 8-16)</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dirty="0" err="1" smtClean="0">
                <a:solidFill>
                  <a:srgbClr val="FF0000"/>
                </a:solidFill>
              </a:rPr>
              <a:t>Coronary</a:t>
            </a:r>
            <a:r>
              <a:rPr lang="pt-BR" sz="2800" dirty="0" smtClean="0">
                <a:solidFill>
                  <a:srgbClr val="FF0000"/>
                </a:solidFill>
              </a:rPr>
              <a:t> </a:t>
            </a:r>
            <a:r>
              <a:rPr lang="pt-BR" sz="2800" dirty="0" err="1" smtClean="0">
                <a:solidFill>
                  <a:srgbClr val="FF0000"/>
                </a:solidFill>
              </a:rPr>
              <a:t>Thrombosis</a:t>
            </a:r>
            <a:r>
              <a:rPr lang="pt-BR" sz="2800" dirty="0" smtClean="0">
                <a:solidFill>
                  <a:srgbClr val="FF0000"/>
                </a:solidFill>
              </a:rPr>
              <a:t>: Cause </a:t>
            </a:r>
            <a:r>
              <a:rPr lang="pt-BR" sz="2800" dirty="0" err="1" smtClean="0">
                <a:solidFill>
                  <a:srgbClr val="FF0000"/>
                </a:solidFill>
              </a:rPr>
              <a:t>or</a:t>
            </a:r>
            <a:r>
              <a:rPr lang="pt-BR" sz="2800" dirty="0" smtClean="0">
                <a:solidFill>
                  <a:srgbClr val="FF0000"/>
                </a:solidFill>
              </a:rPr>
              <a:t> </a:t>
            </a:r>
            <a:r>
              <a:rPr lang="pt-BR" sz="2800" dirty="0" err="1" smtClean="0">
                <a:solidFill>
                  <a:srgbClr val="FF0000"/>
                </a:solidFill>
              </a:rPr>
              <a:t>Consequence</a:t>
            </a:r>
            <a:r>
              <a:rPr lang="pt-BR" sz="2800" dirty="0" smtClean="0">
                <a:solidFill>
                  <a:srgbClr val="FF0000"/>
                </a:solidFill>
              </a:rPr>
              <a:t> </a:t>
            </a:r>
            <a:r>
              <a:rPr lang="pt-BR" sz="2800" dirty="0" err="1" smtClean="0">
                <a:solidFill>
                  <a:srgbClr val="FF0000"/>
                </a:solidFill>
              </a:rPr>
              <a:t>of</a:t>
            </a:r>
            <a:r>
              <a:rPr lang="pt-BR" sz="2800" dirty="0" smtClean="0">
                <a:solidFill>
                  <a:srgbClr val="FF0000"/>
                </a:solidFill>
              </a:rPr>
              <a:t> </a:t>
            </a:r>
            <a:r>
              <a:rPr lang="pt-BR" sz="2800" dirty="0" err="1" smtClean="0">
                <a:solidFill>
                  <a:srgbClr val="FF0000"/>
                </a:solidFill>
              </a:rPr>
              <a:t>Myocardial</a:t>
            </a:r>
            <a:r>
              <a:rPr lang="pt-BR" sz="2800" dirty="0" smtClean="0">
                <a:solidFill>
                  <a:srgbClr val="FF0000"/>
                </a:solidFill>
              </a:rPr>
              <a:t> </a:t>
            </a:r>
            <a:r>
              <a:rPr lang="pt-BR" sz="2800" dirty="0" err="1" smtClean="0">
                <a:solidFill>
                  <a:srgbClr val="FF0000"/>
                </a:solidFill>
              </a:rPr>
              <a:t>Infarction</a:t>
            </a:r>
            <a:r>
              <a:rPr lang="pt-BR" sz="2800" dirty="0" smtClean="0">
                <a:solidFill>
                  <a:srgbClr val="FF0000"/>
                </a:solidFill>
              </a:rPr>
              <a:t>?</a:t>
            </a:r>
            <a:endParaRPr lang="pt-BR" sz="2800" dirty="0">
              <a:solidFill>
                <a:srgbClr val="FF0000"/>
              </a:solidFill>
            </a:endParaRPr>
          </a:p>
        </p:txBody>
      </p:sp>
      <p:sp>
        <p:nvSpPr>
          <p:cNvPr id="3" name="Espaço Reservado para Conteúdo 2"/>
          <p:cNvSpPr>
            <a:spLocks noGrp="1"/>
          </p:cNvSpPr>
          <p:nvPr>
            <p:ph idx="1"/>
          </p:nvPr>
        </p:nvSpPr>
        <p:spPr>
          <a:xfrm>
            <a:off x="467544" y="1556792"/>
            <a:ext cx="8229600" cy="4824535"/>
          </a:xfrm>
        </p:spPr>
        <p:txBody>
          <a:bodyPr>
            <a:normAutofit fontScale="70000" lnSpcReduction="20000"/>
          </a:bodyPr>
          <a:lstStyle/>
          <a:p>
            <a:endParaRPr lang="pt-BR" sz="2900" dirty="0" smtClean="0"/>
          </a:p>
          <a:p>
            <a:r>
              <a:rPr lang="pt-BR" sz="2600" dirty="0" smtClean="0">
                <a:effectLst>
                  <a:outerShdw blurRad="38100" dist="38100" dir="2700000" algn="tl">
                    <a:srgbClr val="000000">
                      <a:alpha val="43137"/>
                    </a:srgbClr>
                  </a:outerShdw>
                </a:effectLst>
              </a:rPr>
              <a:t>It is </a:t>
            </a:r>
            <a:r>
              <a:rPr lang="pt-BR" sz="2600" dirty="0" err="1" smtClean="0">
                <a:effectLst>
                  <a:outerShdw blurRad="38100" dist="38100" dir="2700000" algn="tl">
                    <a:srgbClr val="000000">
                      <a:alpha val="43137"/>
                    </a:srgbClr>
                  </a:outerShdw>
                </a:effectLst>
              </a:rPr>
              <a:t>important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to</a:t>
            </a:r>
            <a:r>
              <a:rPr lang="pt-BR" sz="2600" dirty="0" smtClean="0">
                <a:effectLst>
                  <a:outerShdw blurRad="38100" dist="38100" dir="2700000" algn="tl">
                    <a:srgbClr val="000000">
                      <a:alpha val="43137"/>
                    </a:srgbClr>
                  </a:outerShdw>
                </a:effectLst>
              </a:rPr>
              <a:t> note </a:t>
            </a:r>
            <a:r>
              <a:rPr lang="pt-BR" sz="2600" dirty="0" err="1" smtClean="0">
                <a:effectLst>
                  <a:outerShdw blurRad="38100" dist="38100" dir="2700000" algn="tl">
                    <a:srgbClr val="000000">
                      <a:alpha val="43137"/>
                    </a:srgbClr>
                  </a:outerShdw>
                </a:effectLst>
              </a:rPr>
              <a:t>the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coronary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thrombosis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theory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introduced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by</a:t>
            </a:r>
            <a:r>
              <a:rPr lang="pt-BR" sz="2600" dirty="0" smtClean="0">
                <a:effectLst>
                  <a:outerShdw blurRad="38100" dist="38100" dir="2700000" algn="tl">
                    <a:srgbClr val="000000">
                      <a:alpha val="43137"/>
                    </a:srgbClr>
                  </a:outerShdw>
                </a:effectLst>
              </a:rPr>
              <a:t> James Bryan </a:t>
            </a:r>
            <a:r>
              <a:rPr lang="pt-BR" sz="2600" dirty="0" err="1" smtClean="0">
                <a:effectLst>
                  <a:outerShdw blurRad="38100" dist="38100" dir="2700000" algn="tl">
                    <a:srgbClr val="000000">
                      <a:alpha val="43137"/>
                    </a:srgbClr>
                  </a:outerShdw>
                </a:effectLst>
              </a:rPr>
              <a:t>Herrick</a:t>
            </a:r>
            <a:r>
              <a:rPr lang="pt-BR" sz="2600" dirty="0" smtClean="0">
                <a:effectLst>
                  <a:outerShdw blurRad="38100" dist="38100" dir="2700000" algn="tl">
                    <a:srgbClr val="000000">
                      <a:alpha val="43137"/>
                    </a:srgbClr>
                  </a:outerShdw>
                </a:effectLst>
              </a:rPr>
              <a:t>, in 1912,  </a:t>
            </a:r>
            <a:r>
              <a:rPr lang="pt-BR" sz="2600" dirty="0" err="1" smtClean="0">
                <a:effectLst>
                  <a:outerShdw blurRad="38100" dist="38100" dir="2700000" algn="tl">
                    <a:srgbClr val="000000">
                      <a:alpha val="43137"/>
                    </a:srgbClr>
                  </a:outerShdw>
                </a:effectLst>
              </a:rPr>
              <a:t>remains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suffering</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serious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doubt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on</a:t>
            </a:r>
            <a:r>
              <a:rPr lang="pt-BR" sz="2600" dirty="0" smtClean="0">
                <a:effectLst>
                  <a:outerShdw blurRad="38100" dist="38100" dir="2700000" algn="tl">
                    <a:srgbClr val="000000">
                      <a:alpha val="43137"/>
                    </a:srgbClr>
                  </a:outerShdw>
                </a:effectLst>
              </a:rPr>
              <a:t> its cause </a:t>
            </a:r>
            <a:r>
              <a:rPr lang="pt-BR" sz="2600" dirty="0" err="1" smtClean="0">
                <a:effectLst>
                  <a:outerShdw blurRad="38100" dist="38100" dir="2700000" algn="tl">
                    <a:srgbClr val="000000">
                      <a:alpha val="43137"/>
                    </a:srgbClr>
                  </a:outerShdw>
                </a:effectLst>
              </a:rPr>
              <a:t>and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effect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relationship</a:t>
            </a:r>
            <a:r>
              <a:rPr lang="pt-BR" sz="2600" dirty="0" smtClean="0">
                <a:effectLst>
                  <a:outerShdw blurRad="38100" dist="38100" dir="2700000" algn="tl">
                    <a:srgbClr val="000000">
                      <a:alpha val="43137"/>
                    </a:srgbClr>
                  </a:outerShdw>
                </a:effectLst>
              </a:rPr>
              <a:t>. </a:t>
            </a:r>
            <a:endParaRPr lang="pt-BR" sz="2600" dirty="0">
              <a:effectLst>
                <a:outerShdw blurRad="38100" dist="38100" dir="2700000" algn="tl">
                  <a:srgbClr val="000000">
                    <a:alpha val="43137"/>
                  </a:srgbClr>
                </a:outerShdw>
              </a:effectLst>
            </a:endParaRPr>
          </a:p>
          <a:p>
            <a:r>
              <a:rPr lang="pt-BR" sz="2600" dirty="0" err="1" smtClean="0">
                <a:effectLst>
                  <a:outerShdw blurRad="38100" dist="38100" dir="2700000" algn="tl">
                    <a:srgbClr val="000000">
                      <a:alpha val="43137"/>
                    </a:srgbClr>
                  </a:outerShdw>
                </a:effectLst>
              </a:rPr>
              <a:t>This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has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led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Friedberg</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and</a:t>
            </a:r>
            <a:r>
              <a:rPr lang="pt-BR" sz="2600" dirty="0" smtClean="0">
                <a:effectLst>
                  <a:outerShdw blurRad="38100" dist="38100" dir="2700000" algn="tl">
                    <a:srgbClr val="000000">
                      <a:alpha val="43137"/>
                    </a:srgbClr>
                  </a:outerShdw>
                </a:effectLst>
              </a:rPr>
              <a:t> Horn </a:t>
            </a:r>
            <a:r>
              <a:rPr lang="pt-BR" sz="2600" dirty="0" err="1" smtClean="0">
                <a:effectLst>
                  <a:outerShdw blurRad="38100" dist="38100" dir="2700000" algn="tl">
                    <a:srgbClr val="000000">
                      <a:alpha val="43137"/>
                    </a:srgbClr>
                  </a:outerShdw>
                </a:effectLst>
              </a:rPr>
              <a:t>to</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suggest</a:t>
            </a:r>
            <a:r>
              <a:rPr lang="pt-BR" sz="2600" dirty="0" smtClean="0">
                <a:effectLst>
                  <a:outerShdw blurRad="38100" dist="38100" dir="2700000" algn="tl">
                    <a:srgbClr val="000000">
                      <a:alpha val="43137"/>
                    </a:srgbClr>
                  </a:outerShdw>
                </a:effectLst>
              </a:rPr>
              <a:t> in 1939 </a:t>
            </a:r>
            <a:r>
              <a:rPr lang="pt-BR" sz="2600" dirty="0" err="1" smtClean="0">
                <a:effectLst>
                  <a:outerShdw blurRad="38100" dist="38100" dir="2700000" algn="tl">
                    <a:srgbClr val="000000">
                      <a:alpha val="43137"/>
                    </a:srgbClr>
                  </a:outerShdw>
                </a:effectLst>
              </a:rPr>
              <a:t>that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term</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coronary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thrombosis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should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be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abandoned</a:t>
            </a:r>
            <a:r>
              <a:rPr lang="pt-BR" sz="2600" dirty="0" smtClean="0">
                <a:effectLst>
                  <a:outerShdw blurRad="38100" dist="38100" dir="2700000" algn="tl">
                    <a:srgbClr val="000000">
                      <a:alpha val="43137"/>
                    </a:srgbClr>
                  </a:outerShdw>
                </a:effectLst>
              </a:rPr>
              <a:t> in favor </a:t>
            </a:r>
            <a:r>
              <a:rPr lang="pt-BR" sz="2600" dirty="0" err="1" smtClean="0">
                <a:effectLst>
                  <a:outerShdw blurRad="38100" dist="38100" dir="2700000" algn="tl">
                    <a:srgbClr val="000000">
                      <a:alpha val="43137"/>
                    </a:srgbClr>
                  </a:outerShdw>
                </a:effectLst>
              </a:rPr>
              <a:t>of</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the</a:t>
            </a:r>
            <a:r>
              <a:rPr lang="pt-BR" sz="2600" dirty="0" smtClean="0">
                <a:effectLst>
                  <a:outerShdw blurRad="38100" dist="38100" dir="2700000" algn="tl">
                    <a:srgbClr val="000000">
                      <a:alpha val="43137"/>
                    </a:srgbClr>
                  </a:outerShdw>
                </a:effectLst>
              </a:rPr>
              <a:t> more </a:t>
            </a:r>
            <a:r>
              <a:rPr lang="pt-BR" sz="2600" dirty="0" err="1" smtClean="0">
                <a:effectLst>
                  <a:outerShdw blurRad="38100" dist="38100" dir="2700000" algn="tl">
                    <a:srgbClr val="000000">
                      <a:alpha val="43137"/>
                    </a:srgbClr>
                  </a:outerShdw>
                </a:effectLst>
              </a:rPr>
              <a:t>generic</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one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of</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acute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myocardial</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infarction</a:t>
            </a:r>
            <a:r>
              <a:rPr lang="pt-BR" sz="2600" dirty="0" smtClean="0">
                <a:effectLst>
                  <a:outerShdw blurRad="38100" dist="38100" dir="2700000" algn="tl">
                    <a:srgbClr val="000000">
                      <a:alpha val="43137"/>
                    </a:srgbClr>
                  </a:outerShdw>
                </a:effectLst>
              </a:rPr>
              <a:t>.  In </a:t>
            </a:r>
            <a:r>
              <a:rPr lang="pt-BR" sz="2600" dirty="0" err="1" smtClean="0">
                <a:effectLst>
                  <a:outerShdw blurRad="38100" dist="38100" dir="2700000" algn="tl">
                    <a:srgbClr val="000000">
                      <a:alpha val="43137"/>
                    </a:srgbClr>
                  </a:outerShdw>
                </a:effectLst>
              </a:rPr>
              <a:t>their</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paper</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they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say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that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clinical</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and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electrocardiographic</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features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of</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coronary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thrombosis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may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be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observed</a:t>
            </a:r>
            <a:r>
              <a:rPr lang="pt-BR" sz="2600" dirty="0" smtClean="0">
                <a:effectLst>
                  <a:outerShdw blurRad="38100" dist="38100" dir="2700000" algn="tl">
                    <a:srgbClr val="000000">
                      <a:alpha val="43137"/>
                    </a:srgbClr>
                  </a:outerShdw>
                </a:effectLst>
              </a:rPr>
              <a:t> in </a:t>
            </a:r>
            <a:r>
              <a:rPr lang="pt-BR" sz="2600" dirty="0" err="1" smtClean="0">
                <a:effectLst>
                  <a:outerShdw blurRad="38100" dist="38100" dir="2700000" algn="tl">
                    <a:srgbClr val="000000">
                      <a:alpha val="43137"/>
                    </a:srgbClr>
                  </a:outerShdw>
                </a:effectLst>
              </a:rPr>
              <a:t>patients</a:t>
            </a:r>
            <a:r>
              <a:rPr lang="pt-BR" sz="2600" dirty="0" smtClean="0">
                <a:effectLst>
                  <a:outerShdw blurRad="38100" dist="38100" dir="2700000" algn="tl">
                    <a:srgbClr val="000000">
                      <a:alpha val="43137"/>
                    </a:srgbClr>
                  </a:outerShdw>
                </a:effectLst>
              </a:rPr>
              <a:t> in </a:t>
            </a:r>
            <a:r>
              <a:rPr lang="pt-BR" sz="2600" dirty="0" err="1" smtClean="0">
                <a:effectLst>
                  <a:outerShdw blurRad="38100" dist="38100" dir="2700000" algn="tl">
                    <a:srgbClr val="000000">
                      <a:alpha val="43137"/>
                    </a:srgbClr>
                  </a:outerShdw>
                </a:effectLst>
              </a:rPr>
              <a:t>whom</a:t>
            </a:r>
            <a:r>
              <a:rPr lang="pt-BR" sz="2600" dirty="0" smtClean="0">
                <a:effectLst>
                  <a:outerShdw blurRad="38100" dist="38100" dir="2700000" algn="tl">
                    <a:srgbClr val="000000">
                      <a:alpha val="43137"/>
                    </a:srgbClr>
                  </a:outerShdw>
                </a:effectLst>
              </a:rPr>
              <a:t> a </a:t>
            </a:r>
            <a:r>
              <a:rPr lang="pt-BR" sz="2600" dirty="0" err="1" smtClean="0">
                <a:effectLst>
                  <a:outerShdw blurRad="38100" dist="38100" dir="2700000" algn="tl">
                    <a:srgbClr val="000000">
                      <a:alpha val="43137"/>
                    </a:srgbClr>
                  </a:outerShdw>
                </a:effectLst>
              </a:rPr>
              <a:t>coronary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artery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thrombus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is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subsequently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not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found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necropsy</a:t>
            </a:r>
            <a:r>
              <a:rPr lang="pt-BR" sz="2600" dirty="0" smtClean="0">
                <a:effectLst>
                  <a:outerShdw blurRad="38100" dist="38100" dir="2700000" algn="tl">
                    <a:srgbClr val="000000">
                      <a:alpha val="43137"/>
                    </a:srgbClr>
                  </a:outerShdw>
                </a:effectLst>
              </a:rPr>
              <a:t> as </a:t>
            </a:r>
            <a:r>
              <a:rPr lang="pt-BR" sz="2600" dirty="0" err="1" smtClean="0">
                <a:effectLst>
                  <a:outerShdw blurRad="38100" dist="38100" dir="2700000" algn="tl">
                    <a:srgbClr val="000000">
                      <a:alpha val="43137"/>
                    </a:srgbClr>
                  </a:outerShdw>
                </a:effectLst>
              </a:rPr>
              <a:t>has</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been</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noted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by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Libman</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Obendorfer</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Buchner</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Hamburger</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and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Saphir</a:t>
            </a:r>
            <a:r>
              <a:rPr lang="pt-BR" sz="2600" dirty="0" smtClean="0">
                <a:effectLst>
                  <a:outerShdw blurRad="38100" dist="38100" dir="2700000" algn="tl">
                    <a:srgbClr val="000000">
                      <a:alpha val="43137"/>
                    </a:srgbClr>
                  </a:outerShdw>
                </a:effectLst>
              </a:rPr>
              <a:t>, Dietrich, Levy </a:t>
            </a:r>
            <a:r>
              <a:rPr lang="pt-BR" sz="2600" dirty="0" err="1" smtClean="0">
                <a:effectLst>
                  <a:outerShdw blurRad="38100" dist="38100" dir="2700000" algn="tl">
                    <a:srgbClr val="000000">
                      <a:alpha val="43137"/>
                    </a:srgbClr>
                  </a:outerShdw>
                </a:effectLst>
              </a:rPr>
              <a:t>and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Bruenn</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and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others</a:t>
            </a:r>
            <a:r>
              <a:rPr lang="pt-BR" sz="2600" dirty="0" smtClean="0">
                <a:effectLst>
                  <a:outerShdw blurRad="38100" dist="38100" dir="2700000" algn="tl">
                    <a:srgbClr val="000000">
                      <a:alpha val="43137"/>
                    </a:srgbClr>
                  </a:outerShdw>
                </a:effectLst>
              </a:rPr>
              <a:t>.”</a:t>
            </a:r>
          </a:p>
          <a:p>
            <a:r>
              <a:rPr lang="pt-BR" sz="2600" dirty="0" err="1" smtClean="0">
                <a:effectLst>
                  <a:outerShdw blurRad="38100" dist="38100" dir="2700000" algn="tl">
                    <a:srgbClr val="000000">
                      <a:alpha val="43137"/>
                    </a:srgbClr>
                  </a:outerShdw>
                </a:effectLst>
              </a:rPr>
              <a:t>After</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that</a:t>
            </a:r>
            <a:r>
              <a:rPr lang="pt-BR" sz="2600" dirty="0" smtClean="0">
                <a:effectLst>
                  <a:outerShdw blurRad="38100" dist="38100" dir="2700000" algn="tl">
                    <a:srgbClr val="000000">
                      <a:alpha val="43137"/>
                    </a:srgbClr>
                  </a:outerShdw>
                </a:effectLst>
              </a:rPr>
              <a:t> time </a:t>
            </a:r>
            <a:r>
              <a:rPr lang="pt-BR" sz="2600" dirty="0" err="1" smtClean="0">
                <a:effectLst>
                  <a:outerShdw blurRad="38100" dist="38100" dir="2700000" algn="tl">
                    <a:srgbClr val="000000">
                      <a:alpha val="43137"/>
                    </a:srgbClr>
                  </a:outerShdw>
                </a:effectLst>
              </a:rPr>
              <a:t>many</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other</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investigators</a:t>
            </a:r>
            <a:r>
              <a:rPr lang="pt-BR" sz="2600" dirty="0" smtClean="0">
                <a:effectLst>
                  <a:outerShdw blurRad="38100" dist="38100" dir="2700000" algn="tl">
                    <a:srgbClr val="000000">
                      <a:alpha val="43137"/>
                    </a:srgbClr>
                  </a:outerShdw>
                </a:effectLst>
              </a:rPr>
              <a:t> came </a:t>
            </a:r>
            <a:r>
              <a:rPr lang="pt-BR" sz="2600" dirty="0" err="1" smtClean="0">
                <a:effectLst>
                  <a:outerShdw blurRad="38100" dist="38100" dir="2700000" algn="tl">
                    <a:srgbClr val="000000">
                      <a:alpha val="43137"/>
                    </a:srgbClr>
                  </a:outerShdw>
                </a:effectLst>
              </a:rPr>
              <a:t>to</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the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same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conclusion</a:t>
            </a:r>
            <a:r>
              <a:rPr lang="pt-BR" sz="2600" dirty="0" smtClean="0">
                <a:effectLst>
                  <a:outerShdw blurRad="38100" dist="38100" dir="2700000" algn="tl">
                    <a:srgbClr val="000000">
                      <a:alpha val="43137"/>
                    </a:srgbClr>
                  </a:outerShdw>
                </a:effectLst>
              </a:rPr>
              <a:t> as </a:t>
            </a:r>
            <a:r>
              <a:rPr lang="pt-BR" sz="2600" dirty="0" err="1" smtClean="0">
                <a:effectLst>
                  <a:outerShdw blurRad="38100" dist="38100" dir="2700000" algn="tl">
                    <a:srgbClr val="000000">
                      <a:alpha val="43137"/>
                    </a:srgbClr>
                  </a:outerShdw>
                </a:effectLst>
              </a:rPr>
              <a:t>we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will</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see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following</a:t>
            </a:r>
            <a:r>
              <a:rPr lang="pt-BR" sz="2600" dirty="0" smtClean="0">
                <a:effectLst>
                  <a:outerShdw blurRad="38100" dist="38100" dir="2700000" algn="tl">
                    <a:srgbClr val="000000">
                      <a:alpha val="43137"/>
                    </a:srgbClr>
                  </a:outerShdw>
                </a:effectLst>
              </a:rPr>
              <a:t>...</a:t>
            </a:r>
          </a:p>
          <a:p>
            <a:endParaRPr lang="pt-BR" sz="1800" dirty="0"/>
          </a:p>
          <a:p>
            <a:endParaRPr lang="pt-BR" sz="2100" dirty="0" smtClean="0">
              <a:solidFill>
                <a:schemeClr val="bg1"/>
              </a:solidFill>
            </a:endParaRPr>
          </a:p>
          <a:p>
            <a:endParaRPr lang="pt-BR" sz="2100" dirty="0">
              <a:solidFill>
                <a:schemeClr val="bg1"/>
              </a:solidFill>
              <a:effectLst>
                <a:outerShdw blurRad="38100" dist="38100" dir="2700000" algn="tl">
                  <a:srgbClr val="000000">
                    <a:alpha val="43137"/>
                  </a:srgbClr>
                </a:outerShdw>
              </a:effectLst>
            </a:endParaRPr>
          </a:p>
          <a:p>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Friedberg</a:t>
            </a:r>
            <a:r>
              <a:rPr lang="pt-BR" sz="2300" dirty="0" smtClean="0">
                <a:solidFill>
                  <a:schemeClr val="bg1"/>
                </a:solidFill>
                <a:effectLst>
                  <a:outerShdw blurRad="38100" dist="38100" dir="2700000" algn="tl">
                    <a:srgbClr val="000000">
                      <a:alpha val="43137"/>
                    </a:srgbClr>
                  </a:outerShdw>
                </a:effectLst>
              </a:rPr>
              <a:t> CK </a:t>
            </a:r>
            <a:r>
              <a:rPr lang="pt-BR" sz="2300" dirty="0" err="1" smtClean="0">
                <a:solidFill>
                  <a:schemeClr val="bg1"/>
                </a:solidFill>
                <a:effectLst>
                  <a:outerShdw blurRad="38100" dist="38100" dir="2700000" algn="tl">
                    <a:srgbClr val="000000">
                      <a:alpha val="43137"/>
                    </a:srgbClr>
                  </a:outerShdw>
                </a:effectLst>
              </a:rPr>
              <a:t>and</a:t>
            </a:r>
            <a:r>
              <a:rPr lang="pt-BR" sz="2300" dirty="0" smtClean="0">
                <a:solidFill>
                  <a:schemeClr val="bg1"/>
                </a:solidFill>
                <a:effectLst>
                  <a:outerShdw blurRad="38100" dist="38100" dir="2700000" algn="tl">
                    <a:srgbClr val="000000">
                      <a:alpha val="43137"/>
                    </a:srgbClr>
                  </a:outerShdw>
                </a:effectLst>
              </a:rPr>
              <a:t> Horn H. </a:t>
            </a:r>
            <a:r>
              <a:rPr lang="pt-BR" sz="2300" dirty="0" err="1" smtClean="0">
                <a:solidFill>
                  <a:schemeClr val="bg1"/>
                </a:solidFill>
                <a:effectLst>
                  <a:outerShdw blurRad="38100" dist="38100" dir="2700000" algn="tl">
                    <a:srgbClr val="000000">
                      <a:alpha val="43137"/>
                    </a:srgbClr>
                  </a:outerShdw>
                </a:effectLst>
              </a:rPr>
              <a:t>Acute</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myocardial</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infarction</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not</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due</a:t>
            </a:r>
            <a:r>
              <a:rPr lang="pt-BR" sz="2300" dirty="0" smtClean="0">
                <a:solidFill>
                  <a:schemeClr val="bg1"/>
                </a:solidFill>
                <a:effectLst>
                  <a:outerShdw blurRad="38100" dist="38100" dir="2700000" algn="tl">
                    <a:srgbClr val="000000">
                      <a:alpha val="43137"/>
                    </a:srgbClr>
                  </a:outerShdw>
                </a:effectLst>
              </a:rPr>
              <a:t> to </a:t>
            </a:r>
            <a:r>
              <a:rPr lang="pt-BR" sz="2300" dirty="0" err="1" smtClean="0">
                <a:solidFill>
                  <a:schemeClr val="bg1"/>
                </a:solidFill>
                <a:effectLst>
                  <a:outerShdw blurRad="38100" dist="38100" dir="2700000" algn="tl">
                    <a:srgbClr val="000000">
                      <a:alpha val="43137"/>
                    </a:srgbClr>
                  </a:outerShdw>
                </a:effectLst>
              </a:rPr>
              <a:t>coronary</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artery</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occlusion</a:t>
            </a:r>
            <a:r>
              <a:rPr lang="pt-BR" sz="2300" dirty="0" smtClean="0">
                <a:solidFill>
                  <a:schemeClr val="bg1"/>
                </a:solidFill>
                <a:effectLst>
                  <a:outerShdw blurRad="38100" dist="38100" dir="2700000" algn="tl">
                    <a:srgbClr val="000000">
                      <a:alpha val="43137"/>
                    </a:srgbClr>
                  </a:outerShdw>
                </a:effectLst>
              </a:rPr>
              <a:t>.  J. </a:t>
            </a:r>
            <a:r>
              <a:rPr lang="pt-BR" sz="2300" dirty="0" err="1" smtClean="0">
                <a:solidFill>
                  <a:schemeClr val="bg1"/>
                </a:solidFill>
                <a:effectLst>
                  <a:outerShdw blurRad="38100" dist="38100" dir="2700000" algn="tl">
                    <a:srgbClr val="000000">
                      <a:alpha val="43137"/>
                    </a:srgbClr>
                  </a:outerShdw>
                </a:effectLst>
              </a:rPr>
              <a:t>Am</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Med</a:t>
            </a:r>
            <a:r>
              <a:rPr lang="pt-BR" sz="2300" dirty="0" smtClean="0">
                <a:solidFill>
                  <a:schemeClr val="bg1"/>
                </a:solidFill>
                <a:effectLst>
                  <a:outerShdw blurRad="38100" dist="38100" dir="2700000" algn="tl">
                    <a:srgbClr val="000000">
                      <a:alpha val="43137"/>
                    </a:srgbClr>
                  </a:outerShdw>
                </a:effectLst>
              </a:rPr>
              <a:t> </a:t>
            </a:r>
            <a:r>
              <a:rPr lang="pt-BR" sz="2300" dirty="0" err="1" smtClean="0">
                <a:solidFill>
                  <a:schemeClr val="bg1"/>
                </a:solidFill>
                <a:effectLst>
                  <a:outerShdw blurRad="38100" dist="38100" dir="2700000" algn="tl">
                    <a:srgbClr val="000000">
                      <a:alpha val="43137"/>
                    </a:srgbClr>
                  </a:outerShdw>
                </a:effectLst>
              </a:rPr>
              <a:t>Assoc</a:t>
            </a:r>
            <a:r>
              <a:rPr lang="pt-BR" sz="2300" dirty="0" smtClean="0">
                <a:solidFill>
                  <a:schemeClr val="bg1"/>
                </a:solidFill>
                <a:effectLst>
                  <a:outerShdw blurRad="38100" dist="38100" dir="2700000" algn="tl">
                    <a:srgbClr val="000000">
                      <a:alpha val="43137"/>
                    </a:srgbClr>
                  </a:outerShdw>
                </a:effectLst>
              </a:rPr>
              <a:t> 1939;112(17):</a:t>
            </a:r>
            <a:r>
              <a:rPr lang="pt-BR" sz="2300" dirty="0" smtClean="0">
                <a:solidFill>
                  <a:schemeClr val="bg2"/>
                </a:solidFill>
                <a:effectLst>
                  <a:outerShdw blurRad="38100" dist="38100" dir="2700000" algn="tl">
                    <a:srgbClr val="000000">
                      <a:alpha val="43137"/>
                    </a:srgbClr>
                  </a:outerShdw>
                </a:effectLst>
              </a:rPr>
              <a:t>1675-1679</a:t>
            </a:r>
            <a:endParaRPr lang="pt-BR" sz="2300" dirty="0">
              <a:solidFill>
                <a:schemeClr val="bg2"/>
              </a:solidFill>
              <a:effectLst>
                <a:outerShdw blurRad="38100" dist="38100" dir="2700000" algn="tl">
                  <a:srgbClr val="000000">
                    <a:alpha val="43137"/>
                  </a:srgbClr>
                </a:outerShdw>
              </a:effectLst>
            </a:endParaRPr>
          </a:p>
          <a:p>
            <a:endParaRPr lang="pt-B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use of </a:t>
            </a:r>
            <a:r>
              <a:rPr lang="en-US" sz="3200" dirty="0" err="1"/>
              <a:t>cardiotonics</a:t>
            </a:r>
            <a:r>
              <a:rPr lang="en-US" sz="3200" dirty="0"/>
              <a:t> for coronary heart disease during the 20th century</a:t>
            </a:r>
            <a:endParaRPr lang="pt-BR" sz="3200" dirty="0"/>
          </a:p>
        </p:txBody>
      </p:sp>
      <p:sp>
        <p:nvSpPr>
          <p:cNvPr id="3" name="Espaço Reservado para Conteúdo 2"/>
          <p:cNvSpPr>
            <a:spLocks noGrp="1"/>
          </p:cNvSpPr>
          <p:nvPr>
            <p:ph idx="1"/>
          </p:nvPr>
        </p:nvSpPr>
        <p:spPr>
          <a:xfrm>
            <a:off x="457200" y="1600200"/>
            <a:ext cx="8229600" cy="5141168"/>
          </a:xfrm>
        </p:spPr>
        <p:txBody>
          <a:bodyPr>
            <a:normAutofit/>
          </a:bodyPr>
          <a:lstStyle/>
          <a:p>
            <a:endParaRPr lang="en-US" sz="1900" dirty="0"/>
          </a:p>
          <a:p>
            <a:r>
              <a:rPr lang="pt-BR" sz="1800" dirty="0" smtClean="0">
                <a:effectLst>
                  <a:outerShdw blurRad="38100" dist="38100" dir="2700000" algn="tl">
                    <a:srgbClr val="000000">
                      <a:alpha val="43137"/>
                    </a:srgbClr>
                  </a:outerShdw>
                </a:effectLst>
              </a:rPr>
              <a:t>(1980) Peter </a:t>
            </a:r>
            <a:r>
              <a:rPr lang="pt-BR" sz="1800" dirty="0" err="1" smtClean="0">
                <a:effectLst>
                  <a:outerShdw blurRad="38100" dist="38100" dir="2700000" algn="tl">
                    <a:srgbClr val="000000">
                      <a:alpha val="43137"/>
                    </a:srgbClr>
                  </a:outerShdw>
                </a:effectLst>
              </a:rPr>
              <a:t>Schmidsberger</a:t>
            </a:r>
            <a:r>
              <a:rPr lang="pt-BR" sz="1800" dirty="0" smtClean="0">
                <a:effectLst>
                  <a:outerShdw blurRad="38100" dist="38100" dir="2700000" algn="tl">
                    <a:srgbClr val="000000">
                      <a:alpha val="43137"/>
                    </a:srgbClr>
                  </a:outerShdw>
                </a:effectLst>
              </a:rPr>
              <a:t>, medical </a:t>
            </a:r>
            <a:r>
              <a:rPr lang="pt-BR" sz="1800" dirty="0" err="1" smtClean="0">
                <a:effectLst>
                  <a:outerShdw blurRad="38100" dist="38100" dir="2700000" algn="tl">
                    <a:srgbClr val="000000">
                      <a:alpha val="43137"/>
                    </a:srgbClr>
                  </a:outerShdw>
                </a:effectLst>
              </a:rPr>
              <a:t>journalist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Report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results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obtained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by</a:t>
            </a:r>
            <a:r>
              <a:rPr lang="pt-BR" sz="1800" dirty="0" smtClean="0">
                <a:effectLst>
                  <a:outerShdw blurRad="38100" dist="38100" dir="2700000" algn="tl">
                    <a:srgbClr val="000000">
                      <a:alpha val="43137"/>
                    </a:srgbClr>
                  </a:outerShdw>
                </a:effectLst>
              </a:rPr>
              <a:t> Professor Mesquita in </a:t>
            </a:r>
            <a:r>
              <a:rPr lang="pt-BR" sz="1800" dirty="0" err="1" smtClean="0">
                <a:effectLst>
                  <a:outerShdw blurRad="38100" dist="38100" dir="2700000" algn="tl">
                    <a:srgbClr val="000000">
                      <a:alpha val="43137"/>
                    </a:srgbClr>
                  </a:outerShdw>
                </a:effectLst>
              </a:rPr>
              <a:t>Brazil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informing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Rolf </a:t>
            </a:r>
            <a:r>
              <a:rPr lang="pt-BR" sz="1800" dirty="0" err="1" smtClean="0">
                <a:effectLst>
                  <a:outerShdw blurRad="38100" dist="38100" dir="2700000" algn="tl">
                    <a:srgbClr val="000000">
                      <a:alpha val="43137"/>
                    </a:srgbClr>
                  </a:outerShdw>
                </a:effectLst>
              </a:rPr>
              <a:t>Dorhman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from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Berliner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Waldkrankenhauses</a:t>
            </a:r>
            <a:r>
              <a:rPr lang="pt-BR" sz="1800" dirty="0" smtClean="0">
                <a:effectLst>
                  <a:outerShdw blurRad="38100" dist="38100" dir="2700000" algn="tl">
                    <a:srgbClr val="000000">
                      <a:alpha val="43137"/>
                    </a:srgbClr>
                  </a:outerShdw>
                </a:effectLst>
              </a:rPr>
              <a:t> in Berlin - </a:t>
            </a:r>
            <a:r>
              <a:rPr lang="pt-BR" sz="1800" dirty="0" err="1" smtClean="0">
                <a:effectLst>
                  <a:outerShdw blurRad="38100" dist="38100" dir="2700000" algn="tl">
                    <a:srgbClr val="000000">
                      <a:alpha val="43137"/>
                    </a:srgbClr>
                  </a:outerShdw>
                </a:effectLst>
              </a:rPr>
              <a:t>Germany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achieved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during</a:t>
            </a:r>
            <a:r>
              <a:rPr lang="pt-BR" sz="1800" dirty="0" smtClean="0">
                <a:effectLst>
                  <a:outerShdw blurRad="38100" dist="38100" dir="2700000" algn="tl">
                    <a:srgbClr val="000000">
                      <a:alpha val="43137"/>
                    </a:srgbClr>
                  </a:outerShdw>
                </a:effectLst>
              </a:rPr>
              <a:t> 5 </a:t>
            </a:r>
            <a:r>
              <a:rPr lang="pt-BR" sz="1800" dirty="0" err="1" smtClean="0">
                <a:effectLst>
                  <a:outerShdw blurRad="38100" dist="38100" dir="2700000" algn="tl">
                    <a:srgbClr val="000000">
                      <a:alpha val="43137"/>
                    </a:srgbClr>
                  </a:outerShdw>
                </a:effectLst>
              </a:rPr>
              <a:t>years</a:t>
            </a:r>
            <a:r>
              <a:rPr lang="pt-BR" sz="1800" dirty="0" smtClean="0">
                <a:effectLst>
                  <a:outerShdw blurRad="38100" dist="38100" dir="2700000" algn="tl">
                    <a:srgbClr val="000000">
                      <a:alpha val="43137"/>
                    </a:srgbClr>
                  </a:outerShdw>
                </a:effectLst>
              </a:rPr>
              <a:t> similar </a:t>
            </a:r>
            <a:r>
              <a:rPr lang="pt-BR" sz="1800" dirty="0" err="1" smtClean="0">
                <a:effectLst>
                  <a:outerShdw blurRad="38100" dist="38100" dir="2700000" algn="tl">
                    <a:srgbClr val="000000">
                      <a:alpha val="43137"/>
                    </a:srgbClr>
                  </a:outerShdw>
                </a:effectLst>
              </a:rPr>
              <a:t>results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Brazilian</a:t>
            </a:r>
            <a:r>
              <a:rPr lang="pt-BR" sz="1800" dirty="0" smtClean="0">
                <a:effectLst>
                  <a:outerShdw blurRad="38100" dist="38100" dir="2700000" algn="tl">
                    <a:srgbClr val="000000">
                      <a:alpha val="43137"/>
                    </a:srgbClr>
                  </a:outerShdw>
                </a:effectLst>
              </a:rPr>
              <a:t> professor </a:t>
            </a:r>
            <a:r>
              <a:rPr lang="pt-BR" sz="1800" dirty="0" err="1" smtClean="0">
                <a:effectLst>
                  <a:outerShdw blurRad="38100" dist="38100" dir="2700000" algn="tl">
                    <a:srgbClr val="000000">
                      <a:alpha val="43137"/>
                    </a:srgbClr>
                  </a:outerShdw>
                </a:effectLst>
              </a:rPr>
              <a:t>applying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same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treatment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strophanthin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during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acute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a:t>
            </a:r>
          </a:p>
          <a:p>
            <a:endParaRPr lang="pt-BR"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(1993) </a:t>
            </a:r>
            <a:r>
              <a:rPr lang="en-US" sz="1800" dirty="0" err="1" smtClean="0">
                <a:effectLst>
                  <a:outerShdw blurRad="38100" dist="38100" dir="2700000" algn="tl">
                    <a:srgbClr val="000000">
                      <a:alpha val="43137"/>
                    </a:srgbClr>
                  </a:outerShdw>
                </a:effectLst>
              </a:rPr>
              <a:t>Qiao</a:t>
            </a:r>
            <a:r>
              <a:rPr lang="en-US" sz="1800" dirty="0" smtClean="0">
                <a:effectLst>
                  <a:outerShdw blurRad="38100" dist="38100" dir="2700000" algn="tl">
                    <a:srgbClr val="000000">
                      <a:alpha val="43137"/>
                    </a:srgbClr>
                  </a:outerShdw>
                </a:effectLst>
              </a:rPr>
              <a:t> DR told that from the hemodynamic studies the beneficial effect of </a:t>
            </a:r>
            <a:r>
              <a:rPr lang="en-US" sz="1800" dirty="0" err="1" smtClean="0">
                <a:effectLst>
                  <a:outerShdw blurRad="38100" dist="38100" dir="2700000" algn="tl">
                    <a:srgbClr val="000000">
                      <a:alpha val="43137"/>
                    </a:srgbClr>
                  </a:outerShdw>
                </a:effectLst>
              </a:rPr>
              <a:t>cedilanid</a:t>
            </a:r>
            <a:r>
              <a:rPr lang="en-US" sz="1800" dirty="0" smtClean="0">
                <a:effectLst>
                  <a:outerShdw blurRad="38100" dist="38100" dir="2700000" algn="tl">
                    <a:srgbClr val="000000">
                      <a:alpha val="43137"/>
                    </a:srgbClr>
                  </a:outerShdw>
                </a:effectLst>
              </a:rPr>
              <a:t> is greater than its adverse effect, concluding that digitalis can be safely and effectively used in the treatment of AMI.</a:t>
            </a:r>
            <a:endParaRPr lang="pt-BR" sz="1800" dirty="0" smtClean="0">
              <a:effectLst>
                <a:outerShdw blurRad="38100" dist="38100" dir="2700000" algn="tl">
                  <a:srgbClr val="000000">
                    <a:alpha val="43137"/>
                  </a:srgbClr>
                </a:outerShdw>
              </a:effectLst>
            </a:endParaRPr>
          </a:p>
          <a:p>
            <a:endParaRPr lang="en-US" sz="1600" dirty="0" smtClean="0">
              <a:solidFill>
                <a:schemeClr val="bg1"/>
              </a:solidFill>
            </a:endParaRPr>
          </a:p>
          <a:p>
            <a:r>
              <a:rPr lang="en-US" sz="1600" dirty="0" smtClean="0">
                <a:solidFill>
                  <a:schemeClr val="bg1"/>
                </a:solidFill>
                <a:effectLst>
                  <a:outerShdw blurRad="38100" dist="38100" dir="2700000" algn="tl">
                    <a:srgbClr val="000000">
                      <a:alpha val="43137"/>
                    </a:srgbClr>
                  </a:outerShdw>
                </a:effectLst>
              </a:rPr>
              <a:t>(In This Manner a Brazilian Fights Against The Infarction "- BUNTE magazine, Offenburg – Germany; </a:t>
            </a:r>
            <a:r>
              <a:rPr lang="en-US" sz="1600" dirty="0" err="1" smtClean="0">
                <a:solidFill>
                  <a:schemeClr val="bg1"/>
                </a:solidFill>
                <a:effectLst>
                  <a:outerShdw blurRad="38100" dist="38100" dir="2700000" algn="tl">
                    <a:srgbClr val="000000">
                      <a:alpha val="43137"/>
                    </a:srgbClr>
                  </a:outerShdw>
                </a:effectLst>
              </a:rPr>
              <a:t>R.E.Dohrmann</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H.D.Janisch</a:t>
            </a:r>
            <a:r>
              <a:rPr lang="en-US" sz="1600" dirty="0" smtClean="0">
                <a:solidFill>
                  <a:schemeClr val="bg1"/>
                </a:solidFill>
                <a:effectLst>
                  <a:outerShdw blurRad="38100" dist="38100" dir="2700000" algn="tl">
                    <a:srgbClr val="000000">
                      <a:alpha val="43137"/>
                    </a:srgbClr>
                  </a:outerShdw>
                </a:effectLst>
              </a:rPr>
              <a:t> &amp; </a:t>
            </a:r>
            <a:r>
              <a:rPr lang="en-US" sz="1600" dirty="0" err="1" smtClean="0">
                <a:solidFill>
                  <a:schemeClr val="bg1"/>
                </a:solidFill>
                <a:effectLst>
                  <a:outerShdw blurRad="38100" dist="38100" dir="2700000" algn="tl">
                    <a:srgbClr val="000000">
                      <a:alpha val="43137"/>
                    </a:srgbClr>
                  </a:outerShdw>
                </a:effectLst>
              </a:rPr>
              <a:t>M.Kessel</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Klinisch-poliklinische</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Studie</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über</a:t>
            </a:r>
            <a:r>
              <a:rPr lang="en-US" sz="1600" dirty="0" smtClean="0">
                <a:solidFill>
                  <a:schemeClr val="bg1"/>
                </a:solidFill>
                <a:effectLst>
                  <a:outerShdw blurRad="38100" dist="38100" dir="2700000" algn="tl">
                    <a:srgbClr val="000000">
                      <a:alpha val="43137"/>
                    </a:srgbClr>
                  </a:outerShdw>
                </a:effectLst>
              </a:rPr>
              <a:t> die </a:t>
            </a:r>
            <a:r>
              <a:rPr lang="en-US" sz="1600" dirty="0" err="1" smtClean="0">
                <a:solidFill>
                  <a:schemeClr val="bg1"/>
                </a:solidFill>
                <a:effectLst>
                  <a:outerShdw blurRad="38100" dist="38100" dir="2700000" algn="tl">
                    <a:srgbClr val="000000">
                      <a:alpha val="43137"/>
                    </a:srgbClr>
                  </a:outerShdw>
                </a:effectLst>
              </a:rPr>
              <a:t>Wirksamkeit</a:t>
            </a:r>
            <a:r>
              <a:rPr lang="en-US" sz="1600" dirty="0" smtClean="0">
                <a:solidFill>
                  <a:schemeClr val="bg1"/>
                </a:solidFill>
                <a:effectLst>
                  <a:outerShdw blurRad="38100" dist="38100" dir="2700000" algn="tl">
                    <a:srgbClr val="000000">
                      <a:alpha val="43137"/>
                    </a:srgbClr>
                  </a:outerShdw>
                </a:effectLst>
              </a:rPr>
              <a:t> von g-</a:t>
            </a:r>
            <a:r>
              <a:rPr lang="en-US" sz="1600" dirty="0" err="1" smtClean="0">
                <a:solidFill>
                  <a:schemeClr val="bg1"/>
                </a:solidFill>
                <a:effectLst>
                  <a:outerShdw blurRad="38100" dist="38100" dir="2700000" algn="tl">
                    <a:srgbClr val="000000">
                      <a:alpha val="43137"/>
                    </a:srgbClr>
                  </a:outerShdw>
                </a:effectLst>
              </a:rPr>
              <a:t>Strophanthin</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bei</a:t>
            </a:r>
            <a:r>
              <a:rPr lang="en-US" sz="1600" dirty="0" smtClean="0">
                <a:solidFill>
                  <a:schemeClr val="bg1"/>
                </a:solidFill>
                <a:effectLst>
                  <a:outerShdw blurRad="38100" dist="38100" dir="2700000" algn="tl">
                    <a:srgbClr val="000000">
                      <a:alpha val="43137"/>
                    </a:srgbClr>
                  </a:outerShdw>
                </a:effectLst>
              </a:rPr>
              <a:t> Angina pectoris und </a:t>
            </a:r>
            <a:r>
              <a:rPr lang="en-US" sz="1600" dirty="0" err="1" smtClean="0">
                <a:solidFill>
                  <a:schemeClr val="bg1"/>
                </a:solidFill>
                <a:effectLst>
                  <a:outerShdw blurRad="38100" dist="38100" dir="2700000" algn="tl">
                    <a:srgbClr val="000000">
                      <a:alpha val="43137"/>
                    </a:srgbClr>
                  </a:outerShdw>
                </a:effectLst>
              </a:rPr>
              <a:t>Myokardinfarkt</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Cardiol</a:t>
            </a:r>
            <a:r>
              <a:rPr lang="en-US" sz="1600" dirty="0" smtClean="0">
                <a:solidFill>
                  <a:schemeClr val="bg1"/>
                </a:solidFill>
                <a:effectLst>
                  <a:outerShdw blurRad="38100" dist="38100" dir="2700000" algn="tl">
                    <a:srgbClr val="000000">
                      <a:alpha val="43137"/>
                    </a:srgbClr>
                  </a:outerShdw>
                </a:effectLst>
              </a:rPr>
              <a:t> Bull (</a:t>
            </a:r>
            <a:r>
              <a:rPr lang="en-US" sz="1600" dirty="0" err="1" smtClean="0">
                <a:solidFill>
                  <a:schemeClr val="bg1"/>
                </a:solidFill>
                <a:effectLst>
                  <a:outerShdw blurRad="38100" dist="38100" dir="2700000" algn="tl">
                    <a:srgbClr val="000000">
                      <a:alpha val="43137"/>
                    </a:srgbClr>
                  </a:outerShdw>
                </a:effectLst>
              </a:rPr>
              <a:t>Cardiologisches</a:t>
            </a:r>
            <a:r>
              <a:rPr lang="en-US" sz="1600" dirty="0" smtClean="0">
                <a:solidFill>
                  <a:schemeClr val="bg1"/>
                </a:solidFill>
                <a:effectLst>
                  <a:outerShdw blurRad="38100" dist="38100" dir="2700000" algn="tl">
                    <a:srgbClr val="000000">
                      <a:alpha val="43137"/>
                    </a:srgbClr>
                  </a:outerShdw>
                </a:effectLst>
              </a:rPr>
              <a:t> Bulletin) 14/15: 183-187, 1977; </a:t>
            </a:r>
            <a:r>
              <a:rPr lang="en-US" sz="1600" dirty="0" err="1" smtClean="0">
                <a:solidFill>
                  <a:schemeClr val="bg1"/>
                </a:solidFill>
                <a:effectLst>
                  <a:outerShdw blurRad="38100" dist="38100" dir="2700000" algn="tl">
                    <a:srgbClr val="000000">
                      <a:alpha val="43137"/>
                    </a:srgbClr>
                  </a:outerShdw>
                </a:effectLst>
              </a:rPr>
              <a:t>Qiao</a:t>
            </a:r>
            <a:r>
              <a:rPr lang="en-US" sz="1600" dirty="0" smtClean="0">
                <a:solidFill>
                  <a:schemeClr val="bg1"/>
                </a:solidFill>
                <a:effectLst>
                  <a:outerShdw blurRad="38100" dist="38100" dir="2700000" algn="tl">
                    <a:srgbClr val="000000">
                      <a:alpha val="43137"/>
                    </a:srgbClr>
                  </a:outerShdw>
                </a:effectLst>
              </a:rPr>
              <a:t> DR. A study on the hemodynamic effect of </a:t>
            </a:r>
            <a:r>
              <a:rPr lang="en-US" sz="1600" dirty="0" err="1" smtClean="0">
                <a:solidFill>
                  <a:schemeClr val="bg1"/>
                </a:solidFill>
                <a:effectLst>
                  <a:outerShdw blurRad="38100" dist="38100" dir="2700000" algn="tl">
                    <a:srgbClr val="000000">
                      <a:alpha val="43137"/>
                    </a:srgbClr>
                  </a:outerShdw>
                </a:effectLst>
              </a:rPr>
              <a:t>cedilanid</a:t>
            </a:r>
            <a:r>
              <a:rPr lang="en-US" sz="1600" dirty="0" smtClean="0">
                <a:solidFill>
                  <a:schemeClr val="bg1"/>
                </a:solidFill>
                <a:effectLst>
                  <a:outerShdw blurRad="38100" dist="38100" dir="2700000" algn="tl">
                    <a:srgbClr val="000000">
                      <a:alpha val="43137"/>
                    </a:srgbClr>
                  </a:outerShdw>
                </a:effectLst>
              </a:rPr>
              <a:t> in the treatment of acute myocardial infarction, </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Zhonghua</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Xin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Xue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Guan</a:t>
            </a:r>
            <a:r>
              <a:rPr lang="pt-BR" sz="1600" dirty="0" smtClean="0">
                <a:solidFill>
                  <a:schemeClr val="bg1"/>
                </a:solidFill>
                <a:effectLst>
                  <a:outerShdw blurRad="38100" dist="38100" dir="2700000" algn="tl">
                    <a:srgbClr val="000000">
                      <a:alpha val="43137"/>
                    </a:srgbClr>
                  </a:outerShdw>
                </a:effectLst>
              </a:rPr>
              <a:t> Bing </a:t>
            </a:r>
            <a:r>
              <a:rPr lang="pt-BR" sz="1600" dirty="0" err="1" smtClean="0">
                <a:solidFill>
                  <a:schemeClr val="bg1"/>
                </a:solidFill>
                <a:effectLst>
                  <a:outerShdw blurRad="38100" dist="38100" dir="2700000" algn="tl">
                    <a:srgbClr val="000000">
                      <a:alpha val="43137"/>
                    </a:srgbClr>
                  </a:outerShdw>
                </a:effectLst>
              </a:rPr>
              <a:t>Za</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Zhi</a:t>
            </a:r>
            <a:r>
              <a:rPr lang="pt-BR" sz="1600" dirty="0" smtClean="0">
                <a:solidFill>
                  <a:schemeClr val="bg1"/>
                </a:solidFill>
                <a:effectLst>
                  <a:outerShdw blurRad="38100" dist="38100" dir="2700000" algn="tl">
                    <a:srgbClr val="000000">
                      <a:alpha val="43137"/>
                    </a:srgbClr>
                  </a:outerShdw>
                </a:effectLst>
              </a:rPr>
              <a:t>. 1993 </a:t>
            </a:r>
            <a:r>
              <a:rPr lang="pt-BR" sz="1600" dirty="0" err="1" smtClean="0">
                <a:solidFill>
                  <a:schemeClr val="bg1"/>
                </a:solidFill>
                <a:effectLst>
                  <a:outerShdw blurRad="38100" dist="38100" dir="2700000" algn="tl">
                    <a:srgbClr val="000000">
                      <a:alpha val="43137"/>
                    </a:srgbClr>
                  </a:outerShdw>
                </a:effectLst>
              </a:rPr>
              <a:t>Apr</a:t>
            </a:r>
            <a:r>
              <a:rPr lang="pt-BR" sz="1600" dirty="0" smtClean="0">
                <a:solidFill>
                  <a:schemeClr val="bg1"/>
                </a:solidFill>
                <a:effectLst>
                  <a:outerShdw blurRad="38100" dist="38100" dir="2700000" algn="tl">
                    <a:srgbClr val="000000">
                      <a:alpha val="43137"/>
                    </a:srgbClr>
                  </a:outerShdw>
                </a:effectLst>
              </a:rPr>
              <a:t>;21(2):83-4)</a:t>
            </a:r>
          </a:p>
          <a:p>
            <a:endParaRPr lang="en-US" sz="1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1702959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The use of </a:t>
            </a:r>
            <a:r>
              <a:rPr lang="en-US" sz="3200" dirty="0" err="1" smtClean="0"/>
              <a:t>cardiotonics</a:t>
            </a:r>
            <a:r>
              <a:rPr lang="en-US" sz="3200" dirty="0" smtClean="0"/>
              <a:t> for coronary heart disease during the 20th century</a:t>
            </a:r>
            <a:endParaRPr lang="pt-BR" sz="3200" dirty="0"/>
          </a:p>
        </p:txBody>
      </p:sp>
      <p:sp>
        <p:nvSpPr>
          <p:cNvPr id="3" name="Espaço Reservado para Conteúdo 2"/>
          <p:cNvSpPr>
            <a:spLocks noGrp="1"/>
          </p:cNvSpPr>
          <p:nvPr>
            <p:ph idx="1"/>
          </p:nvPr>
        </p:nvSpPr>
        <p:spPr/>
        <p:txBody>
          <a:bodyPr>
            <a:normAutofit/>
          </a:bodyPr>
          <a:lstStyle/>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(1995) Leor J and colleagues found in patients recovering from myocardial infarction that one year mortality was significantly higher among patients treated with a full dose [19 of 112 (17%)] than patients treated with a low dose of </a:t>
            </a:r>
            <a:r>
              <a:rPr lang="en-US" sz="1800" dirty="0" err="1" smtClean="0">
                <a:effectLst>
                  <a:outerShdw blurRad="38100" dist="38100" dir="2700000" algn="tl">
                    <a:srgbClr val="000000">
                      <a:alpha val="43137"/>
                    </a:srgbClr>
                  </a:outerShdw>
                </a:effectLst>
              </a:rPr>
              <a:t>digoxin</a:t>
            </a:r>
            <a:r>
              <a:rPr lang="en-US" sz="1800" dirty="0" smtClean="0">
                <a:effectLst>
                  <a:outerShdw blurRad="38100" dist="38100" dir="2700000" algn="tl">
                    <a:srgbClr val="000000">
                      <a:alpha val="43137"/>
                    </a:srgbClr>
                  </a:outerShdw>
                </a:effectLst>
              </a:rPr>
              <a:t> [1 of 41 (2%)]</a:t>
            </a:r>
          </a:p>
          <a:p>
            <a:endParaRPr lang="en-US" dirty="0" smtClean="0">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a:t>
            </a:r>
            <a:r>
              <a:rPr lang="pt-BR" sz="1600" dirty="0" err="1" smtClean="0">
                <a:solidFill>
                  <a:schemeClr val="bg1"/>
                </a:solidFill>
                <a:effectLst>
                  <a:outerShdw blurRad="38100" dist="38100" dir="2700000" algn="tl">
                    <a:srgbClr val="000000">
                      <a:alpha val="43137"/>
                    </a:srgbClr>
                  </a:outerShdw>
                </a:effectLst>
              </a:rPr>
              <a:t>Leor</a:t>
            </a:r>
            <a:r>
              <a:rPr lang="pt-BR" sz="1600" dirty="0" smtClean="0">
                <a:solidFill>
                  <a:schemeClr val="bg1"/>
                </a:solidFill>
                <a:effectLst>
                  <a:outerShdw blurRad="38100" dist="38100" dir="2700000" algn="tl">
                    <a:srgbClr val="000000">
                      <a:alpha val="43137"/>
                    </a:srgbClr>
                  </a:outerShdw>
                </a:effectLst>
              </a:rPr>
              <a:t> J, </a:t>
            </a:r>
            <a:r>
              <a:rPr lang="pt-BR" sz="1600" dirty="0" err="1" smtClean="0">
                <a:solidFill>
                  <a:schemeClr val="bg1"/>
                </a:solidFill>
                <a:effectLst>
                  <a:outerShdw blurRad="38100" dist="38100" dir="2700000" algn="tl">
                    <a:srgbClr val="000000">
                      <a:alpha val="43137"/>
                    </a:srgbClr>
                  </a:outerShdw>
                </a:effectLst>
              </a:rPr>
              <a:t>Goldbourt</a:t>
            </a:r>
            <a:r>
              <a:rPr lang="pt-BR" sz="1600" dirty="0" smtClean="0">
                <a:solidFill>
                  <a:schemeClr val="bg1"/>
                </a:solidFill>
                <a:effectLst>
                  <a:outerShdw blurRad="38100" dist="38100" dir="2700000" algn="tl">
                    <a:srgbClr val="000000">
                      <a:alpha val="43137"/>
                    </a:srgbClr>
                  </a:outerShdw>
                </a:effectLst>
              </a:rPr>
              <a:t> U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pt-BR" sz="1600" dirty="0" err="1" smtClean="0">
                <a:solidFill>
                  <a:schemeClr val="bg1"/>
                </a:solidFill>
                <a:effectLst>
                  <a:outerShdw blurRad="38100" dist="38100" dir="2700000" algn="tl">
                    <a:srgbClr val="000000">
                      <a:alpha val="43137"/>
                    </a:srgbClr>
                  </a:outerShdw>
                </a:effectLst>
              </a:rPr>
              <a:t>Digoxin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increased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mortality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among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patients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recovering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from</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acute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myocardial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infarction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importance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digoxin</a:t>
            </a:r>
            <a:r>
              <a:rPr lang="pt-BR" sz="1600" dirty="0" smtClean="0">
                <a:solidFill>
                  <a:schemeClr val="bg1"/>
                </a:solidFill>
                <a:effectLst>
                  <a:outerShdw blurRad="38100" dist="38100" dir="2700000" algn="tl">
                    <a:srgbClr val="000000">
                      <a:alpha val="43137"/>
                    </a:srgbClr>
                  </a:outerShdw>
                </a:effectLst>
              </a:rPr>
              <a:t> dose, </a:t>
            </a:r>
            <a:r>
              <a:rPr lang="pt-BR" sz="1600" dirty="0" err="1" smtClean="0">
                <a:solidFill>
                  <a:schemeClr val="bg1"/>
                </a:solidFill>
                <a:effectLst>
                  <a:outerShdw blurRad="38100" dist="38100" dir="2700000" algn="tl">
                    <a:srgbClr val="000000">
                      <a:alpha val="43137"/>
                    </a:srgbClr>
                  </a:outerShdw>
                </a:effectLst>
              </a:rPr>
              <a:t>Cardiovasc</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Drugs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Ther</a:t>
            </a:r>
            <a:r>
              <a:rPr lang="pt-BR" sz="1600" dirty="0" smtClean="0">
                <a:solidFill>
                  <a:schemeClr val="bg1"/>
                </a:solidFill>
                <a:effectLst>
                  <a:outerShdw blurRad="38100" dist="38100" dir="2700000" algn="tl">
                    <a:srgbClr val="000000">
                      <a:alpha val="43137"/>
                    </a:srgbClr>
                  </a:outerShdw>
                </a:effectLst>
              </a:rPr>
              <a:t> 1995 </a:t>
            </a:r>
            <a:r>
              <a:rPr lang="pt-BR" sz="1600" dirty="0" err="1" smtClean="0">
                <a:solidFill>
                  <a:schemeClr val="bg1"/>
                </a:solidFill>
                <a:effectLst>
                  <a:outerShdw blurRad="38100" dist="38100" dir="2700000" algn="tl">
                    <a:srgbClr val="000000">
                      <a:alpha val="43137"/>
                    </a:srgbClr>
                  </a:outerShdw>
                </a:effectLst>
              </a:rPr>
              <a:t>Oct</a:t>
            </a:r>
            <a:r>
              <a:rPr lang="pt-BR" sz="1600" dirty="0" smtClean="0">
                <a:solidFill>
                  <a:schemeClr val="bg1"/>
                </a:solidFill>
                <a:effectLst>
                  <a:outerShdw blurRad="38100" dist="38100" dir="2700000" algn="tl">
                    <a:srgbClr val="000000">
                      <a:alpha val="43137"/>
                    </a:srgbClr>
                  </a:outerShdw>
                </a:effectLst>
              </a:rPr>
              <a:t>;9(5):723-9)</a:t>
            </a:r>
          </a:p>
          <a:p>
            <a:endParaRPr lang="pt-BR" dirty="0" smtClean="0">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err="1" smtClean="0"/>
              <a:t>Old</a:t>
            </a:r>
            <a:r>
              <a:rPr lang="pt-BR" sz="3200" dirty="0" smtClean="0"/>
              <a:t> </a:t>
            </a:r>
            <a:r>
              <a:rPr lang="pt-BR" sz="3200" dirty="0" err="1" smtClean="0"/>
              <a:t>citations</a:t>
            </a:r>
            <a:r>
              <a:rPr lang="pt-BR" sz="3200" dirty="0" smtClean="0"/>
              <a:t> </a:t>
            </a:r>
            <a:r>
              <a:rPr lang="pt-BR" sz="3200" dirty="0" err="1" smtClean="0"/>
              <a:t>about</a:t>
            </a:r>
            <a:r>
              <a:rPr lang="pt-BR" sz="3200" dirty="0" smtClean="0"/>
              <a:t> </a:t>
            </a:r>
            <a:r>
              <a:rPr lang="pt-BR" sz="3200" dirty="0" err="1" smtClean="0"/>
              <a:t>the</a:t>
            </a:r>
            <a:r>
              <a:rPr lang="pt-BR" sz="3200" dirty="0" smtClean="0"/>
              <a:t> use </a:t>
            </a:r>
            <a:r>
              <a:rPr lang="pt-BR" sz="3200" dirty="0" err="1" smtClean="0"/>
              <a:t>of</a:t>
            </a:r>
            <a:r>
              <a:rPr lang="pt-BR" sz="3200" dirty="0" smtClean="0"/>
              <a:t> </a:t>
            </a:r>
            <a:r>
              <a:rPr lang="pt-BR" sz="3200" dirty="0" err="1" smtClean="0"/>
              <a:t>digitalis</a:t>
            </a:r>
            <a:r>
              <a:rPr lang="pt-BR" sz="3200" smtClean="0"/>
              <a:t>  in </a:t>
            </a:r>
            <a:r>
              <a:rPr lang="pt-BR" sz="3200" dirty="0" err="1" smtClean="0"/>
              <a:t>heart</a:t>
            </a:r>
            <a:r>
              <a:rPr lang="pt-BR" sz="3200" dirty="0" smtClean="0"/>
              <a:t> </a:t>
            </a:r>
            <a:r>
              <a:rPr lang="pt-BR" sz="3200" dirty="0" err="1" smtClean="0"/>
              <a:t>disease</a:t>
            </a:r>
            <a:endParaRPr lang="pt-BR" sz="3200" dirty="0"/>
          </a:p>
        </p:txBody>
      </p:sp>
      <p:sp>
        <p:nvSpPr>
          <p:cNvPr id="3" name="Espaço Reservado para Conteúdo 2"/>
          <p:cNvSpPr>
            <a:spLocks noGrp="1"/>
          </p:cNvSpPr>
          <p:nvPr>
            <p:ph idx="1"/>
          </p:nvPr>
        </p:nvSpPr>
        <p:spPr/>
        <p:txBody>
          <a:bodyPr>
            <a:normAutofit/>
          </a:bodyPr>
          <a:lstStyle/>
          <a:p>
            <a:endParaRPr lang="pt-BR" dirty="0" smtClean="0"/>
          </a:p>
          <a:p>
            <a:r>
              <a:rPr lang="en-US" sz="1800" i="1" dirty="0" smtClean="0">
                <a:effectLst>
                  <a:outerShdw blurRad="38100" dist="38100" dir="2700000" algn="tl">
                    <a:srgbClr val="000000">
                      <a:alpha val="43137"/>
                    </a:srgbClr>
                  </a:outerShdw>
                </a:effectLst>
              </a:rPr>
              <a:t>“I wish it was as easy to write upon the Digitalis – I despair of pleasing myself or instructing others in a subject so difficult. It is much easier to write upon a disease than upon a remedy. The former is in the hands of nature and a faithful observer with an eye to tolerable judgment can not fail to delineate a likeness; the latter will ever be subject to the whims, the inaccuracies and the blunders of mankind". William Withering, Letter, Sep 29, 1778</a:t>
            </a:r>
            <a:endParaRPr lang="en-US" sz="1800" b="1" i="1" dirty="0" smtClean="0">
              <a:effectLst>
                <a:outerShdw blurRad="38100" dist="38100" dir="2700000" algn="tl">
                  <a:srgbClr val="000000">
                    <a:alpha val="43137"/>
                  </a:srgbClr>
                </a:outerShdw>
              </a:effectLst>
            </a:endParaRPr>
          </a:p>
          <a:p>
            <a:endParaRPr lang="en-US" b="1" i="1" dirty="0" smtClean="0"/>
          </a:p>
          <a:p>
            <a:r>
              <a:rPr lang="en-US" sz="1800" i="1" dirty="0" smtClean="0">
                <a:effectLst>
                  <a:outerShdw blurRad="38100" dist="38100" dir="2700000" algn="tl">
                    <a:srgbClr val="000000">
                      <a:alpha val="43137"/>
                    </a:srgbClr>
                  </a:outerShdw>
                </a:effectLst>
              </a:rPr>
              <a:t>“Digitalis: A God-given remedy” by Friedrich Ludwig </a:t>
            </a:r>
            <a:r>
              <a:rPr lang="en-US" sz="1800" i="1" dirty="0" err="1" smtClean="0">
                <a:effectLst>
                  <a:outerShdw blurRad="38100" dist="38100" dir="2700000" algn="tl">
                    <a:srgbClr val="000000">
                      <a:alpha val="43137"/>
                    </a:srgbClr>
                  </a:outerShdw>
                </a:effectLst>
              </a:rPr>
              <a:t>Kreysig</a:t>
            </a:r>
            <a:r>
              <a:rPr lang="en-US" sz="1800" i="1" dirty="0" smtClean="0">
                <a:effectLst>
                  <a:outerShdw blurRad="38100" dist="38100" dir="2700000" algn="tl">
                    <a:srgbClr val="000000">
                      <a:alpha val="43137"/>
                    </a:srgbClr>
                  </a:outerShdw>
                </a:effectLst>
              </a:rPr>
              <a:t> – Berlin, 1814 </a:t>
            </a:r>
          </a:p>
          <a:p>
            <a:endParaRPr lang="en-US" sz="1800" dirty="0" smtClean="0">
              <a:effectLst>
                <a:outerShdw blurRad="38100" dist="38100" dir="2700000" algn="tl">
                  <a:srgbClr val="000000">
                    <a:alpha val="43137"/>
                  </a:srgbClr>
                </a:outerShdw>
              </a:effectLst>
            </a:endParaRPr>
          </a:p>
          <a:p>
            <a:r>
              <a:rPr lang="en-US" sz="1800" i="1" dirty="0" smtClean="0">
                <a:effectLst>
                  <a:outerShdw blurRad="38100" dist="38100" dir="2700000" algn="tl">
                    <a:srgbClr val="000000">
                      <a:alpha val="43137"/>
                    </a:srgbClr>
                  </a:outerShdw>
                </a:effectLst>
              </a:rPr>
              <a:t>“Digitalis: The opium of the heart” by Jean </a:t>
            </a:r>
            <a:r>
              <a:rPr lang="en-US" sz="1800" i="1" dirty="0" err="1" smtClean="0">
                <a:effectLst>
                  <a:outerShdw blurRad="38100" dist="38100" dir="2700000" algn="tl">
                    <a:srgbClr val="000000">
                      <a:alpha val="43137"/>
                    </a:srgbClr>
                  </a:outerShdw>
                </a:effectLst>
              </a:rPr>
              <a:t>Baptiste</a:t>
            </a:r>
            <a:r>
              <a:rPr lang="en-US" sz="1800" i="1" dirty="0" smtClean="0">
                <a:effectLst>
                  <a:outerShdw blurRad="38100" dist="38100" dir="2700000" algn="tl">
                    <a:srgbClr val="000000">
                      <a:alpha val="43137"/>
                    </a:srgbClr>
                  </a:outerShdw>
                </a:effectLst>
              </a:rPr>
              <a:t> </a:t>
            </a:r>
            <a:r>
              <a:rPr lang="en-US" sz="1800" i="1" dirty="0" err="1" smtClean="0">
                <a:effectLst>
                  <a:outerShdw blurRad="38100" dist="38100" dir="2700000" algn="tl">
                    <a:srgbClr val="000000">
                      <a:alpha val="43137"/>
                    </a:srgbClr>
                  </a:outerShdw>
                </a:effectLst>
              </a:rPr>
              <a:t>Bouillaud</a:t>
            </a:r>
            <a:r>
              <a:rPr lang="en-US" sz="1800" i="1" dirty="0" smtClean="0">
                <a:effectLst>
                  <a:outerShdw blurRad="38100" dist="38100" dir="2700000" algn="tl">
                    <a:srgbClr val="000000">
                      <a:alpha val="43137"/>
                    </a:srgbClr>
                  </a:outerShdw>
                </a:effectLst>
              </a:rPr>
              <a:t> – Paris, 1841</a:t>
            </a:r>
          </a:p>
          <a:p>
            <a:endParaRPr lang="pt-B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Dissociation between the severity of </a:t>
            </a:r>
            <a:r>
              <a:rPr lang="en-US" sz="3200" dirty="0" err="1" smtClean="0"/>
              <a:t>stenosis</a:t>
            </a:r>
            <a:r>
              <a:rPr lang="en-US" sz="3200" dirty="0" smtClean="0"/>
              <a:t> and the risk of infarction</a:t>
            </a:r>
            <a:endParaRPr lang="pt-BR" sz="3200" dirty="0"/>
          </a:p>
        </p:txBody>
      </p:sp>
      <p:sp>
        <p:nvSpPr>
          <p:cNvPr id="3" name="Espaço Reservado para Conteúdo 2"/>
          <p:cNvSpPr>
            <a:spLocks noGrp="1"/>
          </p:cNvSpPr>
          <p:nvPr>
            <p:ph idx="1"/>
          </p:nvPr>
        </p:nvSpPr>
        <p:spPr>
          <a:xfrm>
            <a:off x="179512" y="1412776"/>
            <a:ext cx="8712968" cy="5445224"/>
          </a:xfrm>
        </p:spPr>
        <p:txBody>
          <a:bodyPr>
            <a:normAutofit/>
          </a:bodyPr>
          <a:lstStyle/>
          <a:p>
            <a:endParaRPr lang="en-US" sz="1800" dirty="0" smtClean="0"/>
          </a:p>
          <a:p>
            <a:r>
              <a:rPr lang="en-US" sz="1800" dirty="0" smtClean="0">
                <a:effectLst>
                  <a:outerShdw blurRad="38100" dist="38100" dir="2700000" algn="tl">
                    <a:srgbClr val="000000">
                      <a:alpha val="43137"/>
                    </a:srgbClr>
                  </a:outerShdw>
                </a:effectLst>
              </a:rPr>
              <a:t>The risk of a heart attack or other acute myocardial events is not proportional to the severity of coronary </a:t>
            </a:r>
            <a:r>
              <a:rPr lang="en-US" sz="1800" dirty="0" err="1" smtClean="0">
                <a:effectLst>
                  <a:outerShdw blurRad="38100" dist="38100" dir="2700000" algn="tl">
                    <a:srgbClr val="000000">
                      <a:alpha val="43137"/>
                    </a:srgbClr>
                  </a:outerShdw>
                </a:effectLst>
              </a:rPr>
              <a:t>stenosis</a:t>
            </a:r>
            <a:r>
              <a:rPr lang="en-US" sz="1800" dirty="0" smtClean="0">
                <a:effectLst>
                  <a:outerShdw blurRad="38100" dist="38100" dir="2700000" algn="tl">
                    <a:srgbClr val="000000">
                      <a:alpha val="43137"/>
                    </a:srgbClr>
                  </a:outerShdw>
                </a:effectLst>
              </a:rPr>
              <a:t>. Several studies in which more than one angiography was performed in patients who developed acute syndromes showed that most of these syndromes appear to be developed from lesions that on the first angiography caused not significant </a:t>
            </a:r>
            <a:r>
              <a:rPr lang="en-US" sz="1800" dirty="0" err="1" smtClean="0">
                <a:effectLst>
                  <a:outerShdw blurRad="38100" dist="38100" dir="2700000" algn="tl">
                    <a:srgbClr val="000000">
                      <a:alpha val="43137"/>
                    </a:srgbClr>
                  </a:outerShdw>
                </a:effectLst>
              </a:rPr>
              <a:t>stenosis</a:t>
            </a:r>
            <a:r>
              <a:rPr lang="en-US" sz="1800" dirty="0" smtClean="0">
                <a:effectLst>
                  <a:outerShdw blurRad="38100" dist="38100" dir="2700000" algn="tl">
                    <a:srgbClr val="000000">
                      <a:alpha val="43137"/>
                    </a:srgbClr>
                  </a:outerShdw>
                </a:effectLst>
              </a:rPr>
              <a:t>. These less severe </a:t>
            </a:r>
            <a:r>
              <a:rPr lang="en-US" sz="1800" dirty="0" err="1" smtClean="0">
                <a:effectLst>
                  <a:outerShdw blurRad="38100" dist="38100" dir="2700000" algn="tl">
                    <a:srgbClr val="000000">
                      <a:alpha val="43137"/>
                    </a:srgbClr>
                  </a:outerShdw>
                </a:effectLst>
              </a:rPr>
              <a:t>stenotic</a:t>
            </a:r>
            <a:r>
              <a:rPr lang="en-US" sz="1800" dirty="0" smtClean="0">
                <a:effectLst>
                  <a:outerShdw blurRad="38100" dist="38100" dir="2700000" algn="tl">
                    <a:srgbClr val="000000">
                      <a:alpha val="43137"/>
                    </a:srgbClr>
                  </a:outerShdw>
                </a:effectLst>
              </a:rPr>
              <a:t> lesions lead to myocardial infarction because they have not developed a sufficient collateral circulation around that would prevent or limit the extent of myocardial necrosis. This means that a 30% reduction in arterial caliber may have an increased risk for a myocardial infarction than an obstruction 90%. </a:t>
            </a:r>
          </a:p>
          <a:p>
            <a:endParaRPr lang="en-US" sz="1800" dirty="0" smtClean="0"/>
          </a:p>
          <a:p>
            <a:r>
              <a:rPr lang="en-US" sz="1600" dirty="0" smtClean="0">
                <a:solidFill>
                  <a:schemeClr val="bg1"/>
                </a:solidFill>
                <a:effectLst>
                  <a:outerShdw blurRad="38100" dist="38100" dir="2700000" algn="tl">
                    <a:srgbClr val="000000">
                      <a:alpha val="43137"/>
                    </a:srgbClr>
                  </a:outerShdw>
                </a:effectLst>
              </a:rPr>
              <a:t>(Ambrose J A, </a:t>
            </a:r>
            <a:r>
              <a:rPr lang="en-US" sz="1600" dirty="0" err="1" smtClean="0">
                <a:solidFill>
                  <a:schemeClr val="bg1"/>
                </a:solidFill>
                <a:effectLst>
                  <a:outerShdw blurRad="38100" dist="38100" dir="2700000" algn="tl">
                    <a:srgbClr val="000000">
                      <a:alpha val="43137"/>
                    </a:srgbClr>
                  </a:outerShdw>
                </a:effectLst>
              </a:rPr>
              <a:t>Tannenbaum</a:t>
            </a:r>
            <a:r>
              <a:rPr lang="en-US" sz="1600" dirty="0" smtClean="0">
                <a:solidFill>
                  <a:schemeClr val="bg1"/>
                </a:solidFill>
                <a:effectLst>
                  <a:outerShdw blurRad="38100" dist="38100" dir="2700000" algn="tl">
                    <a:srgbClr val="000000">
                      <a:alpha val="43137"/>
                    </a:srgbClr>
                  </a:outerShdw>
                </a:effectLst>
              </a:rPr>
              <a:t> M A et al, Angiographic progression of coronary artery disease and the development of myocardial infarction, J Am </a:t>
            </a:r>
            <a:r>
              <a:rPr lang="en-US" sz="1600" dirty="0" err="1" smtClean="0">
                <a:solidFill>
                  <a:schemeClr val="bg1"/>
                </a:solidFill>
                <a:effectLst>
                  <a:outerShdw blurRad="38100" dist="38100" dir="2700000" algn="tl">
                    <a:srgbClr val="000000">
                      <a:alpha val="43137"/>
                    </a:srgbClr>
                  </a:outerShdw>
                </a:effectLst>
              </a:rPr>
              <a:t>Coll</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Cardiol</a:t>
            </a:r>
            <a:r>
              <a:rPr lang="en-US" sz="1600" dirty="0" smtClean="0">
                <a:solidFill>
                  <a:schemeClr val="bg1"/>
                </a:solidFill>
                <a:effectLst>
                  <a:outerShdw blurRad="38100" dist="38100" dir="2700000" algn="tl">
                    <a:srgbClr val="000000">
                      <a:alpha val="43137"/>
                    </a:srgbClr>
                  </a:outerShdw>
                </a:effectLst>
              </a:rPr>
              <a:t> 1988; 12:56-62; Little W C et al, Can coronary angiography predict the site of a subsequent myocardial infarction in patients with mild to moderate coronary artery disease?, Circulation 1988; 78:1157-66;  John A Ambrose, </a:t>
            </a:r>
            <a:r>
              <a:rPr lang="en-US" sz="1600" dirty="0" err="1" smtClean="0">
                <a:solidFill>
                  <a:schemeClr val="bg1"/>
                </a:solidFill>
                <a:effectLst>
                  <a:outerShdw blurRad="38100" dist="38100" dir="2700000" algn="tl">
                    <a:srgbClr val="000000">
                      <a:alpha val="43137"/>
                    </a:srgbClr>
                  </a:outerShdw>
                </a:effectLst>
              </a:rPr>
              <a:t>Valentin</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Fuster</a:t>
            </a:r>
            <a:r>
              <a:rPr lang="en-US" sz="1600" dirty="0" smtClean="0">
                <a:solidFill>
                  <a:schemeClr val="bg1"/>
                </a:solidFill>
                <a:effectLst>
                  <a:outerShdw blurRad="38100" dist="38100" dir="2700000" algn="tl">
                    <a:srgbClr val="000000">
                      <a:alpha val="43137"/>
                    </a:srgbClr>
                  </a:outerShdw>
                </a:effectLst>
              </a:rPr>
              <a:t>, The risk of coronary occlusion is not proportional to the prior severity of coronary </a:t>
            </a:r>
            <a:r>
              <a:rPr lang="en-US" sz="1600" dirty="0" err="1" smtClean="0">
                <a:solidFill>
                  <a:schemeClr val="bg1"/>
                </a:solidFill>
                <a:effectLst>
                  <a:outerShdw blurRad="38100" dist="38100" dir="2700000" algn="tl">
                    <a:srgbClr val="000000">
                      <a:alpha val="43137"/>
                    </a:srgbClr>
                  </a:outerShdw>
                </a:effectLst>
              </a:rPr>
              <a:t>stenoses</a:t>
            </a:r>
            <a:r>
              <a:rPr lang="en-US" sz="1600" dirty="0" smtClean="0">
                <a:solidFill>
                  <a:schemeClr val="bg1"/>
                </a:solidFill>
                <a:effectLst>
                  <a:outerShdw blurRad="38100" dist="38100" dir="2700000" algn="tl">
                    <a:srgbClr val="000000">
                      <a:alpha val="43137"/>
                    </a:srgbClr>
                  </a:outerShdw>
                </a:effectLst>
              </a:rPr>
              <a:t>, Editorial, Heart 1998; 79:3-4)</a:t>
            </a:r>
            <a:endParaRPr lang="pt-BR" sz="1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850106"/>
          </a:xfrm>
        </p:spPr>
        <p:txBody>
          <a:bodyPr>
            <a:normAutofit fontScale="90000"/>
          </a:bodyPr>
          <a:lstStyle/>
          <a:p>
            <a:r>
              <a:rPr lang="en-US" sz="3100" dirty="0" smtClean="0"/>
              <a:t/>
            </a:r>
            <a:br>
              <a:rPr lang="en-US" sz="3100" dirty="0" smtClean="0"/>
            </a:br>
            <a:r>
              <a:rPr lang="en-US" sz="3100" dirty="0" smtClean="0"/>
              <a:t>Collateral circulation and infarction</a:t>
            </a:r>
            <a:r>
              <a:rPr lang="pt-BR" dirty="0" smtClean="0"/>
              <a:t/>
            </a:r>
            <a:br>
              <a:rPr lang="pt-BR" dirty="0" smtClean="0"/>
            </a:br>
            <a:endParaRPr lang="pt-BR" dirty="0"/>
          </a:p>
        </p:txBody>
      </p:sp>
      <p:sp>
        <p:nvSpPr>
          <p:cNvPr id="3" name="Espaço Reservado para Conteúdo 2"/>
          <p:cNvSpPr>
            <a:spLocks noGrp="1"/>
          </p:cNvSpPr>
          <p:nvPr>
            <p:ph idx="1"/>
          </p:nvPr>
        </p:nvSpPr>
        <p:spPr>
          <a:xfrm>
            <a:off x="179512" y="980728"/>
            <a:ext cx="8784976" cy="5877272"/>
          </a:xfrm>
        </p:spPr>
        <p:txBody>
          <a:bodyPr>
            <a:normAutofit fontScale="92500" lnSpcReduction="10000"/>
          </a:bodyPr>
          <a:lstStyle/>
          <a:p>
            <a:endParaRPr lang="en-US" sz="1800" dirty="0" smtClean="0"/>
          </a:p>
          <a:p>
            <a:endParaRPr lang="en-US" sz="3800" dirty="0" smtClean="0">
              <a:effectLst>
                <a:outerShdw blurRad="38100" dist="38100" dir="2700000" algn="tl">
                  <a:srgbClr val="000000">
                    <a:alpha val="43137"/>
                  </a:srgbClr>
                </a:outerShdw>
              </a:effectLst>
            </a:endParaRPr>
          </a:p>
          <a:p>
            <a:r>
              <a:rPr lang="en-US" sz="2100" dirty="0" smtClean="0">
                <a:effectLst>
                  <a:outerShdw blurRad="38100" dist="38100" dir="2700000" algn="tl">
                    <a:srgbClr val="000000">
                      <a:alpha val="43137"/>
                    </a:srgbClr>
                  </a:outerShdw>
                </a:effectLst>
              </a:rPr>
              <a:t>Dr. </a:t>
            </a:r>
            <a:r>
              <a:rPr lang="en-US" sz="2100" dirty="0" err="1" smtClean="0">
                <a:effectLst>
                  <a:outerShdw blurRad="38100" dist="38100" dir="2700000" algn="tl">
                    <a:srgbClr val="000000">
                      <a:alpha val="43137"/>
                    </a:srgbClr>
                  </a:outerShdw>
                </a:effectLst>
              </a:rPr>
              <a:t>Quintiliano</a:t>
            </a:r>
            <a:r>
              <a:rPr lang="en-US" sz="2100" dirty="0" smtClean="0">
                <a:effectLst>
                  <a:outerShdw blurRad="38100" dist="38100" dir="2700000" algn="tl">
                    <a:srgbClr val="000000">
                      <a:alpha val="43137"/>
                    </a:srgbClr>
                  </a:outerShdw>
                </a:effectLst>
              </a:rPr>
              <a:t> de </a:t>
            </a:r>
            <a:r>
              <a:rPr lang="en-US" sz="2100" dirty="0" err="1" smtClean="0">
                <a:effectLst>
                  <a:outerShdw blurRad="38100" dist="38100" dir="2700000" algn="tl">
                    <a:srgbClr val="000000">
                      <a:alpha val="43137"/>
                    </a:srgbClr>
                  </a:outerShdw>
                </a:effectLst>
              </a:rPr>
              <a:t>Mesquita</a:t>
            </a:r>
            <a:r>
              <a:rPr lang="en-US" sz="2100" dirty="0" smtClean="0">
                <a:effectLst>
                  <a:outerShdw blurRad="38100" dist="38100" dir="2700000" algn="tl">
                    <a:srgbClr val="000000">
                      <a:alpha val="43137"/>
                    </a:srgbClr>
                  </a:outerShdw>
                </a:effectLst>
              </a:rPr>
              <a:t>, said in his book "</a:t>
            </a:r>
            <a:r>
              <a:rPr lang="en-US" sz="2100" dirty="0" err="1" smtClean="0">
                <a:effectLst>
                  <a:outerShdw blurRad="38100" dist="38100" dir="2700000" algn="tl">
                    <a:srgbClr val="000000">
                      <a:alpha val="43137"/>
                    </a:srgbClr>
                  </a:outerShdw>
                </a:effectLst>
              </a:rPr>
              <a:t>Myogenic</a:t>
            </a:r>
            <a:r>
              <a:rPr lang="en-US" sz="2100" dirty="0" smtClean="0">
                <a:effectLst>
                  <a:outerShdw blurRad="38100" dist="38100" dir="2700000" algn="tl">
                    <a:srgbClr val="000000">
                      <a:alpha val="43137"/>
                    </a:srgbClr>
                  </a:outerShdw>
                </a:effectLst>
              </a:rPr>
              <a:t> Theory of Myocardial Infarction, 1979: </a:t>
            </a:r>
          </a:p>
          <a:p>
            <a:r>
              <a:rPr lang="en-US" sz="2100" i="1" dirty="0" smtClean="0">
                <a:effectLst>
                  <a:outerShdw blurRad="38100" dist="38100" dir="2700000" algn="tl">
                    <a:srgbClr val="000000">
                      <a:alpha val="43137"/>
                    </a:srgbClr>
                  </a:outerShdw>
                </a:effectLst>
              </a:rPr>
              <a:t>"The collateral coronary circulation is absolutely prevalent in cases of total obstruction of the </a:t>
            </a:r>
            <a:r>
              <a:rPr lang="en-US" sz="2100" i="1" smtClean="0">
                <a:effectLst>
                  <a:outerShdw blurRad="38100" dist="38100" dir="2700000" algn="tl">
                    <a:srgbClr val="000000">
                      <a:alpha val="43137"/>
                    </a:srgbClr>
                  </a:outerShdw>
                </a:effectLst>
              </a:rPr>
              <a:t>coronary artery. </a:t>
            </a:r>
            <a:r>
              <a:rPr lang="en-US" sz="2100" i="1" dirty="0" smtClean="0">
                <a:effectLst>
                  <a:outerShdw blurRad="38100" dist="38100" dir="2700000" algn="tl">
                    <a:srgbClr val="000000">
                      <a:alpha val="43137"/>
                    </a:srgbClr>
                  </a:outerShdw>
                </a:effectLst>
              </a:rPr>
              <a:t>He also told: "The net of coronary collateral circulation is not always able to prevent myocardial infarction, because it develops depending on the anatomical features of the obstructive process, and is not always sufficient to face the demands of the physical activity of the coronary patient. The role of the </a:t>
            </a:r>
            <a:r>
              <a:rPr lang="en-US" sz="2100" i="1" dirty="0" err="1" smtClean="0">
                <a:effectLst>
                  <a:outerShdw blurRad="38100" dist="38100" dir="2700000" algn="tl">
                    <a:srgbClr val="000000">
                      <a:alpha val="43137"/>
                    </a:srgbClr>
                  </a:outerShdw>
                </a:effectLst>
              </a:rPr>
              <a:t>cardiotonic</a:t>
            </a:r>
            <a:r>
              <a:rPr lang="en-US" sz="2100" i="1" dirty="0" smtClean="0">
                <a:effectLst>
                  <a:outerShdw blurRad="38100" dist="38100" dir="2700000" algn="tl">
                    <a:srgbClr val="000000">
                      <a:alpha val="43137"/>
                    </a:srgbClr>
                  </a:outerShdw>
                </a:effectLst>
              </a:rPr>
              <a:t> is to complete the effects of collateral circulation and ensure functional preservation of the ischemic myocardium, thus avoiding the infarction." </a:t>
            </a:r>
            <a:endParaRPr lang="pt-BR" sz="2100" i="1" dirty="0" smtClean="0">
              <a:effectLst>
                <a:outerShdw blurRad="38100" dist="38100" dir="2700000" algn="tl">
                  <a:srgbClr val="000000">
                    <a:alpha val="43137"/>
                  </a:srgbClr>
                </a:outerShdw>
              </a:effectLst>
            </a:endParaRPr>
          </a:p>
          <a:p>
            <a:r>
              <a:rPr lang="en-US" sz="2100" dirty="0" smtClean="0">
                <a:effectLst>
                  <a:outerShdw blurRad="38100" dist="38100" dir="2700000" algn="tl">
                    <a:srgbClr val="000000">
                      <a:alpha val="43137"/>
                    </a:srgbClr>
                  </a:outerShdw>
                </a:effectLst>
              </a:rPr>
              <a:t>A recent meta-analysis confirmed that heart disease patients with a well-developed collateral coronary circulation have an improved survival compared with patients with less developed collaterals*.</a:t>
            </a:r>
          </a:p>
          <a:p>
            <a:endParaRPr lang="en-US" sz="1900" dirty="0" smtClean="0">
              <a:solidFill>
                <a:schemeClr val="bg1"/>
              </a:solidFill>
              <a:effectLst>
                <a:outerShdw blurRad="38100" dist="38100" dir="2700000" algn="tl">
                  <a:srgbClr val="000000">
                    <a:alpha val="43137"/>
                  </a:srgbClr>
                </a:outerShdw>
              </a:effectLst>
            </a:endParaRPr>
          </a:p>
          <a:p>
            <a:endParaRPr lang="en-US" sz="2900" dirty="0" smtClean="0">
              <a:solidFill>
                <a:schemeClr val="bg1"/>
              </a:solidFill>
              <a:effectLst>
                <a:outerShdw blurRad="38100" dist="38100" dir="2700000" algn="tl">
                  <a:srgbClr val="000000">
                    <a:alpha val="43137"/>
                  </a:srgbClr>
                </a:outerShdw>
              </a:effectLst>
            </a:endParaRPr>
          </a:p>
          <a:p>
            <a:r>
              <a:rPr lang="en-US" sz="1700" dirty="0" smtClean="0">
                <a:solidFill>
                  <a:schemeClr val="bg1"/>
                </a:solidFill>
                <a:effectLst>
                  <a:outerShdw blurRad="38100" dist="38100" dir="2700000" algn="tl">
                    <a:srgbClr val="000000">
                      <a:alpha val="43137"/>
                    </a:srgbClr>
                  </a:outerShdw>
                </a:effectLst>
              </a:rPr>
              <a:t>*Meier P, Hemingway H, Lansky AJ, et al. The impact of the coronary collateral circulation on mortality: a meta-analysis. </a:t>
            </a:r>
            <a:r>
              <a:rPr lang="en-US" sz="1700" dirty="0" err="1" smtClean="0">
                <a:solidFill>
                  <a:schemeClr val="bg1"/>
                </a:solidFill>
                <a:effectLst>
                  <a:outerShdw blurRad="38100" dist="38100" dir="2700000" algn="tl">
                    <a:srgbClr val="000000">
                      <a:alpha val="43137"/>
                    </a:srgbClr>
                  </a:outerShdw>
                </a:effectLst>
              </a:rPr>
              <a:t>Eur</a:t>
            </a:r>
            <a:r>
              <a:rPr lang="en-US" sz="1700" dirty="0" smtClean="0">
                <a:solidFill>
                  <a:schemeClr val="bg1"/>
                </a:solidFill>
                <a:effectLst>
                  <a:outerShdw blurRad="38100" dist="38100" dir="2700000" algn="tl">
                    <a:srgbClr val="000000">
                      <a:alpha val="43137"/>
                    </a:srgbClr>
                  </a:outerShdw>
                </a:effectLst>
              </a:rPr>
              <a:t> Heart J 2011; DOI: 10.1093/</a:t>
            </a:r>
            <a:r>
              <a:rPr lang="en-US" sz="1700" dirty="0" err="1" smtClean="0">
                <a:solidFill>
                  <a:schemeClr val="bg1"/>
                </a:solidFill>
                <a:effectLst>
                  <a:outerShdw blurRad="38100" dist="38100" dir="2700000" algn="tl">
                    <a:srgbClr val="000000">
                      <a:alpha val="43137"/>
                    </a:srgbClr>
                  </a:outerShdw>
                </a:effectLst>
              </a:rPr>
              <a:t>eurheartj</a:t>
            </a:r>
            <a:r>
              <a:rPr lang="en-US" sz="1700" dirty="0" smtClean="0">
                <a:solidFill>
                  <a:schemeClr val="bg1"/>
                </a:solidFill>
                <a:effectLst>
                  <a:outerShdw blurRad="38100" dist="38100" dir="2700000" algn="tl">
                    <a:srgbClr val="000000">
                      <a:alpha val="43137"/>
                    </a:srgbClr>
                  </a:outerShdw>
                </a:effectLst>
              </a:rPr>
              <a:t>/ehr308*</a:t>
            </a:r>
            <a:endParaRPr lang="pt-BR" sz="1700" dirty="0" smtClean="0">
              <a:solidFill>
                <a:schemeClr val="bg1"/>
              </a:solidFill>
              <a:effectLst>
                <a:outerShdw blurRad="38100" dist="38100" dir="2700000" algn="tl">
                  <a:srgbClr val="000000">
                    <a:alpha val="43137"/>
                  </a:srgbClr>
                </a:outerShdw>
              </a:effectLst>
            </a:endParaRPr>
          </a:p>
          <a:p>
            <a:endParaRPr lang="pt-BR" sz="1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err="1" smtClean="0"/>
              <a:t>Cardiotonic</a:t>
            </a:r>
            <a:r>
              <a:rPr lang="pt-BR" dirty="0" smtClean="0"/>
              <a:t> </a:t>
            </a:r>
            <a:r>
              <a:rPr lang="pt-BR" dirty="0" err="1"/>
              <a:t>E</a:t>
            </a:r>
            <a:r>
              <a:rPr lang="pt-BR" dirty="0" err="1" smtClean="0"/>
              <a:t>ffects</a:t>
            </a:r>
            <a:r>
              <a:rPr lang="pt-BR" dirty="0" smtClean="0"/>
              <a:t> </a:t>
            </a:r>
            <a:r>
              <a:rPr lang="pt-BR" dirty="0" err="1" smtClean="0"/>
              <a:t>and</a:t>
            </a:r>
            <a:r>
              <a:rPr lang="pt-BR" dirty="0" smtClean="0"/>
              <a:t> Stress</a:t>
            </a:r>
            <a:endParaRPr lang="pt-BR" dirty="0"/>
          </a:p>
        </p:txBody>
      </p:sp>
      <p:sp>
        <p:nvSpPr>
          <p:cNvPr id="3" name="Espaço Reservado para Conteúdo 2"/>
          <p:cNvSpPr>
            <a:spLocks noGrp="1"/>
          </p:cNvSpPr>
          <p:nvPr>
            <p:ph idx="1"/>
          </p:nvPr>
        </p:nvSpPr>
        <p:spPr>
          <a:xfrm>
            <a:off x="457200" y="1600200"/>
            <a:ext cx="8229600" cy="5069160"/>
          </a:xfrm>
        </p:spPr>
        <p:txBody>
          <a:bodyPr>
            <a:normAutofit/>
          </a:bodyPr>
          <a:lstStyle/>
          <a:p>
            <a:endParaRPr lang="pt-BR" dirty="0" smtClean="0"/>
          </a:p>
          <a:p>
            <a:pPr marL="137160" indent="0">
              <a:buNone/>
            </a:pPr>
            <a:r>
              <a:rPr lang="pt-BR" sz="1800" dirty="0" smtClean="0">
                <a:effectLst>
                  <a:outerShdw blurRad="38100" dist="38100" dir="2700000" algn="tl">
                    <a:srgbClr val="000000">
                      <a:alpha val="43137"/>
                    </a:srgbClr>
                  </a:outerShdw>
                </a:effectLst>
              </a:rPr>
              <a:t>In </a:t>
            </a:r>
            <a:r>
              <a:rPr lang="pt-BR" sz="1800" dirty="0" err="1" smtClean="0">
                <a:effectLst>
                  <a:outerShdw blurRad="38100" dist="38100" dir="2700000" algn="tl">
                    <a:srgbClr val="000000">
                      <a:alpha val="43137"/>
                    </a:srgbClr>
                  </a:outerShdw>
                </a:effectLst>
              </a:rPr>
              <a:t>my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view</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addition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positive </a:t>
            </a:r>
            <a:r>
              <a:rPr lang="pt-BR" sz="1800" dirty="0" err="1" smtClean="0">
                <a:effectLst>
                  <a:outerShdw blurRad="38100" dist="38100" dir="2700000" algn="tl">
                    <a:srgbClr val="000000">
                      <a:alpha val="43137"/>
                    </a:srgbClr>
                  </a:outerShdw>
                </a:effectLst>
              </a:rPr>
              <a:t>inotropic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effects</a:t>
            </a:r>
            <a:r>
              <a:rPr lang="pt-BR" sz="1800" dirty="0" smtClean="0">
                <a:effectLst>
                  <a:outerShdw blurRad="38100" dist="38100" dir="2700000" algn="tl">
                    <a:srgbClr val="000000">
                      <a:alpha val="43137"/>
                    </a:srgbClr>
                  </a:outerShdw>
                </a:effectLst>
              </a:rPr>
              <a:t> over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heart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muscle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contractility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cardiotonics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may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also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possible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benefic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effects</a:t>
            </a:r>
            <a:r>
              <a:rPr lang="pt-BR" sz="1800" dirty="0" smtClean="0">
                <a:effectLst>
                  <a:outerShdw blurRad="38100" dist="38100" dir="2700000" algn="tl">
                    <a:srgbClr val="000000">
                      <a:alpha val="43137"/>
                    </a:srgbClr>
                  </a:outerShdw>
                </a:effectLst>
              </a:rPr>
              <a:t> for cardiovascular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including</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halting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acute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syndromes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through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reduction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heightened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catecholamine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levels</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blood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reduction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resulting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elevated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lactate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production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accumulation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cardiac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muscle</a:t>
            </a:r>
            <a:r>
              <a:rPr lang="pt-BR" sz="1800" dirty="0" smtClean="0">
                <a:effectLst>
                  <a:outerShdw blurRad="38100" dist="38100" dir="2700000" algn="tl">
                    <a:srgbClr val="000000">
                      <a:alpha val="43137"/>
                    </a:srgbClr>
                  </a:outerShdw>
                </a:effectLst>
              </a:rPr>
              <a:t>.</a:t>
            </a:r>
          </a:p>
          <a:p>
            <a:pPr marL="137160" indent="0">
              <a:buNone/>
            </a:pPr>
            <a:r>
              <a:rPr lang="pt-BR" dirty="0"/>
              <a:t> </a:t>
            </a:r>
          </a:p>
          <a:p>
            <a:r>
              <a:rPr lang="pt-BR" sz="1600" dirty="0" smtClean="0">
                <a:solidFill>
                  <a:schemeClr val="bg1"/>
                </a:solidFill>
                <a:effectLst>
                  <a:outerShdw blurRad="38100" dist="38100" dir="2700000" algn="tl">
                    <a:srgbClr val="000000">
                      <a:alpha val="43137"/>
                    </a:srgbClr>
                  </a:outerShdw>
                </a:effectLst>
              </a:rPr>
              <a:t>(</a:t>
            </a:r>
            <a:r>
              <a:rPr lang="pt-BR" sz="1600" dirty="0" err="1" smtClean="0">
                <a:solidFill>
                  <a:schemeClr val="bg1"/>
                </a:solidFill>
                <a:effectLst>
                  <a:outerShdw blurRad="38100" dist="38100" dir="2700000" algn="tl">
                    <a:srgbClr val="000000">
                      <a:alpha val="43137"/>
                    </a:srgbClr>
                  </a:outerShdw>
                </a:effectLst>
              </a:rPr>
              <a:t>Schobel</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HP et al. 1991</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Contrasting</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effects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of</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digitalis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and</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dobutamine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baroreflex</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sympathetic</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control</a:t>
            </a:r>
            <a:r>
              <a:rPr lang="pt-BR" sz="1600" dirty="0">
                <a:solidFill>
                  <a:schemeClr val="bg1"/>
                </a:solidFill>
                <a:effectLst>
                  <a:outerShdw blurRad="38100" dist="38100" dir="2700000" algn="tl">
                    <a:srgbClr val="000000">
                      <a:alpha val="43137"/>
                    </a:srgbClr>
                  </a:outerShdw>
                </a:effectLst>
              </a:rPr>
              <a:t> in </a:t>
            </a:r>
            <a:r>
              <a:rPr lang="pt-BR" sz="1600" dirty="0" smtClean="0">
                <a:solidFill>
                  <a:schemeClr val="bg1"/>
                </a:solidFill>
                <a:effectLst>
                  <a:outerShdw blurRad="38100" dist="38100" dir="2700000" algn="tl">
                    <a:srgbClr val="000000">
                      <a:alpha val="43137"/>
                    </a:srgbClr>
                  </a:outerShdw>
                </a:effectLst>
              </a:rPr>
              <a:t>normal </a:t>
            </a:r>
            <a:r>
              <a:rPr lang="pt-BR" sz="1600" dirty="0" err="1" smtClean="0">
                <a:solidFill>
                  <a:schemeClr val="bg1"/>
                </a:solidFill>
                <a:effectLst>
                  <a:outerShdw blurRad="38100" dist="38100" dir="2700000" algn="tl">
                    <a:srgbClr val="000000">
                      <a:alpha val="43137"/>
                    </a:srgbClr>
                  </a:outerShdw>
                </a:effectLst>
              </a:rPr>
              <a:t>humans</a:t>
            </a:r>
            <a:r>
              <a:rPr lang="pt-BR" sz="1600" dirty="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Circulation</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V84, </a:t>
            </a:r>
            <a:r>
              <a:rPr lang="pt-BR" sz="1600" dirty="0" smtClean="0">
                <a:solidFill>
                  <a:schemeClr val="bg1"/>
                </a:solidFill>
                <a:effectLst>
                  <a:outerShdw blurRad="38100" dist="38100" dir="2700000" algn="tl">
                    <a:srgbClr val="000000">
                      <a:alpha val="43137"/>
                    </a:srgbClr>
                  </a:outerShdw>
                </a:effectLst>
              </a:rPr>
              <a:t>1118-1129;  </a:t>
            </a:r>
          </a:p>
          <a:p>
            <a:r>
              <a:rPr lang="pt-BR" sz="1600" dirty="0" smtClean="0">
                <a:solidFill>
                  <a:schemeClr val="bg1"/>
                </a:solidFill>
                <a:effectLst>
                  <a:outerShdw blurRad="38100" dist="38100" dir="2700000" algn="tl">
                    <a:srgbClr val="000000">
                      <a:alpha val="43137"/>
                    </a:srgbClr>
                  </a:outerShdw>
                </a:effectLst>
              </a:rPr>
              <a:t>M </a:t>
            </a:r>
            <a:r>
              <a:rPr lang="pt-BR" sz="1600" dirty="0" err="1" smtClean="0">
                <a:solidFill>
                  <a:schemeClr val="bg1"/>
                </a:solidFill>
                <a:effectLst>
                  <a:outerShdw blurRad="38100" dist="38100" dir="2700000" algn="tl">
                    <a:srgbClr val="000000">
                      <a:alpha val="43137"/>
                    </a:srgbClr>
                  </a:outerShdw>
                </a:effectLst>
              </a:rPr>
              <a:t>Gheorgiade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D Ferguson, 1991. </a:t>
            </a:r>
            <a:r>
              <a:rPr lang="pt-BR" sz="1600" dirty="0" err="1" smtClean="0">
                <a:solidFill>
                  <a:schemeClr val="bg1"/>
                </a:solidFill>
                <a:effectLst>
                  <a:outerShdw blurRad="38100" dist="38100" dir="2700000" algn="tl">
                    <a:srgbClr val="000000">
                      <a:alpha val="43137"/>
                    </a:srgbClr>
                  </a:outerShdw>
                </a:effectLst>
              </a:rPr>
              <a:t>Digoxin</a:t>
            </a:r>
            <a:r>
              <a:rPr lang="pt-BR" sz="1600" dirty="0" smtClean="0">
                <a:solidFill>
                  <a:schemeClr val="bg1"/>
                </a:solidFill>
                <a:effectLst>
                  <a:outerShdw blurRad="38100" dist="38100" dir="2700000" algn="tl">
                    <a:srgbClr val="000000">
                      <a:alpha val="43137"/>
                    </a:srgbClr>
                  </a:outerShdw>
                </a:effectLst>
              </a:rPr>
              <a:t>: A </a:t>
            </a:r>
            <a:r>
              <a:rPr lang="pt-BR" sz="1600" dirty="0" err="1" smtClean="0">
                <a:solidFill>
                  <a:schemeClr val="bg1"/>
                </a:solidFill>
                <a:effectLst>
                  <a:outerShdw blurRad="38100" dist="38100" dir="2700000" algn="tl">
                    <a:srgbClr val="000000">
                      <a:alpha val="43137"/>
                    </a:srgbClr>
                  </a:outerShdw>
                </a:effectLst>
              </a:rPr>
              <a:t>neurohormonal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modulator</a:t>
            </a:r>
            <a:r>
              <a:rPr lang="pt-BR" sz="1600" dirty="0" smtClean="0">
                <a:solidFill>
                  <a:schemeClr val="bg1"/>
                </a:solidFill>
                <a:effectLst>
                  <a:outerShdw blurRad="38100" dist="38100" dir="2700000" algn="tl">
                    <a:srgbClr val="000000">
                      <a:alpha val="43137"/>
                    </a:srgbClr>
                  </a:outerShdw>
                </a:effectLst>
              </a:rPr>
              <a:t> in </a:t>
            </a:r>
            <a:r>
              <a:rPr lang="pt-BR" sz="1600" dirty="0" err="1" smtClean="0">
                <a:solidFill>
                  <a:schemeClr val="bg1"/>
                </a:solidFill>
                <a:effectLst>
                  <a:outerShdw blurRad="38100" dist="38100" dir="2700000" algn="tl">
                    <a:srgbClr val="000000">
                      <a:alpha val="43137"/>
                    </a:srgbClr>
                  </a:outerShdw>
                </a:effectLst>
              </a:rPr>
              <a:t>heart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failure</a:t>
            </a:r>
            <a:r>
              <a:rPr lang="pt-BR" sz="1600" dirty="0" smtClean="0">
                <a:solidFill>
                  <a:schemeClr val="bg1"/>
                </a:solidFill>
                <a:effectLst>
                  <a:outerShdw blurRad="38100" dist="38100" dir="2700000" algn="tl">
                    <a:srgbClr val="000000">
                      <a:alpha val="43137"/>
                    </a:srgbClr>
                  </a:outerShdw>
                </a:effectLst>
              </a:rPr>
              <a:t>? 84: 2181-2186; </a:t>
            </a:r>
            <a:r>
              <a:rPr lang="pt-BR" sz="1600" dirty="0" err="1" smtClean="0">
                <a:solidFill>
                  <a:schemeClr val="bg1"/>
                </a:solidFill>
                <a:effectLst>
                  <a:outerShdw blurRad="38100" dist="38100" dir="2700000" algn="tl">
                    <a:srgbClr val="000000">
                      <a:alpha val="43137"/>
                    </a:srgbClr>
                  </a:outerShdw>
                </a:effectLst>
              </a:rPr>
              <a:t>Gutman</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Y, </a:t>
            </a:r>
            <a:r>
              <a:rPr lang="pt-BR" sz="1600" dirty="0" err="1">
                <a:solidFill>
                  <a:schemeClr val="bg1"/>
                </a:solidFill>
                <a:effectLst>
                  <a:outerShdw blurRad="38100" dist="38100" dir="2700000" algn="tl">
                    <a:srgbClr val="000000">
                      <a:alpha val="43137"/>
                    </a:srgbClr>
                  </a:outerShdw>
                </a:effectLst>
              </a:rPr>
              <a:t>Boonyaviroj</a:t>
            </a:r>
            <a:r>
              <a:rPr lang="pt-BR" sz="1600" dirty="0">
                <a:solidFill>
                  <a:schemeClr val="bg1"/>
                </a:solidFill>
                <a:effectLst>
                  <a:outerShdw blurRad="38100" dist="38100" dir="2700000" algn="tl">
                    <a:srgbClr val="000000">
                      <a:alpha val="43137"/>
                    </a:srgbClr>
                  </a:outerShdw>
                </a:effectLst>
              </a:rPr>
              <a:t> P. </a:t>
            </a:r>
            <a:r>
              <a:rPr lang="pt-BR" sz="1600" dirty="0" err="1">
                <a:solidFill>
                  <a:schemeClr val="bg1"/>
                </a:solidFill>
                <a:effectLst>
                  <a:outerShdw blurRad="38100" dist="38100" dir="2700000" algn="tl">
                    <a:srgbClr val="000000">
                      <a:alpha val="43137"/>
                    </a:srgbClr>
                  </a:outerShdw>
                </a:effectLst>
              </a:rPr>
              <a:t>Naunyn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Schmiedebergs</a:t>
            </a:r>
            <a:r>
              <a:rPr lang="pt-BR" sz="1600" dirty="0">
                <a:solidFill>
                  <a:schemeClr val="bg1"/>
                </a:solidFill>
                <a:effectLst>
                  <a:outerShdw blurRad="38100" dist="38100" dir="2700000" algn="tl">
                    <a:srgbClr val="000000">
                      <a:alpha val="43137"/>
                    </a:srgbClr>
                  </a:outerShdw>
                </a:effectLst>
              </a:rPr>
              <a:t>. 1977. </a:t>
            </a:r>
            <a:r>
              <a:rPr lang="pt-BR" sz="1600" dirty="0" err="1">
                <a:solidFill>
                  <a:schemeClr val="bg1"/>
                </a:solidFill>
                <a:effectLst>
                  <a:outerShdw blurRad="38100" dist="38100" dir="2700000" algn="tl">
                    <a:srgbClr val="000000">
                      <a:alpha val="43137"/>
                    </a:srgbClr>
                  </a:outerShdw>
                </a:effectLst>
              </a:rPr>
              <a:t>Mechanism</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of</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inhibition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of</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catecholamine</a:t>
            </a:r>
            <a:r>
              <a:rPr lang="pt-BR" sz="1600" dirty="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release </a:t>
            </a:r>
            <a:r>
              <a:rPr lang="pt-BR" sz="1600" dirty="0" err="1" smtClean="0">
                <a:solidFill>
                  <a:schemeClr val="bg1"/>
                </a:solidFill>
                <a:effectLst>
                  <a:outerShdw blurRad="38100" dist="38100" dir="2700000" algn="tl">
                    <a:srgbClr val="000000">
                      <a:alpha val="43137"/>
                    </a:srgbClr>
                  </a:outerShdw>
                </a:effectLst>
              </a:rPr>
              <a:t>from</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adrenal </a:t>
            </a:r>
            <a:r>
              <a:rPr lang="pt-BR" sz="1600" dirty="0" err="1">
                <a:solidFill>
                  <a:schemeClr val="bg1"/>
                </a:solidFill>
                <a:effectLst>
                  <a:outerShdw blurRad="38100" dist="38100" dir="2700000" algn="tl">
                    <a:srgbClr val="000000">
                      <a:alpha val="43137"/>
                    </a:srgbClr>
                  </a:outerShdw>
                </a:effectLst>
              </a:rPr>
              <a:t>medulla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by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diphenylhydantoin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and</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by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low</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concentration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of</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ouabain</a:t>
            </a:r>
            <a:r>
              <a:rPr lang="pt-BR" sz="1600" dirty="0">
                <a:solidFill>
                  <a:schemeClr val="bg1"/>
                </a:solidFill>
                <a:effectLst>
                  <a:outerShdw blurRad="38100" dist="38100" dir="2700000" algn="tl">
                    <a:srgbClr val="000000">
                      <a:alpha val="43137"/>
                    </a:srgbClr>
                  </a:outerShdw>
                </a:effectLst>
              </a:rPr>
              <a:t> (10 (-10) M). </a:t>
            </a:r>
            <a:r>
              <a:rPr lang="pt-BR" sz="1600" dirty="0" err="1">
                <a:solidFill>
                  <a:schemeClr val="bg1"/>
                </a:solidFill>
                <a:effectLst>
                  <a:outerShdw blurRad="38100" dist="38100" dir="2700000" algn="tl">
                    <a:srgbClr val="000000">
                      <a:alpha val="43137"/>
                    </a:srgbClr>
                  </a:outerShdw>
                </a:effectLst>
              </a:rPr>
              <a:t>Arch</a:t>
            </a:r>
            <a:r>
              <a:rPr lang="pt-BR" sz="1600" dirty="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Pharmacol</a:t>
            </a:r>
            <a:r>
              <a:rPr lang="pt-BR" sz="1600" dirty="0" smtClean="0">
                <a:solidFill>
                  <a:schemeClr val="bg1"/>
                </a:solidFill>
                <a:effectLst>
                  <a:outerShdw blurRad="38100" dist="38100" dir="2700000" algn="tl">
                    <a:srgbClr val="000000">
                      <a:alpha val="43137"/>
                    </a:srgbClr>
                  </a:outerShdw>
                </a:effectLst>
              </a:rPr>
              <a:t> Feb;296(3</a:t>
            </a:r>
            <a:r>
              <a:rPr lang="pt-BR" sz="1600" dirty="0">
                <a:solidFill>
                  <a:schemeClr val="bg1"/>
                </a:solidFill>
                <a:effectLst>
                  <a:outerShdw blurRad="38100" dist="38100" dir="2700000" algn="tl">
                    <a:srgbClr val="000000">
                      <a:alpha val="43137"/>
                    </a:srgbClr>
                  </a:outerShdw>
                </a:effectLst>
              </a:rPr>
              <a:t>):</a:t>
            </a:r>
            <a:r>
              <a:rPr lang="pt-BR" sz="1600" dirty="0" smtClean="0">
                <a:solidFill>
                  <a:schemeClr val="bg1"/>
                </a:solidFill>
                <a:effectLst>
                  <a:outerShdw blurRad="38100" dist="38100" dir="2700000" algn="tl">
                    <a:srgbClr val="000000">
                      <a:alpha val="43137"/>
                    </a:srgbClr>
                  </a:outerShdw>
                </a:effectLst>
              </a:rPr>
              <a:t>293-6);</a:t>
            </a:r>
            <a:r>
              <a:rPr lang="en-US" sz="1600" dirty="0" smtClean="0"/>
              <a:t> </a:t>
            </a:r>
            <a:r>
              <a:rPr lang="en-US" sz="1600" dirty="0" err="1" smtClean="0">
                <a:solidFill>
                  <a:schemeClr val="bg1"/>
                </a:solidFill>
                <a:effectLst>
                  <a:outerShdw blurRad="38100" dist="38100" dir="2700000" algn="tl">
                    <a:srgbClr val="000000">
                      <a:alpha val="43137"/>
                    </a:srgbClr>
                  </a:outerShdw>
                </a:effectLst>
              </a:rPr>
              <a:t>Schade</a:t>
            </a:r>
            <a:r>
              <a:rPr lang="en-US" sz="1600" dirty="0" smtClean="0">
                <a:solidFill>
                  <a:schemeClr val="bg1"/>
                </a:solidFill>
                <a:effectLst>
                  <a:outerShdw blurRad="38100" dist="38100" dir="2700000" algn="tl">
                    <a:srgbClr val="000000">
                      <a:alpha val="43137"/>
                    </a:srgbClr>
                  </a:outerShdw>
                </a:effectLst>
              </a:rPr>
              <a:t> DS. The role of </a:t>
            </a:r>
            <a:r>
              <a:rPr lang="en-US" sz="1600" dirty="0" err="1" smtClean="0">
                <a:solidFill>
                  <a:schemeClr val="bg1"/>
                </a:solidFill>
                <a:effectLst>
                  <a:outerShdw blurRad="38100" dist="38100" dir="2700000" algn="tl">
                    <a:srgbClr val="000000">
                      <a:alpha val="43137"/>
                    </a:srgbClr>
                  </a:outerShdw>
                </a:effectLst>
              </a:rPr>
              <a:t>catecholamines</a:t>
            </a:r>
            <a:r>
              <a:rPr lang="en-US" sz="1600" dirty="0" smtClean="0">
                <a:solidFill>
                  <a:schemeClr val="bg1"/>
                </a:solidFill>
                <a:effectLst>
                  <a:outerShdw blurRad="38100" dist="38100" dir="2700000" algn="tl">
                    <a:srgbClr val="000000">
                      <a:alpha val="43137"/>
                    </a:srgbClr>
                  </a:outerShdw>
                </a:effectLst>
              </a:rPr>
              <a:t> in metabolic acidosis. Ciba Found </a:t>
            </a:r>
            <a:r>
              <a:rPr lang="en-US" sz="1600" dirty="0" err="1" smtClean="0">
                <a:solidFill>
                  <a:schemeClr val="bg1"/>
                </a:solidFill>
                <a:effectLst>
                  <a:outerShdw blurRad="38100" dist="38100" dir="2700000" algn="tl">
                    <a:srgbClr val="000000">
                      <a:alpha val="43137"/>
                    </a:srgbClr>
                  </a:outerShdw>
                </a:effectLst>
              </a:rPr>
              <a:t>Symp</a:t>
            </a:r>
            <a:r>
              <a:rPr lang="en-US" sz="1600" dirty="0" smtClean="0">
                <a:solidFill>
                  <a:schemeClr val="bg1"/>
                </a:solidFill>
                <a:effectLst>
                  <a:outerShdw blurRad="38100" dist="38100" dir="2700000" algn="tl">
                    <a:srgbClr val="000000">
                      <a:alpha val="43137"/>
                    </a:srgbClr>
                  </a:outerShdw>
                </a:effectLst>
              </a:rPr>
              <a:t>. 1982;87:235-53)</a:t>
            </a:r>
            <a:endParaRPr lang="pt-BR" sz="1600" dirty="0" smtClean="0">
              <a:solidFill>
                <a:schemeClr val="bg1"/>
              </a:solidFill>
              <a:effectLst>
                <a:outerShdw blurRad="38100" dist="38100" dir="2700000" algn="tl">
                  <a:srgbClr val="000000">
                    <a:alpha val="43137"/>
                  </a:srgbClr>
                </a:outerShdw>
              </a:effectLst>
            </a:endParaRPr>
          </a:p>
          <a:p>
            <a:pPr marL="137160" indent="0">
              <a:buNone/>
            </a:pP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9059674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The </a:t>
            </a:r>
            <a:r>
              <a:rPr lang="pt-BR" sz="3200" dirty="0" err="1" smtClean="0"/>
              <a:t>cardiotonic</a:t>
            </a:r>
            <a:r>
              <a:rPr lang="pt-BR" sz="3200" dirty="0" smtClean="0"/>
              <a:t> use in </a:t>
            </a:r>
            <a:r>
              <a:rPr lang="pt-BR" sz="3200" dirty="0" err="1" smtClean="0"/>
              <a:t>stable</a:t>
            </a:r>
            <a:r>
              <a:rPr lang="pt-BR" sz="3200" dirty="0" smtClean="0"/>
              <a:t> </a:t>
            </a:r>
            <a:r>
              <a:rPr lang="pt-BR" sz="3200" dirty="0" err="1" smtClean="0"/>
              <a:t>coronary-myocardial</a:t>
            </a:r>
            <a:r>
              <a:rPr lang="pt-BR" sz="3200" dirty="0" smtClean="0"/>
              <a:t> </a:t>
            </a:r>
            <a:r>
              <a:rPr lang="pt-BR" sz="3200" dirty="0" err="1" smtClean="0"/>
              <a:t>disease</a:t>
            </a:r>
            <a:endParaRPr lang="pt-BR" sz="3200" dirty="0"/>
          </a:p>
        </p:txBody>
      </p:sp>
      <p:sp>
        <p:nvSpPr>
          <p:cNvPr id="3" name="Espaço Reservado para Conteúdo 2"/>
          <p:cNvSpPr>
            <a:spLocks noGrp="1"/>
          </p:cNvSpPr>
          <p:nvPr>
            <p:ph idx="1"/>
          </p:nvPr>
        </p:nvSpPr>
        <p:spPr>
          <a:xfrm>
            <a:off x="395536" y="1600200"/>
            <a:ext cx="8291264" cy="4997152"/>
          </a:xfrm>
        </p:spPr>
        <p:txBody>
          <a:bodyPr>
            <a:noAutofit/>
          </a:bodyPr>
          <a:lstStyle/>
          <a:p>
            <a:endParaRPr lang="en-US" sz="2000" dirty="0" smtClean="0"/>
          </a:p>
          <a:p>
            <a:endParaRPr lang="en-US" sz="1800" dirty="0"/>
          </a:p>
          <a:p>
            <a:r>
              <a:rPr lang="en-US" sz="1800" dirty="0" smtClean="0">
                <a:effectLst>
                  <a:outerShdw blurRad="38100" dist="38100" dir="2700000" algn="tl">
                    <a:srgbClr val="000000">
                      <a:alpha val="43137"/>
                    </a:srgbClr>
                  </a:outerShdw>
                </a:effectLst>
              </a:rPr>
              <a:t>The myogenic theory recommends the use of the </a:t>
            </a:r>
            <a:r>
              <a:rPr lang="en-US" sz="1800" dirty="0" err="1">
                <a:effectLst>
                  <a:outerShdw blurRad="38100" dist="38100" dir="2700000" algn="tl">
                    <a:srgbClr val="000000">
                      <a:alpha val="43137"/>
                    </a:srgbClr>
                  </a:outerShdw>
                </a:effectLst>
              </a:rPr>
              <a:t>cardiotonic</a:t>
            </a:r>
            <a:r>
              <a:rPr lang="en-US" sz="1800" dirty="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rPr>
              <a:t>+ coronary </a:t>
            </a:r>
            <a:r>
              <a:rPr lang="en-US" sz="1800" dirty="0">
                <a:effectLst>
                  <a:outerShdw blurRad="38100" dist="38100" dir="2700000" algn="tl">
                    <a:srgbClr val="000000">
                      <a:alpha val="43137"/>
                    </a:srgbClr>
                  </a:outerShdw>
                </a:effectLst>
              </a:rPr>
              <a:t>dilator in stable coronary </a:t>
            </a:r>
            <a:r>
              <a:rPr lang="en-US" sz="1800" dirty="0" err="1">
                <a:effectLst>
                  <a:outerShdw blurRad="38100" dist="38100" dir="2700000" algn="tl">
                    <a:srgbClr val="000000">
                      <a:alpha val="43137"/>
                    </a:srgbClr>
                  </a:outerShdw>
                </a:effectLst>
              </a:rPr>
              <a:t>myocardiopathy</a:t>
            </a:r>
            <a:r>
              <a:rPr lang="en-US" sz="1800" dirty="0">
                <a:effectLst>
                  <a:outerShdw blurRad="38100" dist="38100" dir="2700000" algn="tl">
                    <a:srgbClr val="000000">
                      <a:alpha val="43137"/>
                    </a:srgbClr>
                  </a:outerShdw>
                </a:effectLst>
              </a:rPr>
              <a:t>, with or w/out previous infarction in the long </a:t>
            </a:r>
            <a:r>
              <a:rPr lang="en-US" sz="1800" dirty="0" smtClean="0">
                <a:effectLst>
                  <a:outerShdw blurRad="38100" dist="38100" dir="2700000" algn="tl">
                    <a:srgbClr val="000000">
                      <a:alpha val="43137"/>
                    </a:srgbClr>
                  </a:outerShdw>
                </a:effectLst>
              </a:rPr>
              <a:t>run, complementing </a:t>
            </a:r>
            <a:r>
              <a:rPr lang="en-US" sz="1800" dirty="0">
                <a:effectLst>
                  <a:outerShdw blurRad="38100" dist="38100" dir="2700000" algn="tl">
                    <a:srgbClr val="000000">
                      <a:alpha val="43137"/>
                    </a:srgbClr>
                  </a:outerShdw>
                </a:effectLst>
              </a:rPr>
              <a:t>the </a:t>
            </a:r>
            <a:r>
              <a:rPr lang="en-US" sz="1800" dirty="0" smtClean="0">
                <a:effectLst>
                  <a:outerShdw blurRad="38100" dist="38100" dir="2700000" algn="tl">
                    <a:srgbClr val="000000">
                      <a:alpha val="43137"/>
                    </a:srgbClr>
                  </a:outerShdw>
                </a:effectLst>
              </a:rPr>
              <a:t>beneficial </a:t>
            </a:r>
            <a:r>
              <a:rPr lang="en-US" sz="1800" dirty="0">
                <a:effectLst>
                  <a:outerShdw blurRad="38100" dist="38100" dir="2700000" algn="tl">
                    <a:srgbClr val="000000">
                      <a:alpha val="43137"/>
                    </a:srgbClr>
                  </a:outerShdw>
                </a:effectLst>
              </a:rPr>
              <a:t>and protective effects of collateral coronary circulation in front of </a:t>
            </a:r>
            <a:r>
              <a:rPr lang="en-US" sz="1800" dirty="0" smtClean="0">
                <a:effectLst>
                  <a:outerShdw blurRad="38100" dist="38100" dir="2700000" algn="tl">
                    <a:srgbClr val="000000">
                      <a:alpha val="43137"/>
                    </a:srgbClr>
                  </a:outerShdw>
                </a:effectLst>
              </a:rPr>
              <a:t>severe coronary obstructions.</a:t>
            </a:r>
          </a:p>
          <a:p>
            <a:pPr algn="r"/>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In short, according the myogenic theory, </a:t>
            </a:r>
            <a:r>
              <a:rPr lang="en-US" sz="1800" dirty="0" err="1" smtClean="0">
                <a:effectLst>
                  <a:outerShdw blurRad="38100" dist="38100" dir="2700000" algn="tl">
                    <a:srgbClr val="000000">
                      <a:alpha val="43137"/>
                    </a:srgbClr>
                  </a:outerShdw>
                </a:effectLst>
              </a:rPr>
              <a:t>cardiotonics</a:t>
            </a:r>
            <a:r>
              <a:rPr lang="en-US" sz="1800" dirty="0" smtClean="0">
                <a:effectLst>
                  <a:outerShdw blurRad="38100" dist="38100" dir="2700000" algn="tl">
                    <a:srgbClr val="000000">
                      <a:alpha val="43137"/>
                    </a:srgbClr>
                  </a:outerShdw>
                </a:effectLst>
              </a:rPr>
              <a:t> are the </a:t>
            </a:r>
            <a:r>
              <a:rPr lang="en-US" sz="1800" dirty="0">
                <a:effectLst>
                  <a:outerShdw blurRad="38100" dist="38100" dir="2700000" algn="tl">
                    <a:srgbClr val="000000">
                      <a:alpha val="43137"/>
                    </a:srgbClr>
                  </a:outerShdw>
                </a:effectLst>
              </a:rPr>
              <a:t>anti-infarction </a:t>
            </a:r>
            <a:r>
              <a:rPr lang="en-US" sz="1800" dirty="0" smtClean="0">
                <a:effectLst>
                  <a:outerShdw blurRad="38100" dist="38100" dir="2700000" algn="tl">
                    <a:srgbClr val="000000">
                      <a:alpha val="43137"/>
                    </a:srgbClr>
                  </a:outerShdw>
                </a:effectLst>
              </a:rPr>
              <a:t>drugs.</a:t>
            </a:r>
          </a:p>
          <a:p>
            <a:endParaRPr lang="en-US" sz="2000" dirty="0"/>
          </a:p>
          <a:p>
            <a:r>
              <a:rPr lang="en-US" sz="1600" dirty="0" smtClean="0">
                <a:solidFill>
                  <a:schemeClr val="bg1"/>
                </a:solidFill>
                <a:effectLst>
                  <a:outerShdw blurRad="38100" dist="38100" dir="2700000" algn="tl">
                    <a:srgbClr val="000000">
                      <a:alpha val="43137"/>
                    </a:srgbClr>
                  </a:outerShdw>
                </a:effectLst>
              </a:rPr>
              <a:t>Excerpts from the paper from </a:t>
            </a:r>
            <a:r>
              <a:rPr lang="en-US" sz="1600" dirty="0" err="1" smtClean="0">
                <a:solidFill>
                  <a:schemeClr val="bg1"/>
                </a:solidFill>
                <a:effectLst>
                  <a:outerShdw blurRad="38100" dist="38100" dir="2700000" algn="tl">
                    <a:srgbClr val="000000">
                      <a:alpha val="43137"/>
                    </a:srgbClr>
                  </a:outerShdw>
                </a:effectLst>
              </a:rPr>
              <a:t>Mesquita</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QHde</a:t>
            </a:r>
            <a:r>
              <a:rPr lang="en-US" sz="1600" dirty="0" smtClean="0">
                <a:solidFill>
                  <a:schemeClr val="bg1"/>
                </a:solidFill>
                <a:effectLst>
                  <a:outerShdw blurRad="38100" dist="38100" dir="2700000" algn="tl">
                    <a:srgbClr val="000000">
                      <a:alpha val="43137"/>
                    </a:srgbClr>
                  </a:outerShdw>
                </a:effectLst>
              </a:rPr>
              <a:t> et al Effects of the </a:t>
            </a:r>
            <a:r>
              <a:rPr lang="en-US" sz="1600" dirty="0" err="1" smtClean="0">
                <a:solidFill>
                  <a:schemeClr val="bg1"/>
                </a:solidFill>
                <a:effectLst>
                  <a:outerShdw blurRad="38100" dist="38100" dir="2700000" algn="tl">
                    <a:srgbClr val="000000">
                      <a:alpha val="43137"/>
                    </a:srgbClr>
                  </a:outerShdw>
                </a:effectLst>
              </a:rPr>
              <a:t>Cardiotonic</a:t>
            </a:r>
            <a:r>
              <a:rPr lang="en-US" sz="1600" dirty="0" smtClean="0">
                <a:solidFill>
                  <a:schemeClr val="bg1"/>
                </a:solidFill>
                <a:effectLst>
                  <a:outerShdw blurRad="38100" dist="38100" dir="2700000" algn="tl">
                    <a:srgbClr val="000000">
                      <a:alpha val="43137"/>
                    </a:srgbClr>
                  </a:outerShdw>
                </a:effectLst>
              </a:rPr>
              <a:t> + Coronary Dilator in Chronic Stable Coronary-Myocardial Disease, with and without Prior Myocardial Infarction, in the Long Run</a:t>
            </a:r>
            <a:r>
              <a:rPr lang="pt-BR" sz="1600" dirty="0" smtClean="0">
                <a:solidFill>
                  <a:schemeClr val="bg1"/>
                </a:solidFill>
                <a:effectLst>
                  <a:outerShdw blurRad="38100" dist="38100" dir="2700000" algn="tl">
                    <a:srgbClr val="000000">
                      <a:alpha val="43137"/>
                    </a:srgbClr>
                  </a:outerShdw>
                </a:effectLst>
              </a:rPr>
              <a:t>”, </a:t>
            </a:r>
            <a:r>
              <a:rPr lang="it-IT" sz="1600" dirty="0">
                <a:solidFill>
                  <a:schemeClr val="bg1"/>
                </a:solidFill>
                <a:effectLst>
                  <a:outerShdw blurRad="38100" dist="38100" dir="2700000" algn="tl">
                    <a:srgbClr val="000000">
                      <a:alpha val="43137"/>
                    </a:srgbClr>
                  </a:outerShdw>
                </a:effectLst>
              </a:rPr>
              <a:t>Ars Cvrandi 2002 (setembro);</a:t>
            </a:r>
            <a:r>
              <a:rPr lang="it-IT" sz="1600" dirty="0" smtClean="0">
                <a:solidFill>
                  <a:schemeClr val="bg1"/>
                </a:solidFill>
                <a:effectLst>
                  <a:outerShdw blurRad="38100" dist="38100" dir="2700000" algn="tl">
                    <a:srgbClr val="000000">
                      <a:alpha val="43137"/>
                    </a:srgbClr>
                  </a:outerShdw>
                </a:effectLst>
              </a:rPr>
              <a:t>35:7.  Text available at  the following webpage: </a:t>
            </a:r>
            <a:r>
              <a:rPr lang="it-IT" sz="1600" u="sng" dirty="0" smtClean="0">
                <a:solidFill>
                  <a:schemeClr val="bg1"/>
                </a:solidFill>
                <a:effectLst>
                  <a:outerShdw blurRad="38100" dist="38100" dir="2700000" algn="tl">
                    <a:srgbClr val="000000">
                      <a:alpha val="43137"/>
                    </a:srgbClr>
                  </a:outerShdw>
                </a:effectLst>
              </a:rPr>
              <a:t>http://www.infarctcombat.org/CMD-CE.pdf</a:t>
            </a:r>
            <a:endParaRPr lang="pt-BR" sz="1600" u="sng"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2646973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a:t>
            </a:r>
            <a:r>
              <a:rPr lang="en-US" sz="3200" dirty="0" err="1"/>
              <a:t>cardiotonic</a:t>
            </a:r>
            <a:r>
              <a:rPr lang="en-US" sz="3200" dirty="0"/>
              <a:t> use in stable </a:t>
            </a:r>
            <a:r>
              <a:rPr lang="en-US" sz="3200" dirty="0" smtClean="0"/>
              <a:t>coronary-myocardial </a:t>
            </a:r>
            <a:r>
              <a:rPr lang="en-US" sz="3200" dirty="0"/>
              <a:t>disease</a:t>
            </a:r>
            <a:endParaRPr lang="pt-BR" sz="3200" dirty="0"/>
          </a:p>
        </p:txBody>
      </p:sp>
      <p:sp>
        <p:nvSpPr>
          <p:cNvPr id="3" name="Espaço Reservado para Conteúdo 2"/>
          <p:cNvSpPr>
            <a:spLocks noGrp="1"/>
          </p:cNvSpPr>
          <p:nvPr>
            <p:ph idx="1"/>
          </p:nvPr>
        </p:nvSpPr>
        <p:spPr>
          <a:xfrm>
            <a:off x="251520" y="1600200"/>
            <a:ext cx="8435280" cy="5257800"/>
          </a:xfrm>
        </p:spPr>
        <p:txBody>
          <a:bodyPr>
            <a:normAutofit fontScale="40000" lnSpcReduction="20000"/>
          </a:bodyPr>
          <a:lstStyle/>
          <a:p>
            <a:endParaRPr lang="pt-BR" dirty="0" smtClean="0"/>
          </a:p>
          <a:p>
            <a:endParaRPr lang="pt-BR" dirty="0"/>
          </a:p>
          <a:p>
            <a:pPr marL="137160" indent="0">
              <a:buNone/>
            </a:pPr>
            <a:r>
              <a:rPr lang="en-US" sz="4500" dirty="0" smtClean="0">
                <a:effectLst>
                  <a:outerShdw blurRad="38100" dist="38100" dir="2700000" algn="tl">
                    <a:srgbClr val="000000">
                      <a:alpha val="43137"/>
                    </a:srgbClr>
                  </a:outerShdw>
                </a:effectLst>
              </a:rPr>
              <a:t>Dr. </a:t>
            </a:r>
            <a:r>
              <a:rPr lang="en-US" sz="4500" dirty="0" err="1" smtClean="0">
                <a:effectLst>
                  <a:outerShdw blurRad="38100" dist="38100" dir="2700000" algn="tl">
                    <a:srgbClr val="000000">
                      <a:alpha val="43137"/>
                    </a:srgbClr>
                  </a:outerShdw>
                </a:effectLst>
              </a:rPr>
              <a:t>Mesquita</a:t>
            </a:r>
            <a:r>
              <a:rPr lang="en-US" sz="4500" dirty="0" smtClean="0">
                <a:effectLst>
                  <a:outerShdw blurRad="38100" dist="38100" dir="2700000" algn="tl">
                    <a:srgbClr val="000000">
                      <a:alpha val="43137"/>
                    </a:srgbClr>
                  </a:outerShdw>
                </a:effectLst>
              </a:rPr>
              <a:t> and colleagues say that the </a:t>
            </a:r>
            <a:r>
              <a:rPr lang="en-US" sz="4500" dirty="0">
                <a:effectLst>
                  <a:outerShdw blurRad="38100" dist="38100" dir="2700000" algn="tl">
                    <a:srgbClr val="000000">
                      <a:alpha val="43137"/>
                    </a:srgbClr>
                  </a:outerShdw>
                </a:effectLst>
              </a:rPr>
              <a:t>following effects should be </a:t>
            </a:r>
            <a:r>
              <a:rPr lang="en-US" sz="4500" dirty="0" smtClean="0">
                <a:effectLst>
                  <a:outerShdw blurRad="38100" dist="38100" dir="2700000" algn="tl">
                    <a:srgbClr val="000000">
                      <a:alpha val="43137"/>
                    </a:srgbClr>
                  </a:outerShdw>
                </a:effectLst>
              </a:rPr>
              <a:t>highlighted </a:t>
            </a:r>
            <a:r>
              <a:rPr lang="en-US" sz="4500" dirty="0">
                <a:effectLst>
                  <a:outerShdw blurRad="38100" dist="38100" dir="2700000" algn="tl">
                    <a:srgbClr val="000000">
                      <a:alpha val="43137"/>
                    </a:srgbClr>
                  </a:outerShdw>
                </a:effectLst>
              </a:rPr>
              <a:t>from the </a:t>
            </a:r>
            <a:r>
              <a:rPr lang="en-US" sz="4500" dirty="0" smtClean="0">
                <a:effectLst>
                  <a:outerShdw blurRad="38100" dist="38100" dir="2700000" algn="tl">
                    <a:srgbClr val="000000">
                      <a:alpha val="43137"/>
                    </a:srgbClr>
                  </a:outerShdw>
                </a:effectLst>
              </a:rPr>
              <a:t>uninterrupted use of </a:t>
            </a:r>
            <a:r>
              <a:rPr lang="en-US" sz="4500" dirty="0" err="1" smtClean="0">
                <a:effectLst>
                  <a:outerShdw blurRad="38100" dist="38100" dir="2700000" algn="tl">
                    <a:srgbClr val="000000">
                      <a:alpha val="43137"/>
                    </a:srgbClr>
                  </a:outerShdw>
                </a:effectLst>
              </a:rPr>
              <a:t>cardiotonic</a:t>
            </a:r>
            <a:r>
              <a:rPr lang="en-US" sz="4500" dirty="0" smtClean="0">
                <a:effectLst>
                  <a:outerShdw blurRad="38100" dist="38100" dir="2700000" algn="tl">
                    <a:srgbClr val="000000">
                      <a:alpha val="43137"/>
                    </a:srgbClr>
                  </a:outerShdw>
                </a:effectLst>
              </a:rPr>
              <a:t> </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coronary</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dilator</a:t>
            </a:r>
            <a:r>
              <a:rPr lang="pt-BR" sz="4500" dirty="0" smtClean="0">
                <a:effectLst>
                  <a:outerShdw blurRad="38100" dist="38100" dir="2700000" algn="tl">
                    <a:srgbClr val="000000">
                      <a:alpha val="43137"/>
                    </a:srgbClr>
                  </a:outerShdw>
                </a:effectLst>
              </a:rPr>
              <a:t> in </a:t>
            </a:r>
            <a:r>
              <a:rPr lang="pt-BR" sz="4500" dirty="0" err="1" smtClean="0">
                <a:effectLst>
                  <a:outerShdw blurRad="38100" dist="38100" dir="2700000" algn="tl">
                    <a:srgbClr val="000000">
                      <a:alpha val="43137"/>
                    </a:srgbClr>
                  </a:outerShdw>
                </a:effectLst>
              </a:rPr>
              <a:t>chronic</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stable</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coronary-myocardiopathy</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with</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or</a:t>
            </a:r>
            <a:r>
              <a:rPr lang="pt-BR" sz="4500" dirty="0" smtClean="0">
                <a:effectLst>
                  <a:outerShdw blurRad="38100" dist="38100" dir="2700000" algn="tl">
                    <a:srgbClr val="000000">
                      <a:alpha val="43137"/>
                    </a:srgbClr>
                  </a:outerShdw>
                </a:effectLst>
              </a:rPr>
              <a:t> w/out </a:t>
            </a:r>
            <a:r>
              <a:rPr lang="pt-BR" sz="4500" dirty="0" err="1" smtClean="0">
                <a:effectLst>
                  <a:outerShdw blurRad="38100" dist="38100" dir="2700000" algn="tl">
                    <a:srgbClr val="000000">
                      <a:alpha val="43137"/>
                    </a:srgbClr>
                  </a:outerShdw>
                </a:effectLst>
              </a:rPr>
              <a:t>previous</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myocardial</a:t>
            </a:r>
            <a:r>
              <a:rPr lang="pt-BR" sz="4500" dirty="0" smtClean="0">
                <a:effectLst>
                  <a:outerShdw blurRad="38100" dist="38100" dir="2700000" algn="tl">
                    <a:srgbClr val="000000">
                      <a:alpha val="43137"/>
                    </a:srgbClr>
                  </a:outerShdw>
                </a:effectLst>
              </a:rPr>
              <a:t> </a:t>
            </a:r>
            <a:r>
              <a:rPr lang="pt-BR" sz="4500" dirty="0" err="1" smtClean="0">
                <a:effectLst>
                  <a:outerShdw blurRad="38100" dist="38100" dir="2700000" algn="tl">
                    <a:srgbClr val="000000">
                      <a:alpha val="43137"/>
                    </a:srgbClr>
                  </a:outerShdw>
                </a:effectLst>
              </a:rPr>
              <a:t>infarction</a:t>
            </a:r>
            <a:r>
              <a:rPr lang="pt-BR" sz="4500" dirty="0" smtClean="0">
                <a:effectLst>
                  <a:outerShdw blurRad="38100" dist="38100" dir="2700000" algn="tl">
                    <a:srgbClr val="000000">
                      <a:alpha val="43137"/>
                    </a:srgbClr>
                  </a:outerShdw>
                </a:effectLst>
              </a:rPr>
              <a:t>:</a:t>
            </a:r>
          </a:p>
          <a:p>
            <a:endParaRPr lang="pt-BR" sz="3800" dirty="0" smtClean="0">
              <a:effectLst>
                <a:outerShdw blurRad="38100" dist="38100" dir="2700000" algn="tl">
                  <a:srgbClr val="000000">
                    <a:alpha val="43137"/>
                  </a:srgbClr>
                </a:outerShdw>
              </a:effectLst>
            </a:endParaRPr>
          </a:p>
          <a:p>
            <a:pPr>
              <a:buFont typeface="Wingdings" pitchFamily="2" charset="2"/>
              <a:buChar char="v"/>
            </a:pPr>
            <a:r>
              <a:rPr lang="en-US" sz="4500" dirty="0" smtClean="0">
                <a:effectLst>
                  <a:outerShdw blurRad="38100" dist="38100" dir="2700000" algn="tl">
                    <a:srgbClr val="000000">
                      <a:alpha val="43137"/>
                    </a:srgbClr>
                  </a:outerShdw>
                </a:effectLst>
              </a:rPr>
              <a:t>To counteract </a:t>
            </a:r>
            <a:r>
              <a:rPr lang="en-US" sz="4500" dirty="0">
                <a:effectLst>
                  <a:outerShdw blurRad="38100" dist="38100" dir="2700000" algn="tl">
                    <a:srgbClr val="000000">
                      <a:alpha val="43137"/>
                    </a:srgbClr>
                  </a:outerShdw>
                </a:effectLst>
              </a:rPr>
              <a:t>the negative inotropic effects of </a:t>
            </a:r>
            <a:r>
              <a:rPr lang="en-US" sz="4500" dirty="0" smtClean="0">
                <a:effectLst>
                  <a:outerShdw blurRad="38100" dist="38100" dir="2700000" algn="tl">
                    <a:srgbClr val="000000">
                      <a:alpha val="43137"/>
                    </a:srgbClr>
                  </a:outerShdw>
                </a:effectLst>
              </a:rPr>
              <a:t>ischemia;</a:t>
            </a:r>
          </a:p>
          <a:p>
            <a:pPr>
              <a:buFont typeface="Wingdings" pitchFamily="2" charset="2"/>
              <a:buChar char="v"/>
            </a:pPr>
            <a:r>
              <a:rPr lang="en-US" sz="4500" dirty="0" smtClean="0">
                <a:effectLst>
                  <a:outerShdw blurRad="38100" dist="38100" dir="2700000" algn="tl">
                    <a:srgbClr val="000000">
                      <a:alpha val="43137"/>
                    </a:srgbClr>
                  </a:outerShdw>
                </a:effectLst>
              </a:rPr>
              <a:t>To preserve the ventricular </a:t>
            </a:r>
            <a:r>
              <a:rPr lang="en-US" sz="4500" dirty="0">
                <a:effectLst>
                  <a:outerShdw blurRad="38100" dist="38100" dir="2700000" algn="tl">
                    <a:srgbClr val="000000">
                      <a:alpha val="43137"/>
                    </a:srgbClr>
                  </a:outerShdw>
                </a:effectLst>
              </a:rPr>
              <a:t>function, leveling over the ischemic segments - contractile </a:t>
            </a:r>
            <a:r>
              <a:rPr lang="en-US" sz="4500" dirty="0" smtClean="0">
                <a:effectLst>
                  <a:outerShdw blurRad="38100" dist="38100" dir="2700000" algn="tl">
                    <a:srgbClr val="000000">
                      <a:alpha val="43137"/>
                    </a:srgbClr>
                  </a:outerShdw>
                </a:effectLst>
              </a:rPr>
              <a:t>deficient </a:t>
            </a:r>
            <a:r>
              <a:rPr lang="en-US" sz="4500" dirty="0">
                <a:effectLst>
                  <a:outerShdw blurRad="38100" dist="38100" dir="2700000" algn="tl">
                    <a:srgbClr val="000000">
                      <a:alpha val="43137"/>
                    </a:srgbClr>
                  </a:outerShdw>
                </a:effectLst>
              </a:rPr>
              <a:t>- with </a:t>
            </a:r>
            <a:r>
              <a:rPr lang="en-US" sz="4500" dirty="0" smtClean="0">
                <a:effectLst>
                  <a:outerShdw blurRad="38100" dist="38100" dir="2700000" algn="tl">
                    <a:srgbClr val="000000">
                      <a:alpha val="43137"/>
                    </a:srgbClr>
                  </a:outerShdw>
                </a:effectLst>
              </a:rPr>
              <a:t>non-ischemic </a:t>
            </a:r>
            <a:r>
              <a:rPr lang="en-US" sz="4500" dirty="0">
                <a:effectLst>
                  <a:outerShdw blurRad="38100" dist="38100" dir="2700000" algn="tl">
                    <a:srgbClr val="000000">
                      <a:alpha val="43137"/>
                    </a:srgbClr>
                  </a:outerShdw>
                </a:effectLst>
              </a:rPr>
              <a:t>segments, </a:t>
            </a:r>
            <a:r>
              <a:rPr lang="en-US" sz="4500" dirty="0" smtClean="0">
                <a:effectLst>
                  <a:outerShdw blurRad="38100" dist="38100" dir="2700000" algn="tl">
                    <a:srgbClr val="000000">
                      <a:alpha val="43137"/>
                    </a:srgbClr>
                  </a:outerShdw>
                </a:effectLst>
              </a:rPr>
              <a:t>annulling </a:t>
            </a:r>
            <a:r>
              <a:rPr lang="en-US" sz="4500" dirty="0">
                <a:effectLst>
                  <a:outerShdw blurRad="38100" dist="38100" dir="2700000" algn="tl">
                    <a:srgbClr val="000000">
                      <a:alpha val="43137"/>
                    </a:srgbClr>
                  </a:outerShdw>
                </a:effectLst>
              </a:rPr>
              <a:t>the </a:t>
            </a:r>
            <a:r>
              <a:rPr lang="en-US" sz="4500" dirty="0" smtClean="0">
                <a:effectLst>
                  <a:outerShdw blurRad="38100" dist="38100" dir="2700000" algn="tl">
                    <a:srgbClr val="000000">
                      <a:alpha val="43137"/>
                    </a:srgbClr>
                  </a:outerShdw>
                </a:effectLst>
              </a:rPr>
              <a:t>deleterious segmental confrontation;</a:t>
            </a:r>
          </a:p>
          <a:p>
            <a:pPr>
              <a:buFont typeface="Wingdings" pitchFamily="2" charset="2"/>
              <a:buChar char="v"/>
            </a:pPr>
            <a:r>
              <a:rPr lang="en-US" sz="4500" dirty="0" smtClean="0">
                <a:effectLst>
                  <a:outerShdw blurRad="38100" dist="38100" dir="2700000" algn="tl">
                    <a:srgbClr val="000000">
                      <a:alpha val="43137"/>
                    </a:srgbClr>
                  </a:outerShdw>
                </a:effectLst>
              </a:rPr>
              <a:t>To prevent </a:t>
            </a:r>
            <a:r>
              <a:rPr lang="en-US" sz="4500" dirty="0">
                <a:effectLst>
                  <a:outerShdw blurRad="38100" dist="38100" dir="2700000" algn="tl">
                    <a:srgbClr val="000000">
                      <a:alpha val="43137"/>
                    </a:srgbClr>
                  </a:outerShdw>
                </a:effectLst>
              </a:rPr>
              <a:t>Unstable Angina, Myocardial Infarction, Heart Failure and Sudden Death - symptomatic </a:t>
            </a:r>
            <a:r>
              <a:rPr lang="en-US" sz="4500" dirty="0" smtClean="0">
                <a:effectLst>
                  <a:outerShdw blurRad="38100" dist="38100" dir="2700000" algn="tl">
                    <a:srgbClr val="000000">
                      <a:alpha val="43137"/>
                    </a:srgbClr>
                  </a:outerShdw>
                </a:effectLst>
              </a:rPr>
              <a:t>and myocardial instability, ensuring </a:t>
            </a:r>
            <a:r>
              <a:rPr lang="en-US" sz="4500" dirty="0">
                <a:effectLst>
                  <a:outerShdw blurRad="38100" dist="38100" dir="2700000" algn="tl">
                    <a:srgbClr val="000000">
                      <a:alpha val="43137"/>
                    </a:srgbClr>
                  </a:outerShdw>
                </a:effectLst>
              </a:rPr>
              <a:t>permanent state of </a:t>
            </a:r>
            <a:r>
              <a:rPr lang="en-US" sz="4500" dirty="0" smtClean="0">
                <a:effectLst>
                  <a:outerShdw blurRad="38100" dist="38100" dir="2700000" algn="tl">
                    <a:srgbClr val="000000">
                      <a:alpha val="43137"/>
                    </a:srgbClr>
                  </a:outerShdw>
                </a:effectLst>
              </a:rPr>
              <a:t>stability;</a:t>
            </a:r>
          </a:p>
          <a:p>
            <a:pPr>
              <a:buFont typeface="Wingdings" pitchFamily="2" charset="2"/>
              <a:buChar char="v"/>
            </a:pPr>
            <a:r>
              <a:rPr lang="en-US" sz="4500" dirty="0" smtClean="0">
                <a:effectLst>
                  <a:outerShdw blurRad="38100" dist="38100" dir="2700000" algn="tl">
                    <a:srgbClr val="000000">
                      <a:alpha val="43137"/>
                    </a:srgbClr>
                  </a:outerShdw>
                </a:effectLst>
              </a:rPr>
              <a:t>To Increase and to provide peaceful survival, </a:t>
            </a:r>
            <a:r>
              <a:rPr lang="en-US" sz="4500" dirty="0">
                <a:effectLst>
                  <a:outerShdw blurRad="38100" dist="38100" dir="2700000" algn="tl">
                    <a:srgbClr val="000000">
                      <a:alpha val="43137"/>
                    </a:srgbClr>
                  </a:outerShdw>
                </a:effectLst>
              </a:rPr>
              <a:t>comfortable and long, predominantly </a:t>
            </a:r>
            <a:r>
              <a:rPr lang="en-US" sz="4500" dirty="0" smtClean="0">
                <a:effectLst>
                  <a:outerShdw blurRad="38100" dist="38100" dir="2700000" algn="tl">
                    <a:srgbClr val="000000">
                      <a:alpha val="43137"/>
                    </a:srgbClr>
                  </a:outerShdw>
                </a:effectLst>
              </a:rPr>
              <a:t>asymptomatic, in front of the common </a:t>
            </a:r>
            <a:r>
              <a:rPr lang="en-US" sz="4500" dirty="0">
                <a:effectLst>
                  <a:outerShdw blurRad="38100" dist="38100" dir="2700000" algn="tl">
                    <a:srgbClr val="000000">
                      <a:alpha val="43137"/>
                    </a:srgbClr>
                  </a:outerShdw>
                </a:effectLst>
              </a:rPr>
              <a:t>efforts and according to the </a:t>
            </a:r>
            <a:r>
              <a:rPr lang="en-US" sz="4500" dirty="0" smtClean="0">
                <a:effectLst>
                  <a:outerShdw blurRad="38100" dist="38100" dir="2700000" algn="tl">
                    <a:srgbClr val="000000">
                      <a:alpha val="43137"/>
                    </a:srgbClr>
                  </a:outerShdw>
                </a:effectLst>
              </a:rPr>
              <a:t>achieved parameters.</a:t>
            </a:r>
          </a:p>
          <a:p>
            <a:pPr marL="137160" indent="0">
              <a:buNone/>
            </a:pPr>
            <a:endParaRPr lang="en-US" sz="3800" dirty="0">
              <a:effectLst>
                <a:outerShdw blurRad="38100" dist="38100" dir="2700000" algn="tl">
                  <a:srgbClr val="000000">
                    <a:alpha val="43137"/>
                  </a:srgbClr>
                </a:outerShdw>
              </a:effectLst>
            </a:endParaRPr>
          </a:p>
          <a:p>
            <a:pPr marL="137160" indent="0">
              <a:buNone/>
            </a:pPr>
            <a:r>
              <a:rPr lang="en-US" sz="4500" i="1" dirty="0" smtClean="0">
                <a:effectLst>
                  <a:outerShdw blurRad="38100" dist="38100" dir="2700000" algn="tl">
                    <a:srgbClr val="000000">
                      <a:alpha val="43137"/>
                    </a:srgbClr>
                  </a:outerShdw>
                </a:effectLst>
              </a:rPr>
              <a:t>Again, they have said that “the </a:t>
            </a:r>
            <a:r>
              <a:rPr lang="en-US" sz="4500" i="1" dirty="0">
                <a:effectLst>
                  <a:outerShdw blurRad="38100" dist="38100" dir="2700000" algn="tl">
                    <a:srgbClr val="000000">
                      <a:alpha val="43137"/>
                    </a:srgbClr>
                  </a:outerShdw>
                </a:effectLst>
              </a:rPr>
              <a:t>coronary collateral circulation has its role in the fate of coronary artery disease and represents </a:t>
            </a:r>
            <a:r>
              <a:rPr lang="en-US" sz="4500" i="1" dirty="0" smtClean="0">
                <a:effectLst>
                  <a:outerShdw blurRad="38100" dist="38100" dir="2700000" algn="tl">
                    <a:srgbClr val="000000">
                      <a:alpha val="43137"/>
                    </a:srgbClr>
                  </a:outerShdw>
                </a:effectLst>
              </a:rPr>
              <a:t>the compensatory reinforcement </a:t>
            </a:r>
            <a:r>
              <a:rPr lang="en-US" sz="4500" i="1" dirty="0">
                <a:effectLst>
                  <a:outerShdw blurRad="38100" dist="38100" dir="2700000" algn="tl">
                    <a:srgbClr val="000000">
                      <a:alpha val="43137"/>
                    </a:srgbClr>
                  </a:outerShdw>
                </a:effectLst>
              </a:rPr>
              <a:t>of </a:t>
            </a:r>
            <a:r>
              <a:rPr lang="en-US" sz="4500" i="1" dirty="0" smtClean="0">
                <a:effectLst>
                  <a:outerShdw blurRad="38100" dist="38100" dir="2700000" algn="tl">
                    <a:srgbClr val="000000">
                      <a:alpha val="43137"/>
                    </a:srgbClr>
                  </a:outerShdw>
                </a:effectLst>
              </a:rPr>
              <a:t>the "Nature</a:t>
            </a:r>
            <a:r>
              <a:rPr lang="en-US" sz="4500" i="1" dirty="0">
                <a:effectLst>
                  <a:outerShdw blurRad="38100" dist="38100" dir="2700000" algn="tl">
                    <a:srgbClr val="000000">
                      <a:alpha val="43137"/>
                    </a:srgbClr>
                  </a:outerShdw>
                </a:effectLst>
              </a:rPr>
              <a:t>", complemented by </a:t>
            </a:r>
            <a:r>
              <a:rPr lang="en-US" sz="4500" i="1" dirty="0" smtClean="0">
                <a:effectLst>
                  <a:outerShdw blurRad="38100" dist="38100" dir="2700000" algn="tl">
                    <a:srgbClr val="000000">
                      <a:alpha val="43137"/>
                    </a:srgbClr>
                  </a:outerShdw>
                </a:effectLst>
              </a:rPr>
              <a:t>the </a:t>
            </a:r>
            <a:r>
              <a:rPr lang="en-US" sz="4500" i="1" dirty="0" err="1" smtClean="0">
                <a:effectLst>
                  <a:outerShdw blurRad="38100" dist="38100" dir="2700000" algn="tl">
                    <a:srgbClr val="000000">
                      <a:alpha val="43137"/>
                    </a:srgbClr>
                  </a:outerShdw>
                </a:effectLst>
              </a:rPr>
              <a:t>cardiotonic</a:t>
            </a:r>
            <a:r>
              <a:rPr lang="en-US" sz="4500" i="1" dirty="0">
                <a:effectLst>
                  <a:outerShdw blurRad="38100" dist="38100" dir="2700000" algn="tl">
                    <a:srgbClr val="000000">
                      <a:alpha val="43137"/>
                    </a:srgbClr>
                  </a:outerShdw>
                </a:effectLst>
              </a:rPr>
              <a:t>, </a:t>
            </a:r>
            <a:r>
              <a:rPr lang="en-US" sz="4500" i="1" dirty="0" smtClean="0">
                <a:effectLst>
                  <a:outerShdw blurRad="38100" dist="38100" dir="2700000" algn="tl">
                    <a:srgbClr val="000000">
                      <a:alpha val="43137"/>
                    </a:srgbClr>
                  </a:outerShdw>
                </a:effectLst>
              </a:rPr>
              <a:t>in the preservation </a:t>
            </a:r>
            <a:r>
              <a:rPr lang="en-US" sz="4500" i="1" dirty="0">
                <a:effectLst>
                  <a:outerShdw blurRad="38100" dist="38100" dir="2700000" algn="tl">
                    <a:srgbClr val="000000">
                      <a:alpha val="43137"/>
                    </a:srgbClr>
                  </a:outerShdw>
                </a:effectLst>
              </a:rPr>
              <a:t>of myocardial </a:t>
            </a:r>
            <a:r>
              <a:rPr lang="en-US" sz="4500" i="1" dirty="0" smtClean="0">
                <a:effectLst>
                  <a:outerShdw blurRad="38100" dist="38100" dir="2700000" algn="tl">
                    <a:srgbClr val="000000">
                      <a:alpha val="43137"/>
                    </a:srgbClr>
                  </a:outerShdw>
                </a:effectLst>
              </a:rPr>
              <a:t>contractility.”</a:t>
            </a:r>
            <a:endParaRPr lang="pt-BR" sz="4500" i="1" dirty="0">
              <a:effectLst>
                <a:outerShdw blurRad="38100" dist="38100" dir="2700000" algn="tl">
                  <a:srgbClr val="000000">
                    <a:alpha val="43137"/>
                  </a:srgbClr>
                </a:outerShdw>
              </a:effectLst>
            </a:endParaRPr>
          </a:p>
          <a:p>
            <a:endParaRPr lang="pt-BR" sz="3800" dirty="0" smtClean="0"/>
          </a:p>
        </p:txBody>
      </p:sp>
    </p:spTree>
    <p:extLst>
      <p:ext uri="{BB962C8B-B14F-4D97-AF65-F5344CB8AC3E}">
        <p14:creationId xmlns:p14="http://schemas.microsoft.com/office/powerpoint/2010/main" xmlns="" val="21679243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a:t>
            </a:r>
            <a:r>
              <a:rPr lang="en-US" sz="3200" dirty="0" err="1"/>
              <a:t>cardiotonic</a:t>
            </a:r>
            <a:r>
              <a:rPr lang="en-US" sz="3200" dirty="0"/>
              <a:t> use </a:t>
            </a:r>
            <a:r>
              <a:rPr lang="en-US" sz="3200" dirty="0" smtClean="0"/>
              <a:t>in stable coronary-myocardial </a:t>
            </a:r>
            <a:r>
              <a:rPr lang="en-US" sz="3200" dirty="0"/>
              <a:t>disease</a:t>
            </a:r>
            <a:endParaRPr lang="pt-BR" sz="3200" dirty="0"/>
          </a:p>
        </p:txBody>
      </p:sp>
      <p:sp>
        <p:nvSpPr>
          <p:cNvPr id="3" name="Espaço Reservado para Conteúdo 2"/>
          <p:cNvSpPr>
            <a:spLocks noGrp="1"/>
          </p:cNvSpPr>
          <p:nvPr>
            <p:ph idx="1"/>
          </p:nvPr>
        </p:nvSpPr>
        <p:spPr>
          <a:xfrm>
            <a:off x="457200" y="1600200"/>
            <a:ext cx="8229600" cy="4997152"/>
          </a:xfrm>
        </p:spPr>
        <p:txBody>
          <a:bodyPr>
            <a:normAutofit/>
          </a:bodyPr>
          <a:lstStyle/>
          <a:p>
            <a:pPr algn="ctr"/>
            <a:endParaRPr lang="en-US" sz="1800" dirty="0" smtClean="0"/>
          </a:p>
          <a:p>
            <a:r>
              <a:rPr lang="en-US" sz="1800" dirty="0" smtClean="0">
                <a:effectLst>
                  <a:outerShdw blurRad="38100" dist="38100" dir="2700000" algn="tl">
                    <a:srgbClr val="000000">
                      <a:alpha val="43137"/>
                    </a:srgbClr>
                  </a:outerShdw>
                </a:effectLst>
              </a:rPr>
              <a:t>In a paper published in 2002, </a:t>
            </a:r>
            <a:r>
              <a:rPr lang="en-US" sz="1800" dirty="0" err="1" smtClean="0">
                <a:effectLst>
                  <a:outerShdw blurRad="38100" dist="38100" dir="2700000" algn="tl">
                    <a:srgbClr val="000000">
                      <a:alpha val="43137"/>
                    </a:srgbClr>
                  </a:outerShdw>
                </a:effectLst>
              </a:rPr>
              <a:t>Quintiliano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Mesquita</a:t>
            </a:r>
            <a:r>
              <a:rPr lang="en-US" sz="1800" dirty="0" smtClean="0">
                <a:effectLst>
                  <a:outerShdw blurRad="38100" dist="38100" dir="2700000" algn="tl">
                    <a:srgbClr val="000000">
                      <a:alpha val="43137"/>
                    </a:srgbClr>
                  </a:outerShdw>
                </a:effectLst>
              </a:rPr>
              <a:t> and his assistant, </a:t>
            </a:r>
            <a:r>
              <a:rPr lang="en-US" sz="1800" dirty="0" err="1" smtClean="0">
                <a:effectLst>
                  <a:outerShdw blurRad="38100" dist="38100" dir="2700000" algn="tl">
                    <a:srgbClr val="000000">
                      <a:alpha val="43137"/>
                    </a:srgbClr>
                  </a:outerShdw>
                </a:effectLst>
              </a:rPr>
              <a:t>Cláudio</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Baptista</a:t>
            </a:r>
            <a:r>
              <a:rPr lang="en-US" sz="1800" dirty="0" smtClean="0">
                <a:effectLst>
                  <a:outerShdw blurRad="38100" dist="38100" dir="2700000" algn="tl">
                    <a:srgbClr val="000000">
                      <a:alpha val="43137"/>
                    </a:srgbClr>
                  </a:outerShdw>
                </a:effectLst>
              </a:rPr>
              <a:t>, have prospectively analyzed data from a period of 28 years (1972 - 2000) using cardiac </a:t>
            </a:r>
            <a:r>
              <a:rPr lang="en-US" sz="1800" dirty="0">
                <a:effectLst>
                  <a:outerShdw blurRad="38100" dist="38100" dir="2700000" algn="tl">
                    <a:srgbClr val="000000">
                      <a:alpha val="43137"/>
                    </a:srgbClr>
                  </a:outerShdw>
                </a:effectLst>
              </a:rPr>
              <a:t>glycosides </a:t>
            </a:r>
            <a:r>
              <a:rPr lang="en-US" sz="1800" dirty="0" smtClean="0">
                <a:effectLst>
                  <a:outerShdw blurRad="38100" dist="38100" dir="2700000" algn="tl">
                    <a:srgbClr val="000000">
                      <a:alpha val="43137"/>
                    </a:srgbClr>
                  </a:outerShdw>
                </a:effectLst>
              </a:rPr>
              <a:t>at low concentration (low dose) in </a:t>
            </a:r>
            <a:r>
              <a:rPr lang="en-US" sz="1800" dirty="0">
                <a:effectLst>
                  <a:outerShdw blurRad="38100" dist="38100" dir="2700000" algn="tl">
                    <a:srgbClr val="000000">
                      <a:alpha val="43137"/>
                    </a:srgbClr>
                  </a:outerShdw>
                </a:effectLst>
              </a:rPr>
              <a:t>patients with stable coronary artery disease </a:t>
            </a:r>
            <a:r>
              <a:rPr lang="en-US" sz="1800" dirty="0" smtClean="0">
                <a:effectLst>
                  <a:outerShdw blurRad="38100" dist="38100" dir="2700000" algn="tl">
                    <a:srgbClr val="000000">
                      <a:alpha val="43137"/>
                    </a:srgbClr>
                  </a:outerShdw>
                </a:effectLst>
              </a:rPr>
              <a:t> with or without previous infarction *. Their results  have showed </a:t>
            </a:r>
            <a:r>
              <a:rPr lang="en-US" sz="1800" dirty="0">
                <a:effectLst>
                  <a:outerShdw blurRad="38100" dist="38100" dir="2700000" algn="tl">
                    <a:srgbClr val="000000">
                      <a:alpha val="43137"/>
                    </a:srgbClr>
                  </a:outerShdw>
                </a:effectLst>
              </a:rPr>
              <a:t>very low rates in mortality and morbidity</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The patients were divided in two </a:t>
            </a:r>
            <a:r>
              <a:rPr lang="en-US" sz="1800" dirty="0" smtClean="0">
                <a:effectLst>
                  <a:outerShdw blurRad="38100" dist="38100" dir="2700000" algn="tl">
                    <a:srgbClr val="000000">
                      <a:alpha val="43137"/>
                    </a:srgbClr>
                  </a:outerShdw>
                </a:effectLst>
              </a:rPr>
              <a:t>groups...</a:t>
            </a:r>
          </a:p>
          <a:p>
            <a:pPr algn="ctr"/>
            <a:endParaRPr lang="en-US" sz="1800" dirty="0"/>
          </a:p>
          <a:p>
            <a:pPr algn="ctr"/>
            <a:endParaRPr lang="en-US" sz="1800" dirty="0" smtClean="0"/>
          </a:p>
          <a:p>
            <a:r>
              <a:rPr lang="en-US" sz="1600" dirty="0" err="1" smtClean="0">
                <a:solidFill>
                  <a:schemeClr val="bg1"/>
                </a:solidFill>
                <a:effectLst>
                  <a:outerShdw blurRad="38100" dist="38100" dir="2700000" algn="tl">
                    <a:srgbClr val="000000">
                      <a:alpha val="43137"/>
                    </a:srgbClr>
                  </a:outerShdw>
                </a:effectLst>
              </a:rPr>
              <a:t>Cardiotonic</a:t>
            </a:r>
            <a:r>
              <a:rPr lang="en-US" sz="1600" dirty="0" smtClean="0">
                <a:solidFill>
                  <a:schemeClr val="bg1"/>
                </a:solidFill>
                <a:effectLst>
                  <a:outerShdw blurRad="38100" dist="38100" dir="2700000" algn="tl">
                    <a:srgbClr val="000000">
                      <a:alpha val="43137"/>
                    </a:srgbClr>
                  </a:outerShdw>
                </a:effectLst>
              </a:rPr>
              <a:t>: Insuperable in preservation of myocardial stability, as preventive of acute coronary syndromes and responsible for a </a:t>
            </a:r>
            <a:r>
              <a:rPr lang="en-US" sz="1600" dirty="0" err="1" smtClean="0">
                <a:solidFill>
                  <a:schemeClr val="bg1"/>
                </a:solidFill>
                <a:effectLst>
                  <a:outerShdw blurRad="38100" dist="38100" dir="2700000" algn="tl">
                    <a:srgbClr val="000000">
                      <a:alpha val="43137"/>
                    </a:srgbClr>
                  </a:outerShdw>
                </a:effectLst>
              </a:rPr>
              <a:t>prolongued</a:t>
            </a:r>
            <a:r>
              <a:rPr lang="en-US" sz="1600" dirty="0" smtClean="0">
                <a:solidFill>
                  <a:schemeClr val="bg1"/>
                </a:solidFill>
                <a:effectLst>
                  <a:outerShdw blurRad="38100" dist="38100" dir="2700000" algn="tl">
                    <a:srgbClr val="000000">
                      <a:alpha val="43137"/>
                    </a:srgbClr>
                  </a:outerShdw>
                </a:effectLst>
              </a:rPr>
              <a:t> survival. Casuistry of 28 years (1972-2000)</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Quintiliano</a:t>
            </a:r>
            <a:r>
              <a:rPr lang="pt-BR" sz="1600" dirty="0">
                <a:solidFill>
                  <a:schemeClr val="bg1"/>
                </a:solidFill>
                <a:effectLst>
                  <a:outerShdw blurRad="38100" dist="38100" dir="2700000" algn="tl">
                    <a:srgbClr val="000000">
                      <a:alpha val="43137"/>
                    </a:srgbClr>
                  </a:outerShdw>
                </a:effectLst>
              </a:rPr>
              <a:t> H. de Mesquita e Cláudio A S Baptista, </a:t>
            </a:r>
            <a:r>
              <a:rPr lang="pt-BR" sz="1600" dirty="0" err="1">
                <a:solidFill>
                  <a:schemeClr val="bg1"/>
                </a:solidFill>
                <a:effectLst>
                  <a:outerShdw blurRad="38100" dist="38100" dir="2700000" algn="tl">
                    <a:srgbClr val="000000">
                      <a:alpha val="43137"/>
                    </a:srgbClr>
                  </a:outerShdw>
                </a:effectLst>
              </a:rPr>
              <a:t>Ars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Cvrandi</a:t>
            </a:r>
            <a:r>
              <a:rPr lang="pt-BR" sz="1600" dirty="0">
                <a:solidFill>
                  <a:schemeClr val="bg1"/>
                </a:solidFill>
                <a:effectLst>
                  <a:outerShdw blurRad="38100" dist="38100" dir="2700000" algn="tl">
                    <a:srgbClr val="000000">
                      <a:alpha val="43137"/>
                    </a:srgbClr>
                  </a:outerShdw>
                </a:effectLst>
              </a:rPr>
              <a:t> 2002 (maio); 35:3 </a:t>
            </a:r>
            <a:r>
              <a:rPr lang="pt-BR" sz="1600" dirty="0" smtClean="0">
                <a:solidFill>
                  <a:schemeClr val="bg1"/>
                </a:solidFill>
                <a:effectLst>
                  <a:outerShdw blurRad="38100" dist="38100" dir="2700000" algn="tl">
                    <a:srgbClr val="000000">
                      <a:alpha val="43137"/>
                    </a:srgbClr>
                  </a:outerShdw>
                </a:effectLst>
              </a:rPr>
              <a:t>. </a:t>
            </a:r>
            <a:r>
              <a:rPr lang="it-IT" sz="1600" dirty="0" smtClean="0">
                <a:solidFill>
                  <a:schemeClr val="bg1"/>
                </a:solidFill>
                <a:effectLst>
                  <a:outerShdw blurRad="38100" dist="38100" dir="2700000" algn="tl">
                    <a:srgbClr val="000000">
                      <a:alpha val="43137"/>
                    </a:srgbClr>
                  </a:outerShdw>
                </a:effectLst>
              </a:rPr>
              <a:t>Text available at  the following webpage: </a:t>
            </a:r>
            <a:r>
              <a:rPr lang="en-US" sz="1600" u="sng" dirty="0" smtClean="0">
                <a:solidFill>
                  <a:schemeClr val="bg1"/>
                </a:solidFill>
                <a:effectLst>
                  <a:outerShdw blurRad="38100" dist="38100" dir="2700000" algn="tl">
                    <a:srgbClr val="000000">
                      <a:alpha val="43137"/>
                    </a:srgbClr>
                  </a:outerShdw>
                </a:effectLst>
              </a:rPr>
              <a:t>http</a:t>
            </a:r>
            <a:r>
              <a:rPr lang="en-US" sz="1600" u="sng" dirty="0">
                <a:solidFill>
                  <a:schemeClr val="bg1"/>
                </a:solidFill>
                <a:effectLst>
                  <a:outerShdw blurRad="38100" dist="38100" dir="2700000" algn="tl">
                    <a:srgbClr val="000000">
                      <a:alpha val="43137"/>
                    </a:srgbClr>
                  </a:outerShdw>
                </a:effectLst>
              </a:rPr>
              <a:t>://</a:t>
            </a:r>
            <a:r>
              <a:rPr lang="en-US" sz="1600" u="sng" dirty="0" smtClean="0">
                <a:solidFill>
                  <a:schemeClr val="bg1"/>
                </a:solidFill>
                <a:effectLst>
                  <a:outerShdw blurRad="38100" dist="38100" dir="2700000" algn="tl">
                    <a:srgbClr val="000000">
                      <a:alpha val="43137"/>
                    </a:srgbClr>
                  </a:outerShdw>
                </a:effectLst>
              </a:rPr>
              <a:t>www.infarctcombat.org/28years/digitalis.html </a:t>
            </a:r>
            <a:endParaRPr lang="en-US" sz="1600" u="sng" dirty="0">
              <a:solidFill>
                <a:schemeClr val="bg1"/>
              </a:solidFill>
              <a:effectLst>
                <a:outerShdw blurRad="38100" dist="38100" dir="2700000" algn="tl">
                  <a:srgbClr val="000000">
                    <a:alpha val="43137"/>
                  </a:srgbClr>
                </a:outerShdw>
              </a:effectLst>
            </a:endParaRPr>
          </a:p>
          <a:p>
            <a:endParaRPr lang="en-US" sz="1800" dirty="0" smtClean="0"/>
          </a:p>
          <a:p>
            <a:pPr algn="ctr"/>
            <a:endParaRPr lang="en-US" sz="1800" dirty="0"/>
          </a:p>
          <a:p>
            <a:pPr algn="ctr"/>
            <a:endParaRPr lang="en-US" sz="1800" dirty="0" smtClean="0"/>
          </a:p>
          <a:p>
            <a:pPr algn="ctr"/>
            <a:endParaRPr lang="en-US" sz="8000" dirty="0"/>
          </a:p>
          <a:p>
            <a:pPr algn="ctr"/>
            <a:endParaRPr lang="en-US" dirty="0"/>
          </a:p>
          <a:p>
            <a:pPr algn="ctr"/>
            <a:endParaRPr lang="pt-BR" dirty="0"/>
          </a:p>
        </p:txBody>
      </p:sp>
    </p:spTree>
    <p:extLst>
      <p:ext uri="{BB962C8B-B14F-4D97-AF65-F5344CB8AC3E}">
        <p14:creationId xmlns:p14="http://schemas.microsoft.com/office/powerpoint/2010/main" xmlns="" val="16637718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en-US" sz="3200" dirty="0"/>
              <a:t>The </a:t>
            </a:r>
            <a:r>
              <a:rPr lang="en-US" sz="3200" dirty="0" err="1"/>
              <a:t>cardiotonic</a:t>
            </a:r>
            <a:r>
              <a:rPr lang="en-US" sz="3200" dirty="0"/>
              <a:t> use in </a:t>
            </a:r>
            <a:r>
              <a:rPr lang="en-US" sz="3200" dirty="0" smtClean="0"/>
              <a:t>stable coronary-myocardial </a:t>
            </a:r>
            <a:r>
              <a:rPr lang="en-US" sz="3200" dirty="0"/>
              <a:t>disease</a:t>
            </a:r>
            <a:endParaRPr lang="pt-BR" sz="3200" dirty="0"/>
          </a:p>
        </p:txBody>
      </p:sp>
      <p:sp>
        <p:nvSpPr>
          <p:cNvPr id="5" name="Espaço Reservado para Conteúdo 4"/>
          <p:cNvSpPr>
            <a:spLocks noGrp="1"/>
          </p:cNvSpPr>
          <p:nvPr>
            <p:ph idx="1"/>
          </p:nvPr>
        </p:nvSpPr>
        <p:spPr>
          <a:xfrm>
            <a:off x="457200" y="1600200"/>
            <a:ext cx="8229600" cy="5257800"/>
          </a:xfrm>
        </p:spPr>
        <p:txBody>
          <a:bodyPr>
            <a:normAutofit/>
          </a:bodyPr>
          <a:lstStyle/>
          <a:p>
            <a:pPr>
              <a:buNone/>
            </a:pPr>
            <a:endParaRPr lang="en-US" sz="2000" b="1" dirty="0" smtClean="0">
              <a:effectLst>
                <a:outerShdw blurRad="38100" dist="38100" dir="2700000" algn="tl">
                  <a:srgbClr val="000000">
                    <a:alpha val="43137"/>
                  </a:srgbClr>
                </a:outerShdw>
              </a:effectLst>
            </a:endParaRPr>
          </a:p>
          <a:p>
            <a:pPr>
              <a:buNone/>
            </a:pPr>
            <a:r>
              <a:rPr lang="en-US" sz="2000" b="1" dirty="0" smtClean="0">
                <a:effectLst>
                  <a:outerShdw blurRad="38100" dist="38100" dir="2700000" algn="tl">
                    <a:srgbClr val="000000">
                      <a:alpha val="43137"/>
                    </a:srgbClr>
                  </a:outerShdw>
                </a:effectLst>
              </a:rPr>
              <a:t>      The </a:t>
            </a:r>
            <a:r>
              <a:rPr lang="en-US" sz="2000" b="1" dirty="0">
                <a:effectLst>
                  <a:outerShdw blurRad="38100" dist="38100" dir="2700000" algn="tl">
                    <a:srgbClr val="000000">
                      <a:alpha val="43137"/>
                    </a:srgbClr>
                  </a:outerShdw>
                </a:effectLst>
              </a:rPr>
              <a:t>first group included 994 patients w/out prior </a:t>
            </a:r>
            <a:r>
              <a:rPr lang="en-US" sz="2000" b="1" dirty="0" smtClean="0">
                <a:effectLst>
                  <a:outerShdw blurRad="38100" dist="38100" dir="2700000" algn="tl">
                    <a:srgbClr val="000000">
                      <a:alpha val="43137"/>
                    </a:srgbClr>
                  </a:outerShdw>
                </a:effectLst>
              </a:rPr>
              <a:t>infarction, presenting </a:t>
            </a:r>
            <a:r>
              <a:rPr lang="en-US" sz="2000" b="1" dirty="0">
                <a:effectLst>
                  <a:outerShdw blurRad="38100" dist="38100" dir="2700000" algn="tl">
                    <a:srgbClr val="000000">
                      <a:alpha val="43137"/>
                    </a:srgbClr>
                  </a:outerShdw>
                </a:effectLst>
              </a:rPr>
              <a:t>in 28 years the following morbidity and mortality</a:t>
            </a:r>
            <a:r>
              <a:rPr lang="en-US" sz="2000" b="1" dirty="0" smtClean="0">
                <a:effectLst>
                  <a:outerShdw blurRad="38100" dist="38100" dir="2700000" algn="tl">
                    <a:srgbClr val="000000">
                      <a:alpha val="43137"/>
                    </a:srgbClr>
                  </a:outerShdw>
                </a:effectLst>
              </a:rPr>
              <a:t>:</a:t>
            </a:r>
          </a:p>
          <a:p>
            <a:r>
              <a:rPr lang="en-US" sz="2000" dirty="0" smtClean="0">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Myocardial infarction: 14 cases (1.4</a:t>
            </a:r>
            <a:r>
              <a:rPr lang="en-US" sz="2000" dirty="0" smtClean="0">
                <a:effectLst>
                  <a:outerShdw blurRad="38100" dist="38100" dir="2700000" algn="tl">
                    <a:srgbClr val="000000">
                      <a:alpha val="43137"/>
                    </a:srgbClr>
                  </a:outerShdw>
                </a:effectLst>
              </a:rPr>
              <a:t>%)</a:t>
            </a:r>
          </a:p>
          <a:p>
            <a:r>
              <a:rPr lang="en-US" sz="2000" dirty="0" smtClean="0">
                <a:effectLst>
                  <a:outerShdw blurRad="38100" dist="38100" dir="2700000" algn="tl">
                    <a:srgbClr val="000000">
                      <a:alpha val="43137"/>
                    </a:srgbClr>
                  </a:outerShdw>
                </a:effectLst>
              </a:rPr>
              <a:t>- Heart failure: 35 cases (3.5%)</a:t>
            </a:r>
            <a:endParaRPr lang="en-US" sz="2000" dirty="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Heart failure mortality: 32 cases (3.2%)</a:t>
            </a:r>
          </a:p>
          <a:p>
            <a:r>
              <a:rPr lang="en-US" sz="2000" dirty="0" smtClean="0">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Sudden Death: </a:t>
            </a:r>
            <a:r>
              <a:rPr lang="en-US" sz="2000" dirty="0" smtClean="0">
                <a:effectLst>
                  <a:outerShdw blurRad="38100" dist="38100" dir="2700000" algn="tl">
                    <a:srgbClr val="000000">
                      <a:alpha val="43137"/>
                    </a:srgbClr>
                  </a:outerShdw>
                </a:effectLst>
              </a:rPr>
              <a:t>72 </a:t>
            </a:r>
            <a:r>
              <a:rPr lang="en-US" sz="2000" dirty="0">
                <a:effectLst>
                  <a:outerShdw blurRad="38100" dist="38100" dir="2700000" algn="tl">
                    <a:srgbClr val="000000">
                      <a:alpha val="43137"/>
                    </a:srgbClr>
                  </a:outerShdw>
                </a:effectLst>
              </a:rPr>
              <a:t>cases (7.2%)</a:t>
            </a:r>
          </a:p>
          <a:p>
            <a:r>
              <a:rPr lang="en-US" sz="2000" dirty="0" smtClean="0">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Stroke mortality: 13 cases (1.3%)</a:t>
            </a:r>
          </a:p>
          <a:p>
            <a:r>
              <a:rPr lang="en-US" sz="2000" dirty="0" smtClean="0">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Cancer mortality: 14 cases (1.4</a:t>
            </a:r>
            <a:r>
              <a:rPr lang="en-US" sz="2000" dirty="0" smtClean="0">
                <a:effectLst>
                  <a:outerShdw blurRad="38100" dist="38100" dir="2700000" algn="tl">
                    <a:srgbClr val="000000">
                      <a:alpha val="43137"/>
                    </a:srgbClr>
                  </a:outerShdw>
                </a:effectLst>
              </a:rPr>
              <a:t>%)</a:t>
            </a:r>
          </a:p>
          <a:p>
            <a:r>
              <a:rPr lang="en-US" sz="2000" dirty="0" smtClean="0">
                <a:effectLst>
                  <a:outerShdw blurRad="38100" dist="38100" dir="2700000" algn="tl">
                    <a:srgbClr val="000000">
                      <a:alpha val="43137"/>
                    </a:srgbClr>
                  </a:outerShdw>
                </a:effectLst>
              </a:rPr>
              <a:t>- Other causes of mortality: 11 cases (1.1%)</a:t>
            </a:r>
          </a:p>
          <a:p>
            <a:r>
              <a:rPr lang="en-US" sz="2000" dirty="0" smtClean="0">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Total Mortality: 142 cases (14.2%) - (0.5% per </a:t>
            </a:r>
            <a:r>
              <a:rPr lang="en-US" sz="2000" dirty="0" smtClean="0">
                <a:effectLst>
                  <a:outerShdw blurRad="38100" dist="38100" dir="2700000" algn="tl">
                    <a:srgbClr val="000000">
                      <a:alpha val="43137"/>
                    </a:srgbClr>
                  </a:outerShdw>
                </a:effectLst>
              </a:rPr>
              <a:t>year!)</a:t>
            </a:r>
            <a:endParaRPr lang="en-US" sz="2000" dirty="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Mean Age at Death: 76 years</a:t>
            </a:r>
          </a:p>
          <a:p>
            <a:endParaRPr lang="pt-BR" dirty="0"/>
          </a:p>
        </p:txBody>
      </p:sp>
    </p:spTree>
    <p:extLst>
      <p:ext uri="{BB962C8B-B14F-4D97-AF65-F5344CB8AC3E}">
        <p14:creationId xmlns:p14="http://schemas.microsoft.com/office/powerpoint/2010/main" xmlns="" val="3957587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3" name="Espaço Reservado para Conteúdo 2"/>
          <p:cNvSpPr>
            <a:spLocks noGrp="1"/>
          </p:cNvSpPr>
          <p:nvPr>
            <p:ph idx="1"/>
          </p:nvPr>
        </p:nvSpPr>
        <p:spPr/>
        <p:txBody>
          <a:bodyPr>
            <a:normAutofit fontScale="85000" lnSpcReduction="10000"/>
          </a:bodyPr>
          <a:lstStyle/>
          <a:p>
            <a:r>
              <a:rPr lang="pt-BR" sz="2100" dirty="0" smtClean="0">
                <a:effectLst>
                  <a:outerShdw blurRad="38100" dist="38100" dir="2700000" algn="tl">
                    <a:srgbClr val="000000">
                      <a:alpha val="43137"/>
                    </a:srgbClr>
                  </a:outerShdw>
                </a:effectLst>
              </a:rPr>
              <a:t>(1941) Hermann </a:t>
            </a:r>
            <a:r>
              <a:rPr lang="pt-BR" sz="2100" dirty="0" err="1" smtClean="0">
                <a:effectLst>
                  <a:outerShdw blurRad="38100" dist="38100" dir="2700000" algn="tl">
                    <a:srgbClr val="000000">
                      <a:alpha val="43137"/>
                    </a:srgbClr>
                  </a:outerShdw>
                </a:effectLst>
              </a:rPr>
              <a:t>and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colleagues</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found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the</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thrombotic</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occlusion</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could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occur</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without</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infarction</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when</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the</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collateral</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circulation</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appeared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adequate</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and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if</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an</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infarct</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has</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happened</a:t>
            </a:r>
            <a:r>
              <a:rPr lang="pt-BR" sz="2100" dirty="0" smtClean="0">
                <a:effectLst>
                  <a:outerShdw blurRad="38100" dist="38100" dir="2700000" algn="tl">
                    <a:srgbClr val="000000">
                      <a:alpha val="43137"/>
                    </a:srgbClr>
                  </a:outerShdw>
                </a:effectLst>
              </a:rPr>
              <a:t>, it </a:t>
            </a:r>
            <a:r>
              <a:rPr lang="pt-BR" sz="2100" dirty="0" err="1" smtClean="0">
                <a:effectLst>
                  <a:outerShdw blurRad="38100" dist="38100" dir="2700000" algn="tl">
                    <a:srgbClr val="000000">
                      <a:alpha val="43137"/>
                    </a:srgbClr>
                  </a:outerShdw>
                </a:effectLst>
              </a:rPr>
              <a:t>could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be</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attributed</a:t>
            </a:r>
            <a:r>
              <a:rPr lang="pt-BR" sz="2100" dirty="0" smtClean="0">
                <a:effectLst>
                  <a:outerShdw blurRad="38100" dist="38100" dir="2700000" algn="tl">
                    <a:srgbClr val="000000">
                      <a:alpha val="43137"/>
                    </a:srgbClr>
                  </a:outerShdw>
                </a:effectLst>
              </a:rPr>
              <a:t> to </a:t>
            </a:r>
            <a:r>
              <a:rPr lang="pt-BR" sz="2100" dirty="0" err="1" smtClean="0">
                <a:effectLst>
                  <a:outerShdw blurRad="38100" dist="38100" dir="2700000" algn="tl">
                    <a:srgbClr val="000000">
                      <a:alpha val="43137"/>
                    </a:srgbClr>
                  </a:outerShdw>
                </a:effectLst>
              </a:rPr>
              <a:t>an</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occlusive</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thrombus</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at</a:t>
            </a:r>
            <a:r>
              <a:rPr lang="pt-BR" sz="2100" dirty="0" smtClean="0">
                <a:effectLst>
                  <a:outerShdw blurRad="38100" dist="38100" dir="2700000" algn="tl">
                    <a:srgbClr val="000000">
                      <a:alpha val="43137"/>
                    </a:srgbClr>
                  </a:outerShdw>
                </a:effectLst>
              </a:rPr>
              <a:t> a </a:t>
            </a:r>
            <a:r>
              <a:rPr lang="pt-BR" sz="2100" dirty="0" err="1" smtClean="0">
                <a:effectLst>
                  <a:outerShdw blurRad="38100" dist="38100" dir="2700000" algn="tl">
                    <a:srgbClr val="000000">
                      <a:alpha val="43137"/>
                    </a:srgbClr>
                  </a:outerShdw>
                </a:effectLst>
              </a:rPr>
              <a:t>critical</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location</a:t>
            </a:r>
            <a:r>
              <a:rPr lang="pt-BR" sz="2100" dirty="0" smtClean="0">
                <a:effectLst>
                  <a:outerShdw blurRad="38100" dist="38100" dir="2700000" algn="tl">
                    <a:srgbClr val="000000">
                      <a:alpha val="43137"/>
                    </a:srgbClr>
                  </a:outerShdw>
                </a:effectLst>
              </a:rPr>
              <a:t> in </a:t>
            </a:r>
            <a:r>
              <a:rPr lang="pt-BR" sz="2100" dirty="0" err="1" smtClean="0">
                <a:effectLst>
                  <a:outerShdw blurRad="38100" dist="38100" dir="2700000" algn="tl">
                    <a:srgbClr val="000000">
                      <a:alpha val="43137"/>
                    </a:srgbClr>
                  </a:outerShdw>
                </a:effectLst>
              </a:rPr>
              <a:t>the</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coronary</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tree</a:t>
            </a:r>
            <a:r>
              <a:rPr lang="pt-BR" sz="2100" dirty="0" smtClean="0">
                <a:effectLst>
                  <a:outerShdw blurRad="38100" dist="38100" dir="2700000" algn="tl">
                    <a:srgbClr val="000000">
                      <a:alpha val="43137"/>
                    </a:srgbClr>
                  </a:outerShdw>
                </a:effectLst>
              </a:rPr>
              <a:t>. </a:t>
            </a:r>
          </a:p>
          <a:p>
            <a:endParaRPr lang="pt-BR" sz="1800" dirty="0" smtClean="0"/>
          </a:p>
          <a:p>
            <a:r>
              <a:rPr lang="pt-BR" sz="1900" dirty="0" smtClean="0">
                <a:solidFill>
                  <a:schemeClr val="bg1"/>
                </a:solidFill>
                <a:effectLst>
                  <a:outerShdw blurRad="38100" dist="38100" dir="2700000" algn="tl">
                    <a:srgbClr val="000000">
                      <a:alpha val="43137"/>
                    </a:srgbClr>
                  </a:outerShdw>
                </a:effectLst>
              </a:rPr>
              <a:t>(Angina </a:t>
            </a:r>
            <a:r>
              <a:rPr lang="pt-BR" sz="1900" dirty="0" err="1" smtClean="0">
                <a:solidFill>
                  <a:schemeClr val="bg1"/>
                </a:solidFill>
                <a:effectLst>
                  <a:outerShdw blurRad="38100" dist="38100" dir="2700000" algn="tl">
                    <a:srgbClr val="000000">
                      <a:alpha val="43137"/>
                    </a:srgbClr>
                  </a:outerShdw>
                </a:effectLst>
              </a:rPr>
              <a:t>Pectoris</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coronary</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failure</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and</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acute</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myocardial</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infarction</a:t>
            </a:r>
            <a:r>
              <a:rPr lang="pt-BR" sz="1900" dirty="0" smtClean="0">
                <a:solidFill>
                  <a:schemeClr val="bg1"/>
                </a:solidFill>
                <a:effectLst>
                  <a:outerShdw blurRad="38100" dist="38100" dir="2700000" algn="tl">
                    <a:srgbClr val="000000">
                      <a:alpha val="43137"/>
                    </a:srgbClr>
                  </a:outerShdw>
                </a:effectLst>
              </a:rPr>
              <a:t>: The role </a:t>
            </a:r>
            <a:r>
              <a:rPr lang="pt-BR" sz="1900" dirty="0" err="1" smtClean="0">
                <a:solidFill>
                  <a:schemeClr val="bg1"/>
                </a:solidFill>
                <a:effectLst>
                  <a:outerShdw blurRad="38100" dist="38100" dir="2700000" algn="tl">
                    <a:srgbClr val="000000">
                      <a:alpha val="43137"/>
                    </a:srgbClr>
                  </a:outerShdw>
                </a:effectLst>
              </a:rPr>
              <a:t>of</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coronary</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occlusions</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and</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collateral</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circulation</a:t>
            </a:r>
            <a:r>
              <a:rPr lang="pt-BR" sz="1900" dirty="0" smtClean="0">
                <a:solidFill>
                  <a:schemeClr val="bg1"/>
                </a:solidFill>
                <a:effectLst>
                  <a:outerShdw blurRad="38100" dist="38100" dir="2700000" algn="tl">
                    <a:srgbClr val="000000">
                      <a:alpha val="43137"/>
                    </a:srgbClr>
                  </a:outerShdw>
                </a:effectLst>
              </a:rPr>
              <a:t>, JAMA 1941;116(2):91-97; </a:t>
            </a:r>
            <a:r>
              <a:rPr lang="pt-BR" sz="1900" dirty="0" err="1" smtClean="0">
                <a:solidFill>
                  <a:schemeClr val="bg1"/>
                </a:solidFill>
                <a:effectLst>
                  <a:outerShdw blurRad="38100" dist="38100" dir="2700000" algn="tl">
                    <a:srgbClr val="000000">
                      <a:alpha val="43137"/>
                    </a:srgbClr>
                  </a:outerShdw>
                </a:effectLst>
              </a:rPr>
              <a:t>Multiple</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fresh</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coronary</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occlusions</a:t>
            </a:r>
            <a:r>
              <a:rPr lang="pt-BR" sz="1900" dirty="0" smtClean="0">
                <a:solidFill>
                  <a:schemeClr val="bg1"/>
                </a:solidFill>
                <a:effectLst>
                  <a:outerShdw blurRad="38100" dist="38100" dir="2700000" algn="tl">
                    <a:srgbClr val="000000">
                      <a:alpha val="43137"/>
                    </a:srgbClr>
                  </a:outerShdw>
                </a:effectLst>
              </a:rPr>
              <a:t> in </a:t>
            </a:r>
            <a:r>
              <a:rPr lang="pt-BR" sz="1900" dirty="0" err="1" smtClean="0">
                <a:solidFill>
                  <a:schemeClr val="bg1"/>
                </a:solidFill>
                <a:effectLst>
                  <a:outerShdw blurRad="38100" dist="38100" dir="2700000" algn="tl">
                    <a:srgbClr val="000000">
                      <a:alpha val="43137"/>
                    </a:srgbClr>
                  </a:outerShdw>
                </a:effectLst>
              </a:rPr>
              <a:t>patients</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with</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antecedent</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shock</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Arch</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Intern</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Med</a:t>
            </a:r>
            <a:r>
              <a:rPr lang="pt-BR" sz="1900" dirty="0" smtClean="0">
                <a:solidFill>
                  <a:schemeClr val="bg1"/>
                </a:solidFill>
                <a:effectLst>
                  <a:outerShdw blurRad="38100" dist="38100" dir="2700000" algn="tl">
                    <a:srgbClr val="000000">
                      <a:alpha val="43137"/>
                    </a:srgbClr>
                  </a:outerShdw>
                </a:effectLst>
              </a:rPr>
              <a:t> 1941;68(2):181-198; Experimental </a:t>
            </a:r>
            <a:r>
              <a:rPr lang="pt-BR" sz="1900" dirty="0" err="1" smtClean="0">
                <a:solidFill>
                  <a:schemeClr val="bg1"/>
                </a:solidFill>
                <a:effectLst>
                  <a:outerShdw blurRad="38100" dist="38100" dir="2700000" algn="tl">
                    <a:srgbClr val="000000">
                      <a:alpha val="43137"/>
                    </a:srgbClr>
                  </a:outerShdw>
                </a:effectLst>
              </a:rPr>
              <a:t>studies</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on</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the</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effect</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of</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temporary</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occlusion</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of</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coronary</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arteries</a:t>
            </a:r>
            <a:r>
              <a:rPr lang="pt-BR" sz="1900" dirty="0" smtClean="0">
                <a:solidFill>
                  <a:schemeClr val="bg1"/>
                </a:solidFill>
                <a:effectLst>
                  <a:outerShdw blurRad="38100" dist="38100" dir="2700000" algn="tl">
                    <a:srgbClr val="000000">
                      <a:alpha val="43137"/>
                    </a:srgbClr>
                  </a:outerShdw>
                </a:effectLst>
              </a:rPr>
              <a:t>; The </a:t>
            </a:r>
            <a:r>
              <a:rPr lang="pt-BR" sz="1900" dirty="0" err="1" smtClean="0">
                <a:solidFill>
                  <a:schemeClr val="bg1"/>
                </a:solidFill>
                <a:effectLst>
                  <a:outerShdw blurRad="38100" dist="38100" dir="2700000" algn="tl">
                    <a:srgbClr val="000000">
                      <a:alpha val="43137"/>
                    </a:srgbClr>
                  </a:outerShdw>
                </a:effectLst>
              </a:rPr>
              <a:t>production</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of</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myocardial</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infarction</a:t>
            </a:r>
            <a:r>
              <a:rPr lang="pt-BR" sz="1900" dirty="0" smtClean="0">
                <a:solidFill>
                  <a:schemeClr val="bg1"/>
                </a:solidFill>
                <a:effectLst>
                  <a:outerShdw blurRad="38100" dist="38100" dir="2700000" algn="tl">
                    <a:srgbClr val="000000">
                      <a:alpha val="43137"/>
                    </a:srgbClr>
                  </a:outerShdw>
                </a:effectLst>
              </a:rPr>
              <a:t>, American Heart </a:t>
            </a:r>
            <a:r>
              <a:rPr lang="pt-BR" sz="1900" dirty="0" err="1" smtClean="0">
                <a:solidFill>
                  <a:schemeClr val="bg1"/>
                </a:solidFill>
                <a:effectLst>
                  <a:outerShdw blurRad="38100" dist="38100" dir="2700000" algn="tl">
                    <a:srgbClr val="000000">
                      <a:alpha val="43137"/>
                    </a:srgbClr>
                  </a:outerShdw>
                </a:effectLst>
              </a:rPr>
              <a:t>Journal</a:t>
            </a:r>
            <a:r>
              <a:rPr lang="pt-BR" sz="1900" dirty="0" smtClean="0">
                <a:solidFill>
                  <a:schemeClr val="bg1"/>
                </a:solidFill>
                <a:effectLst>
                  <a:outerShdw blurRad="38100" dist="38100" dir="2700000" algn="tl">
                    <a:srgbClr val="000000">
                      <a:alpha val="43137"/>
                    </a:srgbClr>
                  </a:outerShdw>
                </a:effectLst>
              </a:rPr>
              <a:t> 1941 V22;I3 -374-389)</a:t>
            </a:r>
          </a:p>
          <a:p>
            <a:endParaRPr lang="pt-BR" sz="1600" dirty="0" smtClean="0"/>
          </a:p>
          <a:p>
            <a:r>
              <a:rPr lang="pt-BR" sz="2100" dirty="0" smtClean="0">
                <a:effectLst>
                  <a:outerShdw blurRad="38100" dist="38100" dir="2700000" algn="tl">
                    <a:srgbClr val="000000">
                      <a:alpha val="43137"/>
                    </a:srgbClr>
                  </a:outerShdw>
                </a:effectLst>
              </a:rPr>
              <a:t>(1951) Miller </a:t>
            </a:r>
            <a:r>
              <a:rPr lang="pt-BR" sz="2100" dirty="0" err="1" smtClean="0">
                <a:effectLst>
                  <a:outerShdw blurRad="38100" dist="38100" dir="2700000" algn="tl">
                    <a:srgbClr val="000000">
                      <a:alpha val="43137"/>
                    </a:srgbClr>
                  </a:outerShdw>
                </a:effectLst>
              </a:rPr>
              <a:t>and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colleagues</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pointed</a:t>
            </a:r>
            <a:r>
              <a:rPr lang="pt-BR" sz="2100" dirty="0" smtClean="0">
                <a:effectLst>
                  <a:outerShdw blurRad="38100" dist="38100" dir="2700000" algn="tl">
                    <a:srgbClr val="000000">
                      <a:alpha val="43137"/>
                    </a:srgbClr>
                  </a:outerShdw>
                </a:effectLst>
              </a:rPr>
              <a:t> out </a:t>
            </a:r>
            <a:r>
              <a:rPr lang="pt-BR" sz="2100" dirty="0" err="1" smtClean="0">
                <a:effectLst>
                  <a:outerShdw blurRad="38100" dist="38100" dir="2700000" algn="tl">
                    <a:srgbClr val="000000">
                      <a:alpha val="43137"/>
                    </a:srgbClr>
                  </a:outerShdw>
                </a:effectLst>
              </a:rPr>
              <a:t>that</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subendocardial</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infarcts</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were</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rarely</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associated</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with</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coronary</a:t>
            </a:r>
            <a:r>
              <a:rPr lang="pt-BR" sz="2100" dirty="0" smtClean="0">
                <a:effectLst>
                  <a:outerShdw blurRad="38100" dist="38100" dir="2700000" algn="tl">
                    <a:srgbClr val="000000">
                      <a:alpha val="43137"/>
                    </a:srgbClr>
                  </a:outerShdw>
                </a:effectLst>
              </a:rPr>
              <a:t> </a:t>
            </a:r>
            <a:r>
              <a:rPr lang="pt-BR" sz="2100" dirty="0" err="1" smtClean="0">
                <a:effectLst>
                  <a:outerShdw blurRad="38100" dist="38100" dir="2700000" algn="tl">
                    <a:srgbClr val="000000">
                      <a:alpha val="43137"/>
                    </a:srgbClr>
                  </a:outerShdw>
                </a:effectLst>
              </a:rPr>
              <a:t>thrombi</a:t>
            </a:r>
            <a:r>
              <a:rPr lang="pt-BR" sz="2100" dirty="0" smtClean="0">
                <a:effectLst>
                  <a:outerShdw blurRad="38100" dist="38100" dir="2700000" algn="tl">
                    <a:srgbClr val="000000">
                      <a:alpha val="43137"/>
                    </a:srgbClr>
                  </a:outerShdw>
                </a:effectLst>
              </a:rPr>
              <a:t>. </a:t>
            </a:r>
          </a:p>
          <a:p>
            <a:endParaRPr lang="pt-BR" sz="1800" dirty="0" smtClean="0"/>
          </a:p>
          <a:p>
            <a:r>
              <a:rPr lang="pt-BR" sz="1900" dirty="0" smtClean="0">
                <a:solidFill>
                  <a:schemeClr val="bg1"/>
                </a:solidFill>
                <a:effectLst>
                  <a:outerShdw blurRad="38100" dist="38100" dir="2700000" algn="tl">
                    <a:srgbClr val="000000">
                      <a:alpha val="43137"/>
                    </a:srgbClr>
                  </a:outerShdw>
                </a:effectLst>
              </a:rPr>
              <a:t>(</a:t>
            </a:r>
            <a:r>
              <a:rPr lang="pt-BR" sz="1900" dirty="0" err="1" smtClean="0">
                <a:solidFill>
                  <a:schemeClr val="bg1"/>
                </a:solidFill>
                <a:effectLst>
                  <a:outerShdw blurRad="38100" dist="38100" dir="2700000" algn="tl">
                    <a:srgbClr val="000000">
                      <a:alpha val="43137"/>
                    </a:srgbClr>
                  </a:outerShdw>
                </a:effectLst>
              </a:rPr>
              <a:t>Myocardial</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infarction</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with</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and</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without</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acute</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coronary</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occlusion</a:t>
            </a:r>
            <a:r>
              <a:rPr lang="pt-BR" sz="1900" dirty="0" smtClean="0">
                <a:solidFill>
                  <a:schemeClr val="bg1"/>
                </a:solidFill>
                <a:effectLst>
                  <a:outerShdw blurRad="38100" dist="38100" dir="2700000" algn="tl">
                    <a:srgbClr val="000000">
                      <a:alpha val="43137"/>
                    </a:srgbClr>
                  </a:outerShdw>
                </a:effectLst>
              </a:rPr>
              <a:t>: A </a:t>
            </a:r>
            <a:r>
              <a:rPr lang="pt-BR" sz="1900" dirty="0" err="1" smtClean="0">
                <a:solidFill>
                  <a:schemeClr val="bg1"/>
                </a:solidFill>
                <a:effectLst>
                  <a:outerShdw blurRad="38100" dist="38100" dir="2700000" algn="tl">
                    <a:srgbClr val="000000">
                      <a:alpha val="43137"/>
                    </a:srgbClr>
                  </a:outerShdw>
                </a:effectLst>
              </a:rPr>
              <a:t>pathologic</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study</a:t>
            </a:r>
            <a:r>
              <a:rPr lang="pt-BR" sz="1900" dirty="0" smtClean="0">
                <a:solidFill>
                  <a:schemeClr val="bg1"/>
                </a:solidFill>
                <a:effectLst>
                  <a:outerShdw blurRad="38100" dist="38100" dir="2700000" algn="tl">
                    <a:srgbClr val="000000">
                      <a:alpha val="43137"/>
                    </a:srgbClr>
                  </a:outerShdw>
                </a:effectLst>
              </a:rPr>
              <a:t>. AMA </a:t>
            </a:r>
            <a:r>
              <a:rPr lang="pt-BR" sz="1900" dirty="0" err="1" smtClean="0">
                <a:solidFill>
                  <a:schemeClr val="bg1"/>
                </a:solidFill>
                <a:effectLst>
                  <a:outerShdw blurRad="38100" dist="38100" dir="2700000" algn="tl">
                    <a:srgbClr val="000000">
                      <a:alpha val="43137"/>
                    </a:srgbClr>
                  </a:outerShdw>
                </a:effectLst>
              </a:rPr>
              <a:t>Arch</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Intern</a:t>
            </a:r>
            <a:r>
              <a:rPr lang="pt-BR" sz="1900" dirty="0" smtClean="0">
                <a:solidFill>
                  <a:schemeClr val="bg1"/>
                </a:solidFill>
                <a:effectLst>
                  <a:outerShdw blurRad="38100" dist="38100" dir="2700000" algn="tl">
                    <a:srgbClr val="000000">
                      <a:alpha val="43137"/>
                    </a:srgbClr>
                  </a:outerShdw>
                </a:effectLst>
              </a:rPr>
              <a:t> </a:t>
            </a:r>
            <a:r>
              <a:rPr lang="pt-BR" sz="1900" dirty="0" err="1" smtClean="0">
                <a:solidFill>
                  <a:schemeClr val="bg1"/>
                </a:solidFill>
                <a:effectLst>
                  <a:outerShdw blurRad="38100" dist="38100" dir="2700000" algn="tl">
                    <a:srgbClr val="000000">
                      <a:alpha val="43137"/>
                    </a:srgbClr>
                  </a:outerShdw>
                </a:effectLst>
              </a:rPr>
              <a:t>Med</a:t>
            </a:r>
            <a:r>
              <a:rPr lang="pt-BR" sz="1900" dirty="0" smtClean="0">
                <a:solidFill>
                  <a:schemeClr val="bg1"/>
                </a:solidFill>
                <a:effectLst>
                  <a:outerShdw blurRad="38100" dist="38100" dir="2700000" algn="tl">
                    <a:srgbClr val="000000">
                      <a:alpha val="43137"/>
                    </a:srgbClr>
                  </a:outerShdw>
                </a:effectLst>
              </a:rPr>
              <a:t> 1951;88(5):597-604)</a:t>
            </a:r>
          </a:p>
          <a:p>
            <a:pPr marL="0" indent="0">
              <a:buNone/>
            </a:pPr>
            <a:endParaRPr lang="pt-BR" sz="1600" dirty="0" smtClean="0"/>
          </a:p>
          <a:p>
            <a:pPr marL="0" indent="0">
              <a:buNone/>
            </a:pPr>
            <a:r>
              <a:rPr lang="pt-BR" sz="1600" dirty="0" smtClean="0"/>
              <a:t> </a:t>
            </a:r>
            <a:endParaRPr lang="pt-BR" sz="1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en-US" sz="3200" dirty="0"/>
              <a:t>The </a:t>
            </a:r>
            <a:r>
              <a:rPr lang="en-US" sz="3200" dirty="0" err="1"/>
              <a:t>cardiotonic</a:t>
            </a:r>
            <a:r>
              <a:rPr lang="en-US" sz="3200" dirty="0"/>
              <a:t> use in </a:t>
            </a:r>
            <a:r>
              <a:rPr lang="en-US" sz="3200" dirty="0" smtClean="0"/>
              <a:t>the stable coronary-myocardial </a:t>
            </a:r>
            <a:r>
              <a:rPr lang="en-US" sz="3200" dirty="0"/>
              <a:t>disease</a:t>
            </a:r>
            <a:endParaRPr lang="pt-BR" sz="3200" dirty="0"/>
          </a:p>
        </p:txBody>
      </p:sp>
      <p:sp>
        <p:nvSpPr>
          <p:cNvPr id="5" name="Espaço Reservado para Conteúdo 4"/>
          <p:cNvSpPr>
            <a:spLocks noGrp="1"/>
          </p:cNvSpPr>
          <p:nvPr>
            <p:ph idx="1"/>
          </p:nvPr>
        </p:nvSpPr>
        <p:spPr/>
        <p:txBody>
          <a:bodyPr>
            <a:normAutofit fontScale="92500"/>
          </a:bodyPr>
          <a:lstStyle/>
          <a:p>
            <a:endParaRPr lang="en-US" dirty="0"/>
          </a:p>
          <a:p>
            <a:pPr>
              <a:buNone/>
            </a:pPr>
            <a:r>
              <a:rPr lang="en-US" sz="2400" b="1" dirty="0" smtClean="0">
                <a:effectLst>
                  <a:outerShdw blurRad="38100" dist="38100" dir="2700000" algn="tl">
                    <a:srgbClr val="000000">
                      <a:alpha val="43137"/>
                    </a:srgbClr>
                  </a:outerShdw>
                </a:effectLst>
              </a:rPr>
              <a:t>     </a:t>
            </a:r>
            <a:r>
              <a:rPr lang="en-US" sz="2200" b="1" dirty="0" smtClean="0">
                <a:effectLst>
                  <a:outerShdw blurRad="38100" dist="38100" dir="2700000" algn="tl">
                    <a:srgbClr val="000000">
                      <a:alpha val="43137"/>
                    </a:srgbClr>
                  </a:outerShdw>
                </a:effectLst>
              </a:rPr>
              <a:t>The </a:t>
            </a:r>
            <a:r>
              <a:rPr lang="en-US" sz="2200" b="1" dirty="0">
                <a:effectLst>
                  <a:outerShdw blurRad="38100" dist="38100" dir="2700000" algn="tl">
                    <a:srgbClr val="000000">
                      <a:alpha val="43137"/>
                    </a:srgbClr>
                  </a:outerShdw>
                </a:effectLst>
              </a:rPr>
              <a:t>second group included 156 patients with prior infarction, presenting in 28 years the following morbidity and mortality:</a:t>
            </a:r>
          </a:p>
          <a:p>
            <a:r>
              <a:rPr lang="en-US" sz="2200" dirty="0" smtClean="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Re-infarction: 8 cases (5.1%)</a:t>
            </a:r>
          </a:p>
          <a:p>
            <a:r>
              <a:rPr lang="en-US" sz="2200" dirty="0" smtClean="0">
                <a:effectLst>
                  <a:outerShdw blurRad="38100" dist="38100" dir="2700000" algn="tl">
                    <a:srgbClr val="000000">
                      <a:alpha val="43137"/>
                    </a:srgbClr>
                  </a:outerShdw>
                </a:effectLst>
              </a:rPr>
              <a:t>- Heart failure: 17 cases (10.8%)</a:t>
            </a:r>
            <a:endParaRPr lang="en-US" sz="2200" dirty="0">
              <a:effectLst>
                <a:outerShdw blurRad="38100" dist="38100" dir="2700000" algn="tl">
                  <a:srgbClr val="000000">
                    <a:alpha val="43137"/>
                  </a:srgbClr>
                </a:outerShdw>
              </a:effectLst>
            </a:endParaRPr>
          </a:p>
          <a:p>
            <a:r>
              <a:rPr lang="en-US" sz="2200" dirty="0">
                <a:effectLst>
                  <a:outerShdw blurRad="38100" dist="38100" dir="2700000" algn="tl">
                    <a:srgbClr val="000000">
                      <a:alpha val="43137"/>
                    </a:srgbClr>
                  </a:outerShdw>
                </a:effectLst>
              </a:rPr>
              <a:t>- Heart failure mortality: 17 cases (10.8%)</a:t>
            </a:r>
          </a:p>
          <a:p>
            <a:r>
              <a:rPr lang="en-US" sz="2200" dirty="0" smtClean="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Sudden Death: 31 cases (20.5%)</a:t>
            </a:r>
          </a:p>
          <a:p>
            <a:r>
              <a:rPr lang="en-US" sz="2200" dirty="0" smtClean="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Stroke mortality: 7 cases (4.4%)</a:t>
            </a:r>
          </a:p>
          <a:p>
            <a:r>
              <a:rPr lang="en-US" sz="2200" dirty="0" smtClean="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Cancer mortality: 3 cases (1.9%)</a:t>
            </a:r>
          </a:p>
          <a:p>
            <a:r>
              <a:rPr lang="en-US" sz="2200" dirty="0" smtClean="0">
                <a:effectLst>
                  <a:outerShdw blurRad="38100" dist="38100" dir="2700000" algn="tl">
                    <a:srgbClr val="000000">
                      <a:alpha val="43137"/>
                    </a:srgbClr>
                  </a:outerShdw>
                </a:effectLst>
              </a:rPr>
              <a:t>- Other causes mortality: 5 cases (3.2%)</a:t>
            </a:r>
            <a:endParaRPr lang="en-US" sz="2200" dirty="0">
              <a:effectLst>
                <a:outerShdw blurRad="38100" dist="38100" dir="2700000" algn="tl">
                  <a:srgbClr val="000000">
                    <a:alpha val="43137"/>
                  </a:srgbClr>
                </a:outerShdw>
              </a:effectLst>
            </a:endParaRPr>
          </a:p>
          <a:p>
            <a:r>
              <a:rPr lang="en-US" sz="2200" dirty="0">
                <a:effectLst>
                  <a:outerShdw blurRad="38100" dist="38100" dir="2700000" algn="tl">
                    <a:srgbClr val="000000">
                      <a:alpha val="43137"/>
                    </a:srgbClr>
                  </a:outerShdw>
                </a:effectLst>
              </a:rPr>
              <a:t>- Total Mortality: 64 cases (</a:t>
            </a:r>
            <a:r>
              <a:rPr lang="en-US" sz="2200" dirty="0" smtClean="0">
                <a:effectLst>
                  <a:outerShdw blurRad="38100" dist="38100" dir="2700000" algn="tl">
                    <a:srgbClr val="000000">
                      <a:alpha val="43137"/>
                    </a:srgbClr>
                  </a:outerShdw>
                </a:effectLst>
              </a:rPr>
              <a:t>40.8%) </a:t>
            </a:r>
            <a:r>
              <a:rPr lang="en-US" sz="2200" dirty="0">
                <a:effectLst>
                  <a:outerShdw blurRad="38100" dist="38100" dir="2700000" algn="tl">
                    <a:srgbClr val="000000">
                      <a:alpha val="43137"/>
                    </a:srgbClr>
                  </a:outerShdw>
                </a:effectLst>
              </a:rPr>
              <a:t>- (1.45% per </a:t>
            </a:r>
            <a:r>
              <a:rPr lang="en-US" sz="2200" dirty="0" smtClean="0">
                <a:effectLst>
                  <a:outerShdw blurRad="38100" dist="38100" dir="2700000" algn="tl">
                    <a:srgbClr val="000000">
                      <a:alpha val="43137"/>
                    </a:srgbClr>
                  </a:outerShdw>
                </a:effectLst>
              </a:rPr>
              <a:t>year!)</a:t>
            </a:r>
            <a:endParaRPr lang="en-US" sz="2200" dirty="0">
              <a:effectLst>
                <a:outerShdw blurRad="38100" dist="38100" dir="2700000" algn="tl">
                  <a:srgbClr val="000000">
                    <a:alpha val="43137"/>
                  </a:srgbClr>
                </a:outerShdw>
              </a:effectLst>
            </a:endParaRPr>
          </a:p>
          <a:p>
            <a:r>
              <a:rPr lang="en-US" sz="2200" dirty="0" smtClean="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Mean Age at Death: 72 years</a:t>
            </a:r>
          </a:p>
          <a:p>
            <a:endParaRPr lang="pt-BR" dirty="0"/>
          </a:p>
        </p:txBody>
      </p:sp>
    </p:spTree>
    <p:extLst>
      <p:ext uri="{BB962C8B-B14F-4D97-AF65-F5344CB8AC3E}">
        <p14:creationId xmlns:p14="http://schemas.microsoft.com/office/powerpoint/2010/main" xmlns="" val="22423824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r>
              <a:rPr lang="en-US" sz="3200" dirty="0"/>
              <a:t>The </a:t>
            </a:r>
            <a:r>
              <a:rPr lang="en-US" sz="3200" dirty="0" err="1"/>
              <a:t>cardiotonic</a:t>
            </a:r>
            <a:r>
              <a:rPr lang="en-US" sz="3200" dirty="0"/>
              <a:t> </a:t>
            </a:r>
            <a:r>
              <a:rPr lang="en-US" sz="3200" dirty="0" smtClean="0"/>
              <a:t>use in </a:t>
            </a:r>
            <a:r>
              <a:rPr lang="en-US" sz="3200" dirty="0"/>
              <a:t>stable </a:t>
            </a:r>
            <a:r>
              <a:rPr lang="en-US" sz="3200" dirty="0" smtClean="0"/>
              <a:t>coronary-myocardial </a:t>
            </a:r>
            <a:r>
              <a:rPr lang="en-US" sz="3200" dirty="0"/>
              <a:t>disease</a:t>
            </a:r>
            <a:endParaRPr lang="pt-BR" sz="3200" dirty="0"/>
          </a:p>
        </p:txBody>
      </p:sp>
      <p:sp>
        <p:nvSpPr>
          <p:cNvPr id="5" name="Espaço Reservado para Conteúdo 4"/>
          <p:cNvSpPr>
            <a:spLocks noGrp="1"/>
          </p:cNvSpPr>
          <p:nvPr>
            <p:ph idx="1"/>
          </p:nvPr>
        </p:nvSpPr>
        <p:spPr>
          <a:xfrm>
            <a:off x="457200" y="1600200"/>
            <a:ext cx="8229600" cy="5141168"/>
          </a:xfrm>
        </p:spPr>
        <p:txBody>
          <a:bodyPr>
            <a:normAutofit fontScale="62500" lnSpcReduction="20000"/>
          </a:bodyPr>
          <a:lstStyle/>
          <a:p>
            <a:pPr algn="ctr"/>
            <a:r>
              <a:rPr lang="pt-BR" sz="3400" b="1" dirty="0" err="1" smtClean="0">
                <a:effectLst>
                  <a:outerShdw blurRad="38100" dist="38100" dir="2700000" algn="tl">
                    <a:srgbClr val="000000">
                      <a:alpha val="43137"/>
                    </a:srgbClr>
                  </a:outerShdw>
                </a:effectLst>
              </a:rPr>
              <a:t>Permanent</a:t>
            </a:r>
            <a:r>
              <a:rPr lang="pt-BR" sz="3400" b="1" dirty="0" smtClean="0">
                <a:effectLst>
                  <a:outerShdw blurRad="38100" dist="38100" dir="2700000" algn="tl">
                    <a:srgbClr val="000000">
                      <a:alpha val="43137"/>
                    </a:srgbClr>
                  </a:outerShdw>
                </a:effectLst>
              </a:rPr>
              <a:t> </a:t>
            </a:r>
            <a:r>
              <a:rPr lang="pt-BR" sz="3400" b="1" dirty="0" err="1" smtClean="0">
                <a:effectLst>
                  <a:outerShdw blurRad="38100" dist="38100" dir="2700000" algn="tl">
                    <a:srgbClr val="000000">
                      <a:alpha val="43137"/>
                    </a:srgbClr>
                  </a:outerShdw>
                </a:effectLst>
              </a:rPr>
              <a:t>Therapeutic</a:t>
            </a:r>
            <a:r>
              <a:rPr lang="pt-BR" sz="3400" b="1" dirty="0" smtClean="0">
                <a:effectLst>
                  <a:outerShdw blurRad="38100" dist="38100" dir="2700000" algn="tl">
                    <a:srgbClr val="000000">
                      <a:alpha val="43137"/>
                    </a:srgbClr>
                  </a:outerShdw>
                </a:effectLst>
              </a:rPr>
              <a:t>  </a:t>
            </a:r>
            <a:r>
              <a:rPr lang="pt-BR" sz="3400" b="1" dirty="0" err="1" smtClean="0">
                <a:effectLst>
                  <a:outerShdw blurRad="38100" dist="38100" dir="2700000" algn="tl">
                    <a:srgbClr val="000000">
                      <a:alpha val="43137"/>
                    </a:srgbClr>
                  </a:outerShdw>
                </a:effectLst>
              </a:rPr>
              <a:t>Maintenance</a:t>
            </a:r>
            <a:endParaRPr lang="pt-BR" sz="3400" b="1" dirty="0" smtClean="0">
              <a:effectLst>
                <a:outerShdw blurRad="38100" dist="38100" dir="2700000" algn="tl">
                  <a:srgbClr val="000000">
                    <a:alpha val="43137"/>
                  </a:srgbClr>
                </a:outerShdw>
              </a:effectLst>
            </a:endParaRPr>
          </a:p>
          <a:p>
            <a:pPr algn="ctr"/>
            <a:endParaRPr lang="pt-BR" dirty="0" smtClean="0">
              <a:effectLst>
                <a:outerShdw blurRad="38100" dist="38100" dir="2700000" algn="tl">
                  <a:srgbClr val="000000">
                    <a:alpha val="43137"/>
                  </a:srgbClr>
                </a:outerShdw>
              </a:effectLst>
            </a:endParaRPr>
          </a:p>
          <a:p>
            <a:r>
              <a:rPr lang="pt-BR" b="1" dirty="0" err="1" smtClean="0">
                <a:effectLst>
                  <a:outerShdw blurRad="38100" dist="38100" dir="2700000" algn="tl">
                    <a:srgbClr val="000000">
                      <a:alpha val="43137"/>
                    </a:srgbClr>
                  </a:outerShdw>
                </a:effectLst>
              </a:rPr>
              <a:t>Cardiotonics</a:t>
            </a:r>
            <a:r>
              <a:rPr lang="pt-BR" b="1" dirty="0" smtClean="0">
                <a:effectLst>
                  <a:outerShdw blurRad="38100" dist="38100" dir="2700000" algn="tl">
                    <a:srgbClr val="000000">
                      <a:alpha val="43137"/>
                    </a:srgbClr>
                  </a:outerShdw>
                </a:effectLst>
              </a:rPr>
              <a:t> </a:t>
            </a:r>
            <a:r>
              <a:rPr lang="pt-BR" b="1" dirty="0" err="1" smtClean="0">
                <a:effectLst>
                  <a:outerShdw blurRad="38100" dist="38100" dir="2700000" algn="tl">
                    <a:srgbClr val="000000">
                      <a:alpha val="43137"/>
                    </a:srgbClr>
                  </a:outerShdw>
                </a:effectLst>
              </a:rPr>
              <a:t>employed</a:t>
            </a:r>
            <a:r>
              <a:rPr lang="pt-BR" b="1" dirty="0" smtClean="0">
                <a:effectLst>
                  <a:outerShdw blurRad="38100" dist="38100" dir="2700000" algn="tl">
                    <a:srgbClr val="000000">
                      <a:alpha val="43137"/>
                    </a:srgbClr>
                  </a:outerShdw>
                </a:effectLst>
              </a:rPr>
              <a:t>:</a:t>
            </a:r>
            <a:endParaRPr lang="pt-BR" b="1"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Proscillaridin-A</a:t>
            </a:r>
            <a:r>
              <a:rPr lang="pt-BR" dirty="0" smtClean="0">
                <a:effectLst>
                  <a:outerShdw blurRad="38100" dist="38100" dir="2700000" algn="tl">
                    <a:srgbClr val="000000">
                      <a:alpha val="43137"/>
                    </a:srgbClr>
                  </a:outerShdw>
                </a:effectLst>
              </a:rPr>
              <a:t> 0.75-1.50mg/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Acetildigoxin</a:t>
            </a:r>
            <a:r>
              <a:rPr lang="pt-BR" dirty="0" smtClean="0">
                <a:effectLst>
                  <a:outerShdw blurRad="38100" dist="38100" dir="2700000" algn="tl">
                    <a:srgbClr val="000000">
                      <a:alpha val="43137"/>
                    </a:srgbClr>
                  </a:outerShdw>
                </a:effectLst>
              </a:rPr>
              <a:t> 0.50mg/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Lanatoside</a:t>
            </a:r>
            <a:r>
              <a:rPr lang="pt-BR" dirty="0" smtClean="0">
                <a:effectLst>
                  <a:outerShdw blurRad="38100" dist="38100" dir="2700000" algn="tl">
                    <a:srgbClr val="000000">
                      <a:alpha val="43137"/>
                    </a:srgbClr>
                  </a:outerShdw>
                </a:effectLst>
              </a:rPr>
              <a:t>-C 0.50mg/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Digitoxin</a:t>
            </a:r>
            <a:r>
              <a:rPr lang="pt-BR" dirty="0" smtClean="0">
                <a:effectLst>
                  <a:outerShdw blurRad="38100" dist="38100" dir="2700000" algn="tl">
                    <a:srgbClr val="000000">
                      <a:alpha val="43137"/>
                    </a:srgbClr>
                  </a:outerShdw>
                </a:effectLst>
              </a:rPr>
              <a:t> 0.1mg/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Digoxin</a:t>
            </a:r>
            <a:r>
              <a:rPr lang="pt-BR" dirty="0" smtClean="0">
                <a:effectLst>
                  <a:outerShdw blurRad="38100" dist="38100" dir="2700000" algn="tl">
                    <a:srgbClr val="000000">
                      <a:alpha val="43137"/>
                    </a:srgbClr>
                  </a:outerShdw>
                </a:effectLst>
              </a:rPr>
              <a:t> 0.125-0.25mg/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Betamethildigoxin</a:t>
            </a:r>
            <a:r>
              <a:rPr lang="pt-BR" dirty="0" smtClean="0">
                <a:effectLst>
                  <a:outerShdw blurRad="38100" dist="38100" dir="2700000" algn="tl">
                    <a:srgbClr val="000000">
                      <a:alpha val="43137"/>
                    </a:srgbClr>
                  </a:outerShdw>
                </a:effectLst>
              </a:rPr>
              <a:t> 0.10-0.20mg/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endParaRPr lang="pt-BR" dirty="0" smtClean="0">
              <a:effectLst>
                <a:outerShdw blurRad="38100" dist="38100" dir="2700000" algn="tl">
                  <a:srgbClr val="000000">
                    <a:alpha val="43137"/>
                  </a:srgbClr>
                </a:outerShdw>
              </a:effectLst>
            </a:endParaRPr>
          </a:p>
          <a:p>
            <a:r>
              <a:rPr lang="pt-BR" b="1" dirty="0" err="1" smtClean="0">
                <a:effectLst>
                  <a:outerShdw blurRad="38100" dist="38100" dir="2700000" algn="tl">
                    <a:srgbClr val="000000">
                      <a:alpha val="43137"/>
                    </a:srgbClr>
                  </a:outerShdw>
                </a:effectLst>
              </a:rPr>
              <a:t>Coronary</a:t>
            </a:r>
            <a:r>
              <a:rPr lang="pt-BR" b="1" dirty="0" smtClean="0">
                <a:effectLst>
                  <a:outerShdw blurRad="38100" dist="38100" dir="2700000" algn="tl">
                    <a:srgbClr val="000000">
                      <a:alpha val="43137"/>
                    </a:srgbClr>
                  </a:outerShdw>
                </a:effectLst>
              </a:rPr>
              <a:t> </a:t>
            </a:r>
            <a:r>
              <a:rPr lang="pt-BR" b="1" dirty="0" err="1" smtClean="0">
                <a:effectLst>
                  <a:outerShdw blurRad="38100" dist="38100" dir="2700000" algn="tl">
                    <a:srgbClr val="000000">
                      <a:alpha val="43137"/>
                    </a:srgbClr>
                  </a:outerShdw>
                </a:effectLst>
              </a:rPr>
              <a:t>dilators</a:t>
            </a:r>
            <a:r>
              <a:rPr lang="pt-BR" b="1" dirty="0" smtClean="0">
                <a:effectLst>
                  <a:outerShdw blurRad="38100" dist="38100" dir="2700000" algn="tl">
                    <a:srgbClr val="000000">
                      <a:alpha val="43137"/>
                    </a:srgbClr>
                  </a:outerShdw>
                </a:effectLst>
              </a:rPr>
              <a:t> : </a:t>
            </a:r>
            <a:r>
              <a:rPr lang="pt-BR" b="1" dirty="0" err="1" smtClean="0">
                <a:effectLst>
                  <a:outerShdw blurRad="38100" dist="38100" dir="2700000" algn="tl">
                    <a:srgbClr val="000000">
                      <a:alpha val="43137"/>
                    </a:srgbClr>
                  </a:outerShdw>
                </a:effectLst>
              </a:rPr>
              <a:t>Calcium</a:t>
            </a:r>
            <a:r>
              <a:rPr lang="pt-BR" b="1" dirty="0" smtClean="0">
                <a:effectLst>
                  <a:outerShdw blurRad="38100" dist="38100" dir="2700000" algn="tl">
                    <a:srgbClr val="000000">
                      <a:alpha val="43137"/>
                    </a:srgbClr>
                  </a:outerShdw>
                </a:effectLst>
              </a:rPr>
              <a:t> </a:t>
            </a:r>
            <a:r>
              <a:rPr lang="pt-BR" b="1" dirty="0" err="1" smtClean="0">
                <a:effectLst>
                  <a:outerShdw blurRad="38100" dist="38100" dir="2700000" algn="tl">
                    <a:srgbClr val="000000">
                      <a:alpha val="43137"/>
                    </a:srgbClr>
                  </a:outerShdw>
                </a:effectLst>
              </a:rPr>
              <a:t>antagonists</a:t>
            </a:r>
            <a:r>
              <a:rPr lang="pt-BR" b="1" dirty="0" smtClean="0">
                <a:effectLst>
                  <a:outerShdw blurRad="38100" dist="38100" dir="2700000" algn="tl">
                    <a:srgbClr val="000000">
                      <a:alpha val="43137"/>
                    </a:srgbClr>
                  </a:outerShdw>
                </a:effectLst>
              </a:rPr>
              <a:t>:</a:t>
            </a:r>
            <a:endParaRPr lang="pt-BR" b="1" dirty="0">
              <a:effectLst>
                <a:outerShdw blurRad="38100" dist="38100" dir="2700000" algn="tl">
                  <a:srgbClr val="000000">
                    <a:alpha val="43137"/>
                  </a:srgbClr>
                </a:outerShdw>
              </a:effectLst>
            </a:endParaRPr>
          </a:p>
          <a:p>
            <a:r>
              <a:rPr lang="pt-BR" dirty="0" err="1">
                <a:effectLst>
                  <a:outerShdw blurRad="38100" dist="38100" dir="2700000" algn="tl">
                    <a:srgbClr val="000000">
                      <a:alpha val="43137"/>
                    </a:srgbClr>
                  </a:outerShdw>
                </a:effectLst>
              </a:rPr>
              <a:t>Verapamil</a:t>
            </a:r>
            <a:r>
              <a:rPr lang="pt-BR" dirty="0">
                <a:effectLst>
                  <a:outerShdw blurRad="38100" dist="38100" dir="2700000" algn="tl">
                    <a:srgbClr val="000000">
                      <a:alpha val="43137"/>
                    </a:srgbClr>
                  </a:outerShdw>
                </a:effectLst>
              </a:rPr>
              <a:t> </a:t>
            </a:r>
            <a:r>
              <a:rPr lang="pt-BR" dirty="0" smtClean="0">
                <a:effectLst>
                  <a:outerShdw blurRad="38100" dist="38100" dir="2700000" algn="tl">
                    <a:srgbClr val="000000">
                      <a:alpha val="43137"/>
                    </a:srgbClr>
                  </a:outerShdw>
                </a:effectLst>
              </a:rPr>
              <a:t>120-240mg/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Prenilamine</a:t>
            </a:r>
            <a:r>
              <a:rPr lang="pt-BR" dirty="0" smtClean="0">
                <a:effectLst>
                  <a:outerShdw blurRad="38100" dist="38100" dir="2700000" algn="tl">
                    <a:srgbClr val="000000">
                      <a:alpha val="43137"/>
                    </a:srgbClr>
                  </a:outerShdw>
                </a:effectLst>
              </a:rPr>
              <a:t> 120-180mg/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Nifedipine</a:t>
            </a:r>
            <a:r>
              <a:rPr lang="pt-BR" dirty="0" smtClean="0">
                <a:effectLst>
                  <a:outerShdw blurRad="38100" dist="38100" dir="2700000" algn="tl">
                    <a:srgbClr val="000000">
                      <a:alpha val="43137"/>
                    </a:srgbClr>
                  </a:outerShdw>
                </a:effectLst>
              </a:rPr>
              <a:t> 20-30mg/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smtClean="0">
                <a:effectLst>
                  <a:outerShdw blurRad="38100" dist="38100" dir="2700000" algn="tl">
                    <a:srgbClr val="000000">
                      <a:alpha val="43137"/>
                    </a:srgbClr>
                  </a:outerShdw>
                </a:effectLst>
              </a:rPr>
              <a:t>Fendiline</a:t>
            </a:r>
            <a:r>
              <a:rPr lang="pt-BR" dirty="0" smtClean="0">
                <a:effectLst>
                  <a:outerShdw blurRad="38100" dist="38100" dir="2700000" algn="tl">
                    <a:srgbClr val="000000">
                      <a:alpha val="43137"/>
                    </a:srgbClr>
                  </a:outerShdw>
                </a:effectLst>
              </a:rPr>
              <a:t> 100-150mg/</a:t>
            </a:r>
            <a:r>
              <a:rPr lang="pt-BR" dirty="0" err="1" smtClean="0">
                <a:effectLst>
                  <a:outerShdw blurRad="38100" dist="38100" dir="2700000" algn="tl">
                    <a:srgbClr val="000000">
                      <a:alpha val="43137"/>
                    </a:srgbClr>
                  </a:outerShdw>
                </a:effectLst>
              </a:rPr>
              <a:t>day</a:t>
            </a:r>
            <a:endParaRPr lang="pt-BR" dirty="0">
              <a:effectLst>
                <a:outerShdw blurRad="38100" dist="38100" dir="2700000" algn="tl">
                  <a:srgbClr val="000000">
                    <a:alpha val="43137"/>
                  </a:srgbClr>
                </a:outerShdw>
              </a:effectLst>
            </a:endParaRPr>
          </a:p>
          <a:p>
            <a:r>
              <a:rPr lang="pt-BR" dirty="0" err="1">
                <a:effectLst>
                  <a:outerShdw blurRad="38100" dist="38100" dir="2700000" algn="tl">
                    <a:srgbClr val="000000">
                      <a:alpha val="43137"/>
                    </a:srgbClr>
                  </a:outerShdw>
                </a:effectLst>
              </a:rPr>
              <a:t>Diltiazem</a:t>
            </a:r>
            <a:r>
              <a:rPr lang="pt-BR" dirty="0">
                <a:effectLst>
                  <a:outerShdw blurRad="38100" dist="38100" dir="2700000" algn="tl">
                    <a:srgbClr val="000000">
                      <a:alpha val="43137"/>
                    </a:srgbClr>
                  </a:outerShdw>
                </a:effectLst>
              </a:rPr>
              <a:t> </a:t>
            </a:r>
            <a:r>
              <a:rPr lang="pt-BR" dirty="0" smtClean="0">
                <a:effectLst>
                  <a:outerShdw blurRad="38100" dist="38100" dir="2700000" algn="tl">
                    <a:srgbClr val="000000">
                      <a:alpha val="43137"/>
                    </a:srgbClr>
                  </a:outerShdw>
                </a:effectLst>
              </a:rPr>
              <a:t>90-180mg/</a:t>
            </a:r>
            <a:r>
              <a:rPr lang="pt-BR" dirty="0" err="1" smtClean="0">
                <a:effectLst>
                  <a:outerShdw blurRad="38100" dist="38100" dir="2700000" algn="tl">
                    <a:srgbClr val="000000">
                      <a:alpha val="43137"/>
                    </a:srgbClr>
                  </a:outerShdw>
                </a:effectLst>
              </a:rPr>
              <a:t>day</a:t>
            </a:r>
            <a:endParaRPr lang="pt-BR" dirty="0" smtClean="0">
              <a:effectLst>
                <a:outerShdw blurRad="38100" dist="38100" dir="2700000" algn="tl">
                  <a:srgbClr val="000000">
                    <a:alpha val="43137"/>
                  </a:srgbClr>
                </a:outerShdw>
              </a:effectLst>
            </a:endParaRPr>
          </a:p>
          <a:p>
            <a:endParaRPr lang="pt-BR" dirty="0" smtClean="0"/>
          </a:p>
          <a:p>
            <a:r>
              <a:rPr lang="pt-BR" sz="2600" dirty="0" err="1" smtClean="0">
                <a:solidFill>
                  <a:schemeClr val="bg1"/>
                </a:solidFill>
                <a:effectLst>
                  <a:outerShdw blurRad="38100" dist="38100" dir="2700000" algn="tl">
                    <a:srgbClr val="000000">
                      <a:alpha val="43137"/>
                    </a:srgbClr>
                  </a:outerShdw>
                </a:effectLst>
              </a:rPr>
              <a:t>Text</a:t>
            </a:r>
            <a:r>
              <a:rPr lang="pt-BR" sz="2600" dirty="0" smtClean="0">
                <a:solidFill>
                  <a:schemeClr val="bg1"/>
                </a:solidFill>
                <a:effectLst>
                  <a:outerShdw blurRad="38100" dist="38100" dir="2700000" algn="tl">
                    <a:srgbClr val="000000">
                      <a:alpha val="43137"/>
                    </a:srgbClr>
                  </a:outerShdw>
                </a:effectLst>
              </a:rPr>
              <a:t> </a:t>
            </a:r>
            <a:r>
              <a:rPr lang="pt-BR" sz="2600" dirty="0" err="1">
                <a:solidFill>
                  <a:schemeClr val="bg1"/>
                </a:solidFill>
                <a:effectLst>
                  <a:outerShdw blurRad="38100" dist="38100" dir="2700000" algn="tl">
                    <a:srgbClr val="000000">
                      <a:alpha val="43137"/>
                    </a:srgbClr>
                  </a:outerShdw>
                </a:effectLst>
              </a:rPr>
              <a:t>available</a:t>
            </a:r>
            <a:r>
              <a:rPr lang="pt-BR" sz="2600" dirty="0">
                <a:solidFill>
                  <a:schemeClr val="bg1"/>
                </a:solidFill>
                <a:effectLst>
                  <a:outerShdw blurRad="38100" dist="38100" dir="2700000" algn="tl">
                    <a:srgbClr val="000000">
                      <a:alpha val="43137"/>
                    </a:srgbClr>
                  </a:outerShdw>
                </a:effectLst>
              </a:rPr>
              <a:t> </a:t>
            </a:r>
            <a:r>
              <a:rPr lang="pt-BR" sz="2600" dirty="0" err="1" smtClean="0">
                <a:solidFill>
                  <a:schemeClr val="bg1"/>
                </a:solidFill>
                <a:effectLst>
                  <a:outerShdw blurRad="38100" dist="38100" dir="2700000" algn="tl">
                    <a:srgbClr val="000000">
                      <a:alpha val="43137"/>
                    </a:srgbClr>
                  </a:outerShdw>
                </a:effectLst>
              </a:rPr>
              <a:t>at</a:t>
            </a:r>
            <a:r>
              <a:rPr lang="pt-BR" sz="2600" dirty="0" smtClean="0">
                <a:solidFill>
                  <a:schemeClr val="bg1"/>
                </a:solidFill>
                <a:effectLst>
                  <a:outerShdw blurRad="38100" dist="38100" dir="2700000" algn="tl">
                    <a:srgbClr val="000000">
                      <a:alpha val="43137"/>
                    </a:srgbClr>
                  </a:outerShdw>
                </a:effectLst>
              </a:rPr>
              <a:t> </a:t>
            </a:r>
            <a:r>
              <a:rPr lang="pt-BR" sz="2600" u="sng" dirty="0">
                <a:solidFill>
                  <a:schemeClr val="bg1"/>
                </a:solidFill>
                <a:effectLst>
                  <a:outerShdw blurRad="38100" dist="38100" dir="2700000" algn="tl">
                    <a:srgbClr val="000000">
                      <a:alpha val="43137"/>
                    </a:srgbClr>
                  </a:outerShdw>
                </a:effectLst>
              </a:rPr>
              <a:t>http://</a:t>
            </a:r>
            <a:r>
              <a:rPr lang="pt-BR" sz="2600" u="sng" dirty="0" smtClean="0">
                <a:solidFill>
                  <a:schemeClr val="bg1"/>
                </a:solidFill>
                <a:effectLst>
                  <a:outerShdw blurRad="38100" dist="38100" dir="2700000" algn="tl">
                    <a:srgbClr val="000000">
                      <a:alpha val="43137"/>
                    </a:srgbClr>
                  </a:outerShdw>
                </a:effectLst>
              </a:rPr>
              <a:t>www.infarctcombat.org/CMD-CE.pdf</a:t>
            </a:r>
            <a:endParaRPr lang="pt-BR" sz="2600" u="sng"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5486507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The </a:t>
            </a:r>
            <a:r>
              <a:rPr lang="pt-BR" sz="3200" dirty="0" err="1" smtClean="0"/>
              <a:t>cardiotonic</a:t>
            </a:r>
            <a:r>
              <a:rPr lang="pt-BR" sz="3200" dirty="0" smtClean="0"/>
              <a:t> use in </a:t>
            </a:r>
            <a:r>
              <a:rPr lang="pt-BR" sz="3200" dirty="0" err="1" smtClean="0"/>
              <a:t>the</a:t>
            </a:r>
            <a:r>
              <a:rPr lang="pt-BR" sz="3200" dirty="0" smtClean="0"/>
              <a:t> </a:t>
            </a:r>
            <a:br>
              <a:rPr lang="pt-BR" sz="3200" dirty="0" smtClean="0"/>
            </a:br>
            <a:r>
              <a:rPr lang="pt-BR" sz="3200" dirty="0" err="1" smtClean="0"/>
              <a:t>unstable</a:t>
            </a:r>
            <a:r>
              <a:rPr lang="pt-BR" sz="3200" dirty="0" smtClean="0"/>
              <a:t> angina</a:t>
            </a:r>
            <a:endParaRPr lang="pt-BR" sz="3200" dirty="0"/>
          </a:p>
        </p:txBody>
      </p:sp>
      <p:sp>
        <p:nvSpPr>
          <p:cNvPr id="3" name="Espaço Reservado para Conteúdo 2"/>
          <p:cNvSpPr>
            <a:spLocks noGrp="1"/>
          </p:cNvSpPr>
          <p:nvPr>
            <p:ph idx="1"/>
          </p:nvPr>
        </p:nvSpPr>
        <p:spPr/>
        <p:txBody>
          <a:bodyPr>
            <a:normAutofit/>
          </a:bodyPr>
          <a:lstStyle/>
          <a:p>
            <a:endParaRPr lang="pt-BR" sz="2000" dirty="0" smtClean="0"/>
          </a:p>
          <a:p>
            <a:endParaRPr lang="pt-BR" sz="2000" dirty="0"/>
          </a:p>
          <a:p>
            <a:r>
              <a:rPr lang="en-US" sz="1800" dirty="0" smtClean="0">
                <a:effectLst>
                  <a:outerShdw blurRad="38100" dist="38100" dir="2700000" algn="tl">
                    <a:srgbClr val="000000">
                      <a:alpha val="43137"/>
                    </a:srgbClr>
                  </a:outerShdw>
                </a:effectLst>
              </a:rPr>
              <a:t>The myogenic theory recommends the </a:t>
            </a:r>
            <a:r>
              <a:rPr lang="en-US" sz="1800" dirty="0">
                <a:effectLst>
                  <a:outerShdw blurRad="38100" dist="38100" dir="2700000" algn="tl">
                    <a:srgbClr val="000000">
                      <a:alpha val="43137"/>
                    </a:srgbClr>
                  </a:outerShdw>
                </a:effectLst>
              </a:rPr>
              <a:t>use </a:t>
            </a:r>
            <a:r>
              <a:rPr lang="en-US" sz="1800" dirty="0" smtClean="0">
                <a:effectLst>
                  <a:outerShdw blurRad="38100" dist="38100" dir="2700000" algn="tl">
                    <a:srgbClr val="000000">
                      <a:alpha val="43137"/>
                    </a:srgbClr>
                  </a:outerShdw>
                </a:effectLst>
              </a:rPr>
              <a:t>of the </a:t>
            </a:r>
            <a:r>
              <a:rPr lang="en-US" sz="1800" dirty="0" err="1" smtClean="0">
                <a:effectLst>
                  <a:outerShdw blurRad="38100" dist="38100" dir="2700000" algn="tl">
                    <a:srgbClr val="000000">
                      <a:alpha val="43137"/>
                    </a:srgbClr>
                  </a:outerShdw>
                </a:effectLst>
              </a:rPr>
              <a:t>cardiotonic</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 coronary </a:t>
            </a:r>
            <a:r>
              <a:rPr lang="en-US" sz="1800" dirty="0" smtClean="0">
                <a:effectLst>
                  <a:outerShdw blurRad="38100" dist="38100" dir="2700000" algn="tl">
                    <a:srgbClr val="000000">
                      <a:alpha val="43137"/>
                    </a:srgbClr>
                  </a:outerShdw>
                </a:effectLst>
              </a:rPr>
              <a:t>dilator in </a:t>
            </a:r>
            <a:r>
              <a:rPr lang="en-US" sz="1800" dirty="0">
                <a:effectLst>
                  <a:outerShdw blurRad="38100" dist="38100" dir="2700000" algn="tl">
                    <a:srgbClr val="000000">
                      <a:alpha val="43137"/>
                    </a:srgbClr>
                  </a:outerShdw>
                </a:effectLst>
              </a:rPr>
              <a:t>the treatment of unstable angina, </a:t>
            </a:r>
            <a:r>
              <a:rPr lang="en-US" sz="1800" dirty="0" smtClean="0">
                <a:effectLst>
                  <a:outerShdw blurRad="38100" dist="38100" dir="2700000" algn="tl">
                    <a:srgbClr val="000000">
                      <a:alpha val="43137"/>
                    </a:srgbClr>
                  </a:outerShdw>
                </a:effectLst>
              </a:rPr>
              <a:t>for </a:t>
            </a:r>
            <a:r>
              <a:rPr lang="en-US" sz="1800" dirty="0">
                <a:effectLst>
                  <a:outerShdw blurRad="38100" dist="38100" dir="2700000" algn="tl">
                    <a:srgbClr val="000000">
                      <a:alpha val="43137"/>
                    </a:srgbClr>
                  </a:outerShdw>
                </a:effectLst>
              </a:rPr>
              <a:t>correction of </a:t>
            </a:r>
            <a:r>
              <a:rPr lang="en-US" sz="1800" dirty="0" smtClean="0">
                <a:effectLst>
                  <a:outerShdw blurRad="38100" dist="38100" dir="2700000" algn="tl">
                    <a:srgbClr val="000000">
                      <a:alpha val="43137"/>
                    </a:srgbClr>
                  </a:outerShdw>
                </a:effectLst>
              </a:rPr>
              <a:t>regional myocardial </a:t>
            </a:r>
            <a:r>
              <a:rPr lang="en-US" sz="1800" dirty="0">
                <a:effectLst>
                  <a:outerShdw blurRad="38100" dist="38100" dir="2700000" algn="tl">
                    <a:srgbClr val="000000">
                      <a:alpha val="43137"/>
                    </a:srgbClr>
                  </a:outerShdw>
                </a:effectLst>
              </a:rPr>
              <a:t>insufficiency, presented as the </a:t>
            </a:r>
            <a:r>
              <a:rPr lang="en-US" sz="1800" dirty="0" smtClean="0">
                <a:effectLst>
                  <a:outerShdw blurRad="38100" dist="38100" dir="2700000" algn="tl">
                    <a:srgbClr val="000000">
                      <a:alpha val="43137"/>
                    </a:srgbClr>
                  </a:outerShdw>
                </a:effectLst>
              </a:rPr>
              <a:t>determinant factor in the pathophysiological </a:t>
            </a:r>
            <a:r>
              <a:rPr lang="en-US" sz="1800" dirty="0">
                <a:effectLst>
                  <a:outerShdw blurRad="38100" dist="38100" dir="2700000" algn="tl">
                    <a:srgbClr val="000000">
                      <a:alpha val="43137"/>
                    </a:srgbClr>
                  </a:outerShdw>
                </a:effectLst>
              </a:rPr>
              <a:t>mechanism </a:t>
            </a:r>
            <a:r>
              <a:rPr lang="en-US" sz="1800" dirty="0" smtClean="0">
                <a:effectLst>
                  <a:outerShdw blurRad="38100" dist="38100" dir="2700000" algn="tl">
                    <a:srgbClr val="000000">
                      <a:alpha val="43137"/>
                    </a:srgbClr>
                  </a:outerShdw>
                </a:effectLst>
              </a:rPr>
              <a:t>of this alarming clinical syndrome, </a:t>
            </a:r>
            <a:r>
              <a:rPr lang="en-US" sz="1800" dirty="0">
                <a:effectLst>
                  <a:outerShdw blurRad="38100" dist="38100" dir="2700000" algn="tl">
                    <a:srgbClr val="000000">
                      <a:alpha val="43137"/>
                    </a:srgbClr>
                  </a:outerShdw>
                </a:effectLst>
              </a:rPr>
              <a:t>usually characterizing the pre-infarction</a:t>
            </a:r>
            <a:r>
              <a:rPr lang="en-US" sz="1800" dirty="0" smtClean="0">
                <a:effectLst>
                  <a:outerShdw blurRad="38100" dist="38100" dir="2700000" algn="tl">
                    <a:srgbClr val="000000">
                      <a:alpha val="43137"/>
                    </a:srgbClr>
                  </a:outerShdw>
                </a:effectLst>
              </a:rPr>
              <a:t>.</a:t>
            </a:r>
          </a:p>
          <a:p>
            <a:endParaRPr lang="en-US" sz="2000" dirty="0"/>
          </a:p>
          <a:p>
            <a:endParaRPr lang="en-US" sz="1600" dirty="0" smtClean="0"/>
          </a:p>
          <a:p>
            <a:r>
              <a:rPr lang="pt-BR" sz="1600" dirty="0" err="1">
                <a:solidFill>
                  <a:schemeClr val="bg1"/>
                </a:solidFill>
                <a:effectLst>
                  <a:outerShdw blurRad="38100" dist="38100" dir="2700000" algn="tl">
                    <a:srgbClr val="000000">
                      <a:alpha val="43137"/>
                    </a:srgbClr>
                  </a:outerShdw>
                </a:effectLst>
              </a:rPr>
              <a:t>Excerpts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from</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the</a:t>
            </a:r>
            <a:r>
              <a:rPr lang="pt-BR" sz="1600" dirty="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article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Mesquita </a:t>
            </a:r>
            <a:r>
              <a:rPr lang="pt-BR" sz="1600" dirty="0" err="1">
                <a:solidFill>
                  <a:schemeClr val="bg1"/>
                </a:solidFill>
                <a:effectLst>
                  <a:outerShdw blurRad="38100" dist="38100" dir="2700000" algn="tl">
                    <a:srgbClr val="000000">
                      <a:alpha val="43137"/>
                    </a:srgbClr>
                  </a:outerShdw>
                </a:effectLst>
              </a:rPr>
              <a:t>QHde</a:t>
            </a:r>
            <a:r>
              <a:rPr lang="pt-BR" sz="1600" dirty="0">
                <a:solidFill>
                  <a:schemeClr val="bg1"/>
                </a:solidFill>
                <a:effectLst>
                  <a:outerShdw blurRad="38100" dist="38100" dir="2700000" algn="tl">
                    <a:srgbClr val="000000">
                      <a:alpha val="43137"/>
                    </a:srgbClr>
                  </a:outerShdw>
                </a:effectLst>
              </a:rPr>
              <a:t> et </a:t>
            </a:r>
            <a:r>
              <a:rPr lang="pt-BR" sz="1600" dirty="0" err="1">
                <a:solidFill>
                  <a:schemeClr val="bg1"/>
                </a:solidFill>
                <a:effectLst>
                  <a:outerShdw blurRad="38100" dist="38100" dir="2700000" algn="tl">
                    <a:srgbClr val="000000">
                      <a:alpha val="43137"/>
                    </a:srgbClr>
                  </a:outerShdw>
                </a:effectLst>
              </a:rPr>
              <a:t>al</a:t>
            </a:r>
            <a:r>
              <a:rPr lang="pt-BR" sz="1600" dirty="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a:t>
            </a:r>
            <a:r>
              <a:rPr lang="en-US" sz="1600" dirty="0" smtClean="0">
                <a:solidFill>
                  <a:schemeClr val="bg1"/>
                </a:solidFill>
                <a:effectLst>
                  <a:outerShdw blurRad="38100" dist="38100" dir="2700000" algn="tl">
                    <a:srgbClr val="000000">
                      <a:alpha val="43137"/>
                    </a:srgbClr>
                  </a:outerShdw>
                </a:effectLst>
              </a:rPr>
              <a:t>Effects of the </a:t>
            </a:r>
            <a:r>
              <a:rPr lang="en-US" sz="1600" dirty="0" err="1" smtClean="0">
                <a:solidFill>
                  <a:schemeClr val="bg1"/>
                </a:solidFill>
                <a:effectLst>
                  <a:outerShdw blurRad="38100" dist="38100" dir="2700000" algn="tl">
                    <a:srgbClr val="000000">
                      <a:alpha val="43137"/>
                    </a:srgbClr>
                  </a:outerShdw>
                </a:effectLst>
              </a:rPr>
              <a:t>Cardiotonic</a:t>
            </a:r>
            <a:r>
              <a:rPr lang="en-US" sz="1600" dirty="0" smtClean="0">
                <a:solidFill>
                  <a:schemeClr val="bg1"/>
                </a:solidFill>
                <a:effectLst>
                  <a:outerShdw blurRad="38100" dist="38100" dir="2700000" algn="tl">
                    <a:srgbClr val="000000">
                      <a:alpha val="43137"/>
                    </a:srgbClr>
                  </a:outerShdw>
                </a:effectLst>
              </a:rPr>
              <a:t> + Coronary Dilator in Unstable Angina</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Text</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available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at</a:t>
            </a:r>
            <a:r>
              <a:rPr lang="pt-BR" sz="1600" dirty="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followoing</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webpage</a:t>
            </a:r>
            <a:r>
              <a:rPr lang="pt-BR" sz="1600" dirty="0" smtClean="0">
                <a:solidFill>
                  <a:schemeClr val="bg1"/>
                </a:solidFill>
                <a:effectLst>
                  <a:outerShdw blurRad="38100" dist="38100" dir="2700000" algn="tl">
                    <a:srgbClr val="000000">
                      <a:alpha val="43137"/>
                    </a:srgbClr>
                  </a:outerShdw>
                </a:effectLst>
              </a:rPr>
              <a:t>: </a:t>
            </a:r>
            <a:r>
              <a:rPr lang="pt-BR" sz="1600" u="sng" dirty="0">
                <a:solidFill>
                  <a:schemeClr val="bg1"/>
                </a:solidFill>
                <a:effectLst>
                  <a:outerShdw blurRad="38100" dist="38100" dir="2700000" algn="tl">
                    <a:srgbClr val="000000">
                      <a:alpha val="43137"/>
                    </a:srgbClr>
                  </a:outerShdw>
                </a:effectLst>
              </a:rPr>
              <a:t>http://</a:t>
            </a:r>
            <a:r>
              <a:rPr lang="pt-BR" sz="1600" u="sng" dirty="0" smtClean="0">
                <a:solidFill>
                  <a:schemeClr val="bg1"/>
                </a:solidFill>
                <a:effectLst>
                  <a:outerShdw blurRad="38100" dist="38100" dir="2700000" algn="tl">
                    <a:srgbClr val="000000">
                      <a:alpha val="43137"/>
                    </a:srgbClr>
                  </a:outerShdw>
                </a:effectLst>
              </a:rPr>
              <a:t>www.infarctcombat.org/UA-CE.pdf</a:t>
            </a:r>
            <a:endParaRPr lang="pt-BR" sz="1600" u="sng" dirty="0">
              <a:solidFill>
                <a:schemeClr val="bg1"/>
              </a:solidFill>
              <a:effectLst>
                <a:outerShdw blurRad="38100" dist="38100" dir="2700000" algn="tl">
                  <a:srgbClr val="000000">
                    <a:alpha val="43137"/>
                  </a:srgbClr>
                </a:outerShdw>
              </a:effectLst>
            </a:endParaRPr>
          </a:p>
          <a:p>
            <a:endParaRPr lang="pt-BR" sz="2000" dirty="0"/>
          </a:p>
        </p:txBody>
      </p:sp>
    </p:spTree>
    <p:extLst>
      <p:ext uri="{BB962C8B-B14F-4D97-AF65-F5344CB8AC3E}">
        <p14:creationId xmlns:p14="http://schemas.microsoft.com/office/powerpoint/2010/main" xmlns="" val="13484481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a:t>
            </a:r>
            <a:r>
              <a:rPr lang="en-US" sz="3200" dirty="0" err="1"/>
              <a:t>cardiotonic</a:t>
            </a:r>
            <a:r>
              <a:rPr lang="en-US" sz="3200" dirty="0"/>
              <a:t> </a:t>
            </a:r>
            <a:r>
              <a:rPr lang="en-US" sz="3200" dirty="0" smtClean="0"/>
              <a:t>use in the</a:t>
            </a:r>
            <a:br>
              <a:rPr lang="en-US" sz="3200" dirty="0" smtClean="0"/>
            </a:br>
            <a:r>
              <a:rPr lang="en-US" sz="3200" dirty="0" smtClean="0"/>
              <a:t>unstable </a:t>
            </a:r>
            <a:r>
              <a:rPr lang="en-US" sz="3200" dirty="0"/>
              <a:t>angina</a:t>
            </a:r>
            <a:endParaRPr lang="pt-BR" sz="3200" dirty="0"/>
          </a:p>
        </p:txBody>
      </p:sp>
      <p:sp>
        <p:nvSpPr>
          <p:cNvPr id="3" name="Espaço Reservado para Conteúdo 2"/>
          <p:cNvSpPr>
            <a:spLocks noGrp="1"/>
          </p:cNvSpPr>
          <p:nvPr>
            <p:ph idx="1"/>
          </p:nvPr>
        </p:nvSpPr>
        <p:spPr/>
        <p:txBody>
          <a:bodyPr>
            <a:normAutofit/>
          </a:bodyPr>
          <a:lstStyle/>
          <a:p>
            <a:pPr algn="ctr"/>
            <a:r>
              <a:rPr lang="pt-BR" sz="2400" b="1" dirty="0" err="1" smtClean="0">
                <a:effectLst>
                  <a:outerShdw blurRad="38100" dist="38100" dir="2700000" algn="tl">
                    <a:srgbClr val="000000">
                      <a:alpha val="43137"/>
                    </a:srgbClr>
                  </a:outerShdw>
                </a:effectLst>
              </a:rPr>
              <a:t>Results</a:t>
            </a:r>
            <a:endParaRPr lang="pt-BR" sz="2400" b="1" dirty="0" smtClean="0">
              <a:effectLst>
                <a:outerShdw blurRad="38100" dist="38100" dir="2700000" algn="tl">
                  <a:srgbClr val="000000">
                    <a:alpha val="43137"/>
                  </a:srgbClr>
                </a:outerShdw>
              </a:effectLst>
            </a:endParaRPr>
          </a:p>
          <a:p>
            <a:endParaRPr lang="pt-BR" sz="2000" dirty="0">
              <a:effectLst>
                <a:outerShdw blurRad="38100" dist="38100" dir="2700000" algn="tl">
                  <a:srgbClr val="000000">
                    <a:alpha val="43137"/>
                  </a:srgbClr>
                </a:outerShdw>
              </a:effectLst>
            </a:endParaRPr>
          </a:p>
          <a:p>
            <a:pPr>
              <a:buFont typeface="Wingdings" pitchFamily="2" charset="2"/>
              <a:buChar char="q"/>
            </a:pPr>
            <a:r>
              <a:rPr lang="en-US" sz="1800" dirty="0" smtClean="0">
                <a:effectLst>
                  <a:outerShdw blurRad="38100" dist="38100" dir="2700000" algn="tl">
                    <a:srgbClr val="000000">
                      <a:alpha val="43137"/>
                    </a:srgbClr>
                  </a:outerShdw>
                </a:effectLst>
              </a:rPr>
              <a:t>Perfect drug tolerance</a:t>
            </a:r>
            <a:r>
              <a:rPr lang="en-US" sz="1800" dirty="0">
                <a:effectLst>
                  <a:outerShdw blurRad="38100" dist="38100" dir="2700000" algn="tl">
                    <a:srgbClr val="000000">
                      <a:alpha val="43137"/>
                    </a:srgbClr>
                  </a:outerShdw>
                </a:effectLst>
              </a:rPr>
              <a:t>. </a:t>
            </a:r>
            <a:endParaRPr lang="en-US" sz="1800" dirty="0" smtClean="0">
              <a:effectLst>
                <a:outerShdw blurRad="38100" dist="38100" dir="2700000" algn="tl">
                  <a:srgbClr val="000000">
                    <a:alpha val="43137"/>
                  </a:srgbClr>
                </a:outerShdw>
              </a:effectLst>
            </a:endParaRPr>
          </a:p>
          <a:p>
            <a:pPr>
              <a:buFont typeface="Wingdings" pitchFamily="2" charset="2"/>
              <a:buChar char="q"/>
            </a:pPr>
            <a:r>
              <a:rPr lang="en-US" sz="1800" dirty="0" smtClean="0">
                <a:effectLst>
                  <a:outerShdw blurRad="38100" dist="38100" dir="2700000" algn="tl">
                    <a:srgbClr val="000000">
                      <a:alpha val="43137"/>
                    </a:srgbClr>
                  </a:outerShdw>
                </a:effectLst>
              </a:rPr>
              <a:t>Immediate </a:t>
            </a:r>
            <a:r>
              <a:rPr lang="en-US" sz="1800" dirty="0">
                <a:effectLst>
                  <a:outerShdw blurRad="38100" dist="38100" dir="2700000" algn="tl">
                    <a:srgbClr val="000000">
                      <a:alpha val="43137"/>
                    </a:srgbClr>
                  </a:outerShdw>
                </a:effectLst>
              </a:rPr>
              <a:t>disappearance of </a:t>
            </a:r>
            <a:r>
              <a:rPr lang="en-US" sz="1800" dirty="0" smtClean="0">
                <a:effectLst>
                  <a:outerShdw blurRad="38100" dist="38100" dir="2700000" algn="tl">
                    <a:srgbClr val="000000">
                      <a:alpha val="43137"/>
                    </a:srgbClr>
                  </a:outerShdw>
                </a:effectLst>
              </a:rPr>
              <a:t>spontaneous </a:t>
            </a:r>
            <a:r>
              <a:rPr lang="en-US" sz="1800" dirty="0" err="1">
                <a:effectLst>
                  <a:outerShdw blurRad="38100" dist="38100" dir="2700000" algn="tl">
                    <a:srgbClr val="000000">
                      <a:alpha val="43137"/>
                    </a:srgbClr>
                  </a:outerShdw>
                </a:effectLst>
              </a:rPr>
              <a:t>anginal</a:t>
            </a:r>
            <a:r>
              <a:rPr lang="en-US" sz="1800" dirty="0">
                <a:effectLst>
                  <a:outerShdw blurRad="38100" dist="38100" dir="2700000" algn="tl">
                    <a:srgbClr val="000000">
                      <a:alpha val="43137"/>
                    </a:srgbClr>
                  </a:outerShdw>
                </a:effectLst>
              </a:rPr>
              <a:t> episodes </a:t>
            </a:r>
            <a:r>
              <a:rPr lang="en-US" sz="1800" dirty="0" smtClean="0">
                <a:effectLst>
                  <a:outerShdw blurRad="38100" dist="38100" dir="2700000" algn="tl">
                    <a:srgbClr val="000000">
                      <a:alpha val="43137"/>
                    </a:srgbClr>
                  </a:outerShdw>
                </a:effectLst>
              </a:rPr>
              <a:t>since </a:t>
            </a:r>
            <a:r>
              <a:rPr lang="en-US" sz="1800" dirty="0">
                <a:effectLst>
                  <a:outerShdw blurRad="38100" dist="38100" dir="2700000" algn="tl">
                    <a:srgbClr val="000000">
                      <a:alpha val="43137"/>
                    </a:srgbClr>
                  </a:outerShdw>
                </a:effectLst>
              </a:rPr>
              <a:t>the first injection and </a:t>
            </a:r>
            <a:r>
              <a:rPr lang="en-US" sz="1800" dirty="0" smtClean="0">
                <a:effectLst>
                  <a:outerShdw blurRad="38100" dist="38100" dir="2700000" algn="tl">
                    <a:srgbClr val="000000">
                      <a:alpha val="43137"/>
                    </a:srgbClr>
                  </a:outerShdw>
                </a:effectLst>
              </a:rPr>
              <a:t>in a </a:t>
            </a:r>
            <a:r>
              <a:rPr lang="en-US" sz="1800" dirty="0">
                <a:effectLst>
                  <a:outerShdw blurRad="38100" dist="38100" dir="2700000" algn="tl">
                    <a:srgbClr val="000000">
                      <a:alpha val="43137"/>
                    </a:srgbClr>
                  </a:outerShdw>
                </a:effectLst>
              </a:rPr>
              <a:t>short-term </a:t>
            </a:r>
            <a:r>
              <a:rPr lang="en-US" sz="1800" dirty="0" smtClean="0">
                <a:effectLst>
                  <a:outerShdw blurRad="38100" dist="38100" dir="2700000" algn="tl">
                    <a:srgbClr val="000000">
                      <a:alpha val="43137"/>
                    </a:srgbClr>
                  </a:outerShdw>
                </a:effectLst>
              </a:rPr>
              <a:t>following the administration of the drug by oral route. </a:t>
            </a:r>
          </a:p>
          <a:p>
            <a:pPr>
              <a:buFont typeface="Wingdings" pitchFamily="2" charset="2"/>
              <a:buChar char="q"/>
            </a:pPr>
            <a:r>
              <a:rPr lang="en-US" sz="1800" dirty="0" smtClean="0">
                <a:effectLst>
                  <a:outerShdw blurRad="38100" dist="38100" dir="2700000" algn="tl">
                    <a:srgbClr val="000000">
                      <a:alpha val="43137"/>
                    </a:srgbClr>
                  </a:outerShdw>
                </a:effectLst>
              </a:rPr>
              <a:t>Interruption </a:t>
            </a:r>
            <a:r>
              <a:rPr lang="en-US" sz="1800" dirty="0">
                <a:effectLst>
                  <a:outerShdw blurRad="38100" dist="38100" dir="2700000" algn="tl">
                    <a:srgbClr val="000000">
                      <a:alpha val="43137"/>
                    </a:srgbClr>
                  </a:outerShdw>
                </a:effectLst>
              </a:rPr>
              <a:t>of unstable angina in 199 </a:t>
            </a:r>
            <a:r>
              <a:rPr lang="en-US" sz="1800" dirty="0" err="1" smtClean="0">
                <a:effectLst>
                  <a:outerShdw blurRad="38100" dist="38100" dir="2700000" algn="tl">
                    <a:srgbClr val="000000">
                      <a:alpha val="43137"/>
                    </a:srgbClr>
                  </a:outerShdw>
                </a:effectLst>
              </a:rPr>
              <a:t>pts</a:t>
            </a:r>
            <a:r>
              <a:rPr lang="en-US" sz="1800" dirty="0" smtClean="0">
                <a:effectLst>
                  <a:outerShdw blurRad="38100" dist="38100" dir="2700000" algn="tl">
                    <a:srgbClr val="000000">
                      <a:alpha val="43137"/>
                    </a:srgbClr>
                  </a:outerShdw>
                </a:effectLst>
              </a:rPr>
              <a:t>; </a:t>
            </a:r>
          </a:p>
          <a:p>
            <a:pPr>
              <a:buFont typeface="Wingdings" pitchFamily="2" charset="2"/>
              <a:buChar char="q"/>
            </a:pPr>
            <a:r>
              <a:rPr lang="en-US" sz="1800" dirty="0" smtClean="0">
                <a:effectLst>
                  <a:outerShdw blurRad="38100" dist="38100" dir="2700000" algn="tl">
                    <a:srgbClr val="000000">
                      <a:alpha val="43137"/>
                    </a:srgbClr>
                  </a:outerShdw>
                </a:effectLst>
              </a:rPr>
              <a:t>Only </a:t>
            </a:r>
            <a:r>
              <a:rPr lang="en-US" sz="1800" dirty="0">
                <a:effectLst>
                  <a:outerShdw blurRad="38100" dist="38100" dir="2700000" algn="tl">
                    <a:srgbClr val="000000">
                      <a:alpha val="43137"/>
                    </a:srgbClr>
                  </a:outerShdw>
                </a:effectLst>
              </a:rPr>
              <a:t>1 case </a:t>
            </a:r>
            <a:r>
              <a:rPr lang="en-US" sz="1800" dirty="0" smtClean="0">
                <a:effectLst>
                  <a:outerShdw blurRad="38100" dist="38100" dir="2700000" algn="tl">
                    <a:srgbClr val="000000">
                      <a:alpha val="43137"/>
                    </a:srgbClr>
                  </a:outerShdw>
                </a:effectLst>
              </a:rPr>
              <a:t>evolved </a:t>
            </a:r>
            <a:r>
              <a:rPr lang="en-US" sz="1800" dirty="0">
                <a:effectLst>
                  <a:outerShdw blurRad="38100" dist="38100" dir="2700000" algn="tl">
                    <a:srgbClr val="000000">
                      <a:alpha val="43137"/>
                    </a:srgbClr>
                  </a:outerShdw>
                </a:effectLst>
              </a:rPr>
              <a:t>to myocardial infarction </a:t>
            </a:r>
            <a:r>
              <a:rPr lang="en-US" sz="1800" dirty="0" smtClean="0">
                <a:effectLst>
                  <a:outerShdw blurRad="38100" dist="38100" dir="2700000" algn="tl">
                    <a:srgbClr val="000000">
                      <a:alpha val="43137"/>
                    </a:srgbClr>
                  </a:outerShdw>
                </a:effectLst>
              </a:rPr>
              <a:t>in the </a:t>
            </a:r>
            <a:r>
              <a:rPr lang="en-US" sz="1800" dirty="0">
                <a:effectLst>
                  <a:outerShdw blurRad="38100" dist="38100" dir="2700000" algn="tl">
                    <a:srgbClr val="000000">
                      <a:alpha val="43137"/>
                    </a:srgbClr>
                  </a:outerShdw>
                </a:effectLst>
              </a:rPr>
              <a:t>eighth day. </a:t>
            </a:r>
            <a:endParaRPr lang="en-US" sz="1800" dirty="0" smtClean="0">
              <a:effectLst>
                <a:outerShdw blurRad="38100" dist="38100" dir="2700000" algn="tl">
                  <a:srgbClr val="000000">
                    <a:alpha val="43137"/>
                  </a:srgbClr>
                </a:outerShdw>
              </a:effectLst>
            </a:endParaRPr>
          </a:p>
          <a:p>
            <a:pPr>
              <a:buFont typeface="Wingdings" pitchFamily="2" charset="2"/>
              <a:buChar char="q"/>
            </a:pPr>
            <a:r>
              <a:rPr lang="en-US" sz="1800" dirty="0" smtClean="0">
                <a:effectLst>
                  <a:outerShdw blurRad="38100" dist="38100" dir="2700000" algn="tl">
                    <a:srgbClr val="000000">
                      <a:alpha val="43137"/>
                    </a:srgbClr>
                  </a:outerShdw>
                </a:effectLst>
              </a:rPr>
              <a:t>No </a:t>
            </a:r>
            <a:r>
              <a:rPr lang="en-US" sz="1800" dirty="0">
                <a:effectLst>
                  <a:outerShdw blurRad="38100" dist="38100" dir="2700000" algn="tl">
                    <a:srgbClr val="000000">
                      <a:alpha val="43137"/>
                    </a:srgbClr>
                  </a:outerShdw>
                </a:effectLst>
              </a:rPr>
              <a:t>deaths. </a:t>
            </a:r>
            <a:endParaRPr lang="en-US" sz="1800" dirty="0" smtClean="0">
              <a:effectLst>
                <a:outerShdw blurRad="38100" dist="38100" dir="2700000" algn="tl">
                  <a:srgbClr val="000000">
                    <a:alpha val="43137"/>
                  </a:srgbClr>
                </a:outerShdw>
              </a:effectLst>
            </a:endParaRPr>
          </a:p>
          <a:p>
            <a:pPr>
              <a:buFont typeface="Wingdings" pitchFamily="2" charset="2"/>
              <a:buChar char="q"/>
            </a:pPr>
            <a:r>
              <a:rPr lang="en-US" sz="1800" dirty="0" smtClean="0">
                <a:effectLst>
                  <a:outerShdw blurRad="38100" dist="38100" dir="2700000" algn="tl">
                    <a:srgbClr val="000000">
                      <a:alpha val="43137"/>
                    </a:srgbClr>
                  </a:outerShdw>
                </a:effectLst>
              </a:rPr>
              <a:t>ECG alterations  </a:t>
            </a:r>
            <a:r>
              <a:rPr lang="en-US" sz="1800" dirty="0">
                <a:effectLst>
                  <a:outerShdw blurRad="38100" dist="38100" dir="2700000" algn="tl">
                    <a:srgbClr val="000000">
                      <a:alpha val="43137"/>
                    </a:srgbClr>
                  </a:outerShdw>
                </a:effectLst>
              </a:rPr>
              <a:t>with rapid disappearance. </a:t>
            </a:r>
            <a:endParaRPr lang="en-US" sz="1800" dirty="0" smtClean="0">
              <a:effectLst>
                <a:outerShdw blurRad="38100" dist="38100" dir="2700000" algn="tl">
                  <a:srgbClr val="000000">
                    <a:alpha val="43137"/>
                  </a:srgbClr>
                </a:outerShdw>
              </a:effectLst>
            </a:endParaRPr>
          </a:p>
          <a:p>
            <a:pPr>
              <a:buFont typeface="Wingdings" pitchFamily="2" charset="2"/>
              <a:buChar char="q"/>
            </a:pPr>
            <a:r>
              <a:rPr lang="en-US" sz="1800" dirty="0" smtClean="0">
                <a:effectLst>
                  <a:outerShdw blurRad="38100" dist="38100" dir="2700000" algn="tl">
                    <a:srgbClr val="000000">
                      <a:alpha val="43137"/>
                    </a:srgbClr>
                  </a:outerShdw>
                </a:effectLst>
              </a:rPr>
              <a:t>Arrhythmic </a:t>
            </a:r>
            <a:r>
              <a:rPr lang="en-US" sz="1800" dirty="0">
                <a:effectLst>
                  <a:outerShdw blurRad="38100" dist="38100" dir="2700000" algn="tl">
                    <a:srgbClr val="000000">
                      <a:alpha val="43137"/>
                    </a:srgbClr>
                  </a:outerShdw>
                </a:effectLst>
              </a:rPr>
              <a:t>benign </a:t>
            </a:r>
            <a:r>
              <a:rPr lang="en-US" sz="1800" dirty="0" smtClean="0">
                <a:effectLst>
                  <a:outerShdw blurRad="38100" dist="38100" dir="2700000" algn="tl">
                    <a:srgbClr val="000000">
                      <a:alpha val="43137"/>
                    </a:srgbClr>
                  </a:outerShdw>
                </a:effectLst>
              </a:rPr>
              <a:t>transitional manifestations </a:t>
            </a:r>
            <a:r>
              <a:rPr lang="en-US" sz="1800" dirty="0">
                <a:effectLst>
                  <a:outerShdw blurRad="38100" dist="38100" dir="2700000" algn="tl">
                    <a:srgbClr val="000000">
                      <a:alpha val="43137"/>
                    </a:srgbClr>
                  </a:outerShdw>
                </a:effectLst>
              </a:rPr>
              <a:t>(20.5%). </a:t>
            </a:r>
            <a:endParaRPr lang="en-US" sz="1800" dirty="0" smtClean="0">
              <a:effectLst>
                <a:outerShdw blurRad="38100" dist="38100" dir="2700000" algn="tl">
                  <a:srgbClr val="000000">
                    <a:alpha val="43137"/>
                  </a:srgbClr>
                </a:outerShdw>
              </a:effectLst>
            </a:endParaRPr>
          </a:p>
          <a:p>
            <a:pPr>
              <a:buFont typeface="Wingdings" pitchFamily="2" charset="2"/>
              <a:buChar char="q"/>
            </a:pPr>
            <a:r>
              <a:rPr lang="en-US" sz="1800" dirty="0" smtClean="0">
                <a:effectLst>
                  <a:outerShdw blurRad="38100" dist="38100" dir="2700000" algn="tl">
                    <a:srgbClr val="000000">
                      <a:alpha val="43137"/>
                    </a:srgbClr>
                  </a:outerShdw>
                </a:effectLst>
              </a:rPr>
              <a:t>Mild </a:t>
            </a:r>
            <a:r>
              <a:rPr lang="en-US" sz="1800" dirty="0">
                <a:effectLst>
                  <a:outerShdw blurRad="38100" dist="38100" dir="2700000" algn="tl">
                    <a:srgbClr val="000000">
                      <a:alpha val="43137"/>
                    </a:srgbClr>
                  </a:outerShdw>
                </a:effectLst>
              </a:rPr>
              <a:t>enzymatic changes in the first 24 hours.</a:t>
            </a:r>
            <a:endParaRPr lang="pt-BR" sz="1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5253565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a:t>
            </a:r>
            <a:r>
              <a:rPr lang="en-US" sz="3200" dirty="0" err="1"/>
              <a:t>cardiotonic</a:t>
            </a:r>
            <a:r>
              <a:rPr lang="en-US" sz="3200" dirty="0"/>
              <a:t> in the </a:t>
            </a:r>
            <a:r>
              <a:rPr lang="en-US" sz="3200" dirty="0" smtClean="0"/>
              <a:t/>
            </a:r>
            <a:br>
              <a:rPr lang="en-US" sz="3200" dirty="0" smtClean="0"/>
            </a:br>
            <a:r>
              <a:rPr lang="en-US" sz="3200" dirty="0" smtClean="0"/>
              <a:t>unstable </a:t>
            </a:r>
            <a:r>
              <a:rPr lang="en-US" sz="3200" dirty="0"/>
              <a:t>angina</a:t>
            </a:r>
            <a:endParaRPr lang="pt-BR" sz="3200" dirty="0"/>
          </a:p>
        </p:txBody>
      </p:sp>
      <p:sp>
        <p:nvSpPr>
          <p:cNvPr id="3" name="Espaço Reservado para Conteúdo 2"/>
          <p:cNvSpPr>
            <a:spLocks noGrp="1"/>
          </p:cNvSpPr>
          <p:nvPr>
            <p:ph idx="1"/>
          </p:nvPr>
        </p:nvSpPr>
        <p:spPr>
          <a:xfrm>
            <a:off x="457200" y="1600200"/>
            <a:ext cx="8229600" cy="5257800"/>
          </a:xfrm>
        </p:spPr>
        <p:txBody>
          <a:bodyPr>
            <a:normAutofit fontScale="25000" lnSpcReduction="20000"/>
          </a:bodyPr>
          <a:lstStyle/>
          <a:p>
            <a:pPr algn="ctr"/>
            <a:r>
              <a:rPr lang="pt-BR" sz="8000" b="1" dirty="0" err="1" smtClean="0">
                <a:effectLst>
                  <a:outerShdw blurRad="38100" dist="38100" dir="2700000" algn="tl">
                    <a:srgbClr val="000000">
                      <a:alpha val="43137"/>
                    </a:srgbClr>
                  </a:outerShdw>
                </a:effectLst>
              </a:rPr>
              <a:t>Therapeutic</a:t>
            </a:r>
            <a:r>
              <a:rPr lang="pt-BR" sz="8000" b="1" dirty="0" smtClean="0">
                <a:effectLst>
                  <a:outerShdw blurRad="38100" dist="38100" dir="2700000" algn="tl">
                    <a:srgbClr val="000000">
                      <a:alpha val="43137"/>
                    </a:srgbClr>
                  </a:outerShdw>
                </a:effectLst>
              </a:rPr>
              <a:t> </a:t>
            </a:r>
            <a:r>
              <a:rPr lang="pt-BR" sz="8000" b="1" dirty="0" err="1" smtClean="0">
                <a:effectLst>
                  <a:outerShdw blurRad="38100" dist="38100" dir="2700000" algn="tl">
                    <a:srgbClr val="000000">
                      <a:alpha val="43137"/>
                    </a:srgbClr>
                  </a:outerShdw>
                </a:effectLst>
              </a:rPr>
              <a:t>attack</a:t>
            </a:r>
            <a:r>
              <a:rPr lang="pt-BR" sz="8000" b="1" dirty="0" smtClean="0">
                <a:effectLst>
                  <a:outerShdw blurRad="38100" dist="38100" dir="2700000" algn="tl">
                    <a:srgbClr val="000000">
                      <a:alpha val="43137"/>
                    </a:srgbClr>
                  </a:outerShdw>
                </a:effectLst>
              </a:rPr>
              <a:t> </a:t>
            </a:r>
            <a:r>
              <a:rPr lang="pt-BR" sz="8000" b="1" dirty="0" err="1" smtClean="0">
                <a:effectLst>
                  <a:outerShdw blurRad="38100" dist="38100" dir="2700000" algn="tl">
                    <a:srgbClr val="000000">
                      <a:alpha val="43137"/>
                    </a:srgbClr>
                  </a:outerShdw>
                </a:effectLst>
              </a:rPr>
              <a:t>of</a:t>
            </a:r>
            <a:r>
              <a:rPr lang="pt-BR" sz="8000" b="1" dirty="0" smtClean="0">
                <a:effectLst>
                  <a:outerShdw blurRad="38100" dist="38100" dir="2700000" algn="tl">
                    <a:srgbClr val="000000">
                      <a:alpha val="43137"/>
                    </a:srgbClr>
                  </a:outerShdw>
                </a:effectLst>
              </a:rPr>
              <a:t> </a:t>
            </a:r>
            <a:r>
              <a:rPr lang="pt-BR" sz="8000" b="1" dirty="0" err="1" smtClean="0">
                <a:effectLst>
                  <a:outerShdw blurRad="38100" dist="38100" dir="2700000" algn="tl">
                    <a:srgbClr val="000000">
                      <a:alpha val="43137"/>
                    </a:srgbClr>
                  </a:outerShdw>
                </a:effectLst>
              </a:rPr>
              <a:t>unstable</a:t>
            </a:r>
            <a:r>
              <a:rPr lang="pt-BR" sz="8000" b="1" dirty="0" smtClean="0">
                <a:effectLst>
                  <a:outerShdw blurRad="38100" dist="38100" dir="2700000" algn="tl">
                    <a:srgbClr val="000000">
                      <a:alpha val="43137"/>
                    </a:srgbClr>
                  </a:outerShdw>
                </a:effectLst>
              </a:rPr>
              <a:t> angina </a:t>
            </a:r>
            <a:r>
              <a:rPr lang="pt-BR" sz="8000" b="1" dirty="0" err="1" smtClean="0">
                <a:effectLst>
                  <a:outerShdw blurRad="38100" dist="38100" dir="2700000" algn="tl">
                    <a:srgbClr val="000000">
                      <a:alpha val="43137"/>
                    </a:srgbClr>
                  </a:outerShdw>
                </a:effectLst>
              </a:rPr>
              <a:t>during</a:t>
            </a:r>
            <a:r>
              <a:rPr lang="pt-BR" sz="8000" b="1" dirty="0" smtClean="0">
                <a:effectLst>
                  <a:outerShdw blurRad="38100" dist="38100" dir="2700000" algn="tl">
                    <a:srgbClr val="000000">
                      <a:alpha val="43137"/>
                    </a:srgbClr>
                  </a:outerShdw>
                </a:effectLst>
              </a:rPr>
              <a:t> 6 </a:t>
            </a:r>
            <a:r>
              <a:rPr lang="pt-BR" sz="8000" b="1" dirty="0" err="1" smtClean="0">
                <a:effectLst>
                  <a:outerShdw blurRad="38100" dist="38100" dir="2700000" algn="tl">
                    <a:srgbClr val="000000">
                      <a:alpha val="43137"/>
                    </a:srgbClr>
                  </a:outerShdw>
                </a:effectLst>
              </a:rPr>
              <a:t>days</a:t>
            </a:r>
            <a:endParaRPr lang="pt-BR" sz="8000" b="1" dirty="0">
              <a:effectLst>
                <a:outerShdw blurRad="38100" dist="38100" dir="2700000" algn="tl">
                  <a:srgbClr val="000000">
                    <a:alpha val="43137"/>
                  </a:srgbClr>
                </a:outerShdw>
              </a:effectLst>
            </a:endParaRPr>
          </a:p>
          <a:p>
            <a:endParaRPr lang="pt-BR" dirty="0" smtClean="0">
              <a:effectLst>
                <a:outerShdw blurRad="38100" dist="38100" dir="2700000" algn="tl">
                  <a:srgbClr val="000000">
                    <a:alpha val="43137"/>
                  </a:srgbClr>
                </a:outerShdw>
              </a:effectLst>
            </a:endParaRPr>
          </a:p>
          <a:p>
            <a:r>
              <a:rPr lang="pt-BR" sz="6400" b="1" dirty="0" err="1" smtClean="0">
                <a:effectLst>
                  <a:outerShdw blurRad="38100" dist="38100" dir="2700000" algn="tl">
                    <a:srgbClr val="000000">
                      <a:alpha val="43137"/>
                    </a:srgbClr>
                  </a:outerShdw>
                </a:effectLst>
              </a:rPr>
              <a:t>Cardiotonics</a:t>
            </a:r>
            <a:r>
              <a:rPr lang="pt-BR" sz="6400" b="1" dirty="0">
                <a:effectLst>
                  <a:outerShdw blurRad="38100" dist="38100" dir="2700000" algn="tl">
                    <a:srgbClr val="000000">
                      <a:alpha val="43137"/>
                    </a:srgbClr>
                  </a:outerShdw>
                </a:effectLst>
              </a:rPr>
              <a:t>:</a:t>
            </a:r>
          </a:p>
          <a:p>
            <a:r>
              <a:rPr lang="pt-BR" sz="6400" dirty="0" err="1">
                <a:effectLst>
                  <a:outerShdw blurRad="38100" dist="38100" dir="2700000" algn="tl">
                    <a:srgbClr val="000000">
                      <a:alpha val="43137"/>
                    </a:srgbClr>
                  </a:outerShdw>
                </a:effectLst>
              </a:rPr>
              <a:t>S</a:t>
            </a:r>
            <a:r>
              <a:rPr lang="pt-BR" sz="6400" dirty="0" err="1" smtClean="0">
                <a:effectLst>
                  <a:outerShdw blurRad="38100" dist="38100" dir="2700000" algn="tl">
                    <a:srgbClr val="000000">
                      <a:alpha val="43137"/>
                    </a:srgbClr>
                  </a:outerShdw>
                </a:effectLst>
              </a:rPr>
              <a:t>trophanthin</a:t>
            </a:r>
            <a:r>
              <a:rPr lang="pt-BR" sz="6400" dirty="0" smtClean="0">
                <a:effectLst>
                  <a:outerShdw blurRad="38100" dist="38100" dir="2700000" algn="tl">
                    <a:srgbClr val="000000">
                      <a:alpha val="43137"/>
                    </a:srgbClr>
                  </a:outerShdw>
                </a:effectLst>
              </a:rPr>
              <a:t>-K </a:t>
            </a:r>
            <a:r>
              <a:rPr lang="pt-BR" sz="6400" dirty="0">
                <a:effectLst>
                  <a:outerShdw blurRad="38100" dist="38100" dir="2700000" algn="tl">
                    <a:srgbClr val="000000">
                      <a:alpha val="43137"/>
                    </a:srgbClr>
                  </a:outerShdw>
                </a:effectLst>
              </a:rPr>
              <a:t>: </a:t>
            </a:r>
            <a:r>
              <a:rPr lang="pt-BR" sz="6400" dirty="0" smtClean="0">
                <a:effectLst>
                  <a:outerShdw blurRad="38100" dist="38100" dir="2700000" algn="tl">
                    <a:srgbClr val="000000">
                      <a:alpha val="43137"/>
                    </a:srgbClr>
                  </a:outerShdw>
                </a:effectLst>
              </a:rPr>
              <a:t>0.25-0.34 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IV</a:t>
            </a:r>
            <a:endParaRPr lang="pt-BR" sz="6400" dirty="0">
              <a:effectLst>
                <a:outerShdw blurRad="38100" dist="38100" dir="2700000" algn="tl">
                  <a:srgbClr val="000000">
                    <a:alpha val="43137"/>
                  </a:srgbClr>
                </a:outerShdw>
              </a:effectLst>
            </a:endParaRPr>
          </a:p>
          <a:p>
            <a:r>
              <a:rPr lang="pt-BR" sz="6400" dirty="0" err="1" smtClean="0">
                <a:effectLst>
                  <a:outerShdw blurRad="38100" dist="38100" dir="2700000" algn="tl">
                    <a:srgbClr val="000000">
                      <a:alpha val="43137"/>
                    </a:srgbClr>
                  </a:outerShdw>
                </a:effectLst>
              </a:rPr>
              <a:t>Strophanthin</a:t>
            </a:r>
            <a:r>
              <a:rPr lang="pt-BR" sz="6400" dirty="0" smtClean="0">
                <a:effectLst>
                  <a:outerShdw blurRad="38100" dist="38100" dir="2700000" algn="tl">
                    <a:srgbClr val="000000">
                      <a:alpha val="43137"/>
                    </a:srgbClr>
                  </a:outerShdw>
                </a:effectLst>
              </a:rPr>
              <a:t>-G </a:t>
            </a:r>
            <a:r>
              <a:rPr lang="pt-BR" sz="6400" dirty="0">
                <a:effectLst>
                  <a:outerShdw blurRad="38100" dist="38100" dir="2700000" algn="tl">
                    <a:srgbClr val="000000">
                      <a:alpha val="43137"/>
                    </a:srgbClr>
                  </a:outerShdw>
                </a:effectLst>
              </a:rPr>
              <a:t>: </a:t>
            </a:r>
            <a:r>
              <a:rPr lang="pt-BR" sz="6400" dirty="0" smtClean="0">
                <a:effectLst>
                  <a:outerShdw blurRad="38100" dist="38100" dir="2700000" algn="tl">
                    <a:srgbClr val="000000">
                      <a:alpha val="43137"/>
                    </a:srgbClr>
                  </a:outerShdw>
                </a:effectLst>
              </a:rPr>
              <a:t>0.25-0.50 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IV</a:t>
            </a:r>
            <a:endParaRPr lang="pt-BR" sz="6400" dirty="0">
              <a:effectLst>
                <a:outerShdw blurRad="38100" dist="38100" dir="2700000" algn="tl">
                  <a:srgbClr val="000000">
                    <a:alpha val="43137"/>
                  </a:srgbClr>
                </a:outerShdw>
              </a:effectLst>
            </a:endParaRPr>
          </a:p>
          <a:p>
            <a:r>
              <a:rPr lang="pt-BR" sz="6400" dirty="0" err="1" smtClean="0">
                <a:effectLst>
                  <a:outerShdw blurRad="38100" dist="38100" dir="2700000" algn="tl">
                    <a:srgbClr val="000000">
                      <a:alpha val="43137"/>
                    </a:srgbClr>
                  </a:outerShdw>
                </a:effectLst>
              </a:rPr>
              <a:t>Lanatoside</a:t>
            </a:r>
            <a:r>
              <a:rPr lang="pt-BR" sz="6400" dirty="0" smtClean="0">
                <a:effectLst>
                  <a:outerShdw blurRad="38100" dist="38100" dir="2700000" algn="tl">
                    <a:srgbClr val="000000">
                      <a:alpha val="43137"/>
                    </a:srgbClr>
                  </a:outerShdw>
                </a:effectLst>
              </a:rPr>
              <a:t>-C </a:t>
            </a:r>
            <a:r>
              <a:rPr lang="pt-BR" sz="6400" dirty="0">
                <a:effectLst>
                  <a:outerShdw blurRad="38100" dist="38100" dir="2700000" algn="tl">
                    <a:srgbClr val="000000">
                      <a:alpha val="43137"/>
                    </a:srgbClr>
                  </a:outerShdw>
                </a:effectLst>
              </a:rPr>
              <a:t>: </a:t>
            </a:r>
            <a:r>
              <a:rPr lang="pt-BR" sz="6400" dirty="0" smtClean="0">
                <a:effectLst>
                  <a:outerShdw blurRad="38100" dist="38100" dir="2700000" algn="tl">
                    <a:srgbClr val="000000">
                      <a:alpha val="43137"/>
                    </a:srgbClr>
                  </a:outerShdw>
                </a:effectLst>
              </a:rPr>
              <a:t>0.40 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IV</a:t>
            </a:r>
            <a:endParaRPr lang="pt-BR" sz="6400" dirty="0">
              <a:effectLst>
                <a:outerShdw blurRad="38100" dist="38100" dir="2700000" algn="tl">
                  <a:srgbClr val="000000">
                    <a:alpha val="43137"/>
                  </a:srgbClr>
                </a:outerShdw>
              </a:effectLst>
            </a:endParaRPr>
          </a:p>
          <a:p>
            <a:r>
              <a:rPr lang="pt-BR" sz="6400" dirty="0" err="1" smtClean="0">
                <a:effectLst>
                  <a:outerShdw blurRad="38100" dist="38100" dir="2700000" algn="tl">
                    <a:srgbClr val="000000">
                      <a:alpha val="43137"/>
                    </a:srgbClr>
                  </a:outerShdw>
                </a:effectLst>
              </a:rPr>
              <a:t>Digoxin</a:t>
            </a:r>
            <a:r>
              <a:rPr lang="pt-BR" sz="6400" dirty="0" smtClean="0">
                <a:effectLst>
                  <a:outerShdw blurRad="38100" dist="38100" dir="2700000" algn="tl">
                    <a:srgbClr val="000000">
                      <a:alpha val="43137"/>
                    </a:srgbClr>
                  </a:outerShdw>
                </a:effectLst>
              </a:rPr>
              <a:t> </a:t>
            </a:r>
            <a:r>
              <a:rPr lang="pt-BR" sz="6400" dirty="0">
                <a:effectLst>
                  <a:outerShdw blurRad="38100" dist="38100" dir="2700000" algn="tl">
                    <a:srgbClr val="000000">
                      <a:alpha val="43137"/>
                    </a:srgbClr>
                  </a:outerShdw>
                </a:effectLst>
              </a:rPr>
              <a:t>: </a:t>
            </a:r>
            <a:r>
              <a:rPr lang="pt-BR" sz="6400" dirty="0" smtClean="0">
                <a:effectLst>
                  <a:outerShdw blurRad="38100" dist="38100" dir="2700000" algn="tl">
                    <a:srgbClr val="000000">
                      <a:alpha val="43137"/>
                    </a:srgbClr>
                  </a:outerShdw>
                </a:effectLst>
              </a:rPr>
              <a:t>0.50 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IV</a:t>
            </a:r>
            <a:endParaRPr lang="pt-BR" sz="6400" dirty="0">
              <a:effectLst>
                <a:outerShdw blurRad="38100" dist="38100" dir="2700000" algn="tl">
                  <a:srgbClr val="000000">
                    <a:alpha val="43137"/>
                  </a:srgbClr>
                </a:outerShdw>
              </a:effectLst>
            </a:endParaRPr>
          </a:p>
          <a:p>
            <a:r>
              <a:rPr lang="pt-BR" sz="6400" dirty="0" err="1" smtClean="0">
                <a:effectLst>
                  <a:outerShdw blurRad="38100" dist="38100" dir="2700000" algn="tl">
                    <a:srgbClr val="000000">
                      <a:alpha val="43137"/>
                    </a:srgbClr>
                  </a:outerShdw>
                </a:effectLst>
              </a:rPr>
              <a:t>Methildigoxin</a:t>
            </a:r>
            <a:r>
              <a:rPr lang="pt-BR" sz="6400" dirty="0" smtClean="0">
                <a:effectLst>
                  <a:outerShdw blurRad="38100" dist="38100" dir="2700000" algn="tl">
                    <a:srgbClr val="000000">
                      <a:alpha val="43137"/>
                    </a:srgbClr>
                  </a:outerShdw>
                </a:effectLst>
              </a:rPr>
              <a:t> </a:t>
            </a:r>
            <a:r>
              <a:rPr lang="pt-BR" sz="6400" dirty="0">
                <a:effectLst>
                  <a:outerShdw blurRad="38100" dist="38100" dir="2700000" algn="tl">
                    <a:srgbClr val="000000">
                      <a:alpha val="43137"/>
                    </a:srgbClr>
                  </a:outerShdw>
                </a:effectLst>
              </a:rPr>
              <a:t>: </a:t>
            </a:r>
            <a:r>
              <a:rPr lang="pt-BR" sz="6400" dirty="0" smtClean="0">
                <a:effectLst>
                  <a:outerShdw blurRad="38100" dist="38100" dir="2700000" algn="tl">
                    <a:srgbClr val="000000">
                      <a:alpha val="43137"/>
                    </a:srgbClr>
                  </a:outerShdw>
                </a:effectLst>
              </a:rPr>
              <a:t>0.20-0.30 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PO</a:t>
            </a:r>
            <a:endParaRPr lang="pt-BR" sz="6400" dirty="0">
              <a:effectLst>
                <a:outerShdw blurRad="38100" dist="38100" dir="2700000" algn="tl">
                  <a:srgbClr val="000000">
                    <a:alpha val="43137"/>
                  </a:srgbClr>
                </a:outerShdw>
              </a:effectLst>
            </a:endParaRPr>
          </a:p>
          <a:p>
            <a:r>
              <a:rPr lang="pt-BR" sz="6400" dirty="0" err="1" smtClean="0">
                <a:effectLst>
                  <a:outerShdw blurRad="38100" dist="38100" dir="2700000" algn="tl">
                    <a:srgbClr val="000000">
                      <a:alpha val="43137"/>
                    </a:srgbClr>
                  </a:outerShdw>
                </a:effectLst>
              </a:rPr>
              <a:t>Proscillaridin-A</a:t>
            </a:r>
            <a:r>
              <a:rPr lang="pt-BR" sz="6400" dirty="0" smtClean="0">
                <a:effectLst>
                  <a:outerShdw blurRad="38100" dist="38100" dir="2700000" algn="tl">
                    <a:srgbClr val="000000">
                      <a:alpha val="43137"/>
                    </a:srgbClr>
                  </a:outerShdw>
                </a:effectLst>
              </a:rPr>
              <a:t> </a:t>
            </a:r>
            <a:r>
              <a:rPr lang="pt-BR" sz="6400" dirty="0">
                <a:effectLst>
                  <a:outerShdw blurRad="38100" dist="38100" dir="2700000" algn="tl">
                    <a:srgbClr val="000000">
                      <a:alpha val="43137"/>
                    </a:srgbClr>
                  </a:outerShdw>
                </a:effectLst>
              </a:rPr>
              <a:t>: </a:t>
            </a:r>
            <a:r>
              <a:rPr lang="pt-BR" sz="6400" dirty="0" smtClean="0">
                <a:effectLst>
                  <a:outerShdw blurRad="38100" dist="38100" dir="2700000" algn="tl">
                    <a:srgbClr val="000000">
                      <a:alpha val="43137"/>
                    </a:srgbClr>
                  </a:outerShdw>
                </a:effectLst>
              </a:rPr>
              <a:t>1.50-2.0 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PO</a:t>
            </a:r>
            <a:endParaRPr lang="pt-BR" sz="6400" dirty="0">
              <a:effectLst>
                <a:outerShdw blurRad="38100" dist="38100" dir="2700000" algn="tl">
                  <a:srgbClr val="000000">
                    <a:alpha val="43137"/>
                  </a:srgbClr>
                </a:outerShdw>
              </a:effectLst>
            </a:endParaRPr>
          </a:p>
          <a:p>
            <a:endParaRPr lang="pt-BR" sz="6400" dirty="0" smtClean="0">
              <a:effectLst>
                <a:outerShdw blurRad="38100" dist="38100" dir="2700000" algn="tl">
                  <a:srgbClr val="000000">
                    <a:alpha val="43137"/>
                  </a:srgbClr>
                </a:outerShdw>
              </a:effectLst>
            </a:endParaRPr>
          </a:p>
          <a:p>
            <a:r>
              <a:rPr lang="pt-BR" sz="6400" b="1" dirty="0" err="1" smtClean="0">
                <a:effectLst>
                  <a:outerShdw blurRad="38100" dist="38100" dir="2700000" algn="tl">
                    <a:srgbClr val="000000">
                      <a:alpha val="43137"/>
                    </a:srgbClr>
                  </a:outerShdw>
                </a:effectLst>
              </a:rPr>
              <a:t>Coronary</a:t>
            </a:r>
            <a:r>
              <a:rPr lang="pt-BR" sz="6400" b="1" dirty="0" smtClean="0">
                <a:effectLst>
                  <a:outerShdw blurRad="38100" dist="38100" dir="2700000" algn="tl">
                    <a:srgbClr val="000000">
                      <a:alpha val="43137"/>
                    </a:srgbClr>
                  </a:outerShdw>
                </a:effectLst>
              </a:rPr>
              <a:t> </a:t>
            </a:r>
            <a:r>
              <a:rPr lang="pt-BR" sz="6400" b="1" dirty="0" err="1" smtClean="0">
                <a:effectLst>
                  <a:outerShdw blurRad="38100" dist="38100" dir="2700000" algn="tl">
                    <a:srgbClr val="000000">
                      <a:alpha val="43137"/>
                    </a:srgbClr>
                  </a:outerShdw>
                </a:effectLst>
              </a:rPr>
              <a:t>dilators</a:t>
            </a:r>
            <a:r>
              <a:rPr lang="pt-BR" sz="6400" b="1" dirty="0" smtClean="0">
                <a:effectLst>
                  <a:outerShdw blurRad="38100" dist="38100" dir="2700000" algn="tl">
                    <a:srgbClr val="000000">
                      <a:alpha val="43137"/>
                    </a:srgbClr>
                  </a:outerShdw>
                </a:effectLst>
              </a:rPr>
              <a:t>:</a:t>
            </a:r>
            <a:endParaRPr lang="pt-BR" sz="6400" b="1" dirty="0">
              <a:effectLst>
                <a:outerShdw blurRad="38100" dist="38100" dir="2700000" algn="tl">
                  <a:srgbClr val="000000">
                    <a:alpha val="43137"/>
                  </a:srgbClr>
                </a:outerShdw>
              </a:effectLst>
            </a:endParaRPr>
          </a:p>
          <a:p>
            <a:r>
              <a:rPr lang="pt-BR" sz="6400" dirty="0">
                <a:effectLst>
                  <a:outerShdw blurRad="38100" dist="38100" dir="2700000" algn="tl">
                    <a:srgbClr val="000000">
                      <a:alpha val="43137"/>
                    </a:srgbClr>
                  </a:outerShdw>
                </a:effectLst>
              </a:rPr>
              <a:t>Dipiridamol : 20 </a:t>
            </a:r>
            <a:r>
              <a:rPr lang="pt-BR" sz="6400" dirty="0" smtClean="0">
                <a:effectLst>
                  <a:outerShdw blurRad="38100" dist="38100" dir="2700000" algn="tl">
                    <a:srgbClr val="000000">
                      <a:alpha val="43137"/>
                    </a:srgbClr>
                  </a:outerShdw>
                </a:effectLst>
              </a:rPr>
              <a:t>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IV</a:t>
            </a:r>
            <a:endParaRPr lang="pt-BR" sz="6400" dirty="0">
              <a:effectLst>
                <a:outerShdw blurRad="38100" dist="38100" dir="2700000" algn="tl">
                  <a:srgbClr val="000000">
                    <a:alpha val="43137"/>
                  </a:srgbClr>
                </a:outerShdw>
              </a:effectLst>
            </a:endParaRPr>
          </a:p>
          <a:p>
            <a:r>
              <a:rPr lang="pt-BR" sz="6400" dirty="0" err="1">
                <a:effectLst>
                  <a:outerShdw blurRad="38100" dist="38100" dir="2700000" algn="tl">
                    <a:srgbClr val="000000">
                      <a:alpha val="43137"/>
                    </a:srgbClr>
                  </a:outerShdw>
                </a:effectLst>
              </a:rPr>
              <a:t>Verapamil</a:t>
            </a:r>
            <a:r>
              <a:rPr lang="pt-BR" sz="6400" dirty="0">
                <a:effectLst>
                  <a:outerShdw blurRad="38100" dist="38100" dir="2700000" algn="tl">
                    <a:srgbClr val="000000">
                      <a:alpha val="43137"/>
                    </a:srgbClr>
                  </a:outerShdw>
                </a:effectLst>
              </a:rPr>
              <a:t> : 240 </a:t>
            </a:r>
            <a:r>
              <a:rPr lang="pt-BR" sz="6400" dirty="0" smtClean="0">
                <a:effectLst>
                  <a:outerShdw blurRad="38100" dist="38100" dir="2700000" algn="tl">
                    <a:srgbClr val="000000">
                      <a:alpha val="43137"/>
                    </a:srgbClr>
                  </a:outerShdw>
                </a:effectLst>
              </a:rPr>
              <a:t>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PO</a:t>
            </a:r>
            <a:endParaRPr lang="pt-BR" sz="6400" dirty="0">
              <a:effectLst>
                <a:outerShdw blurRad="38100" dist="38100" dir="2700000" algn="tl">
                  <a:srgbClr val="000000">
                    <a:alpha val="43137"/>
                  </a:srgbClr>
                </a:outerShdw>
              </a:effectLst>
            </a:endParaRPr>
          </a:p>
          <a:p>
            <a:r>
              <a:rPr lang="pt-BR" sz="6400" dirty="0" err="1" smtClean="0">
                <a:effectLst>
                  <a:outerShdw blurRad="38100" dist="38100" dir="2700000" algn="tl">
                    <a:srgbClr val="000000">
                      <a:alpha val="43137"/>
                    </a:srgbClr>
                  </a:outerShdw>
                </a:effectLst>
              </a:rPr>
              <a:t>Prenilamine</a:t>
            </a:r>
            <a:r>
              <a:rPr lang="pt-BR" sz="6400" dirty="0" smtClean="0">
                <a:effectLst>
                  <a:outerShdw blurRad="38100" dist="38100" dir="2700000" algn="tl">
                    <a:srgbClr val="000000">
                      <a:alpha val="43137"/>
                    </a:srgbClr>
                  </a:outerShdw>
                </a:effectLst>
              </a:rPr>
              <a:t> </a:t>
            </a:r>
            <a:r>
              <a:rPr lang="pt-BR" sz="6400" dirty="0">
                <a:effectLst>
                  <a:outerShdw blurRad="38100" dist="38100" dir="2700000" algn="tl">
                    <a:srgbClr val="000000">
                      <a:alpha val="43137"/>
                    </a:srgbClr>
                  </a:outerShdw>
                </a:effectLst>
              </a:rPr>
              <a:t>: 180 </a:t>
            </a:r>
            <a:r>
              <a:rPr lang="pt-BR" sz="6400" dirty="0" smtClean="0">
                <a:effectLst>
                  <a:outerShdw blurRad="38100" dist="38100" dir="2700000" algn="tl">
                    <a:srgbClr val="000000">
                      <a:alpha val="43137"/>
                    </a:srgbClr>
                  </a:outerShdw>
                </a:effectLst>
              </a:rPr>
              <a:t>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PO</a:t>
            </a:r>
            <a:endParaRPr lang="pt-BR" sz="6400" dirty="0">
              <a:effectLst>
                <a:outerShdw blurRad="38100" dist="38100" dir="2700000" algn="tl">
                  <a:srgbClr val="000000">
                    <a:alpha val="43137"/>
                  </a:srgbClr>
                </a:outerShdw>
              </a:effectLst>
            </a:endParaRPr>
          </a:p>
          <a:p>
            <a:r>
              <a:rPr lang="pt-BR" sz="6400" dirty="0" err="1" smtClean="0">
                <a:effectLst>
                  <a:outerShdw blurRad="38100" dist="38100" dir="2700000" algn="tl">
                    <a:srgbClr val="000000">
                      <a:alpha val="43137"/>
                    </a:srgbClr>
                  </a:outerShdw>
                </a:effectLst>
              </a:rPr>
              <a:t>Nifedipine</a:t>
            </a:r>
            <a:r>
              <a:rPr lang="pt-BR" sz="6400" dirty="0" smtClean="0">
                <a:effectLst>
                  <a:outerShdw blurRad="38100" dist="38100" dir="2700000" algn="tl">
                    <a:srgbClr val="000000">
                      <a:alpha val="43137"/>
                    </a:srgbClr>
                  </a:outerShdw>
                </a:effectLst>
              </a:rPr>
              <a:t> </a:t>
            </a:r>
            <a:r>
              <a:rPr lang="pt-BR" sz="6400" dirty="0">
                <a:effectLst>
                  <a:outerShdw blurRad="38100" dist="38100" dir="2700000" algn="tl">
                    <a:srgbClr val="000000">
                      <a:alpha val="43137"/>
                    </a:srgbClr>
                  </a:outerShdw>
                </a:effectLst>
              </a:rPr>
              <a:t>: 30 </a:t>
            </a:r>
            <a:r>
              <a:rPr lang="pt-BR" sz="6400" dirty="0" smtClean="0">
                <a:effectLst>
                  <a:outerShdw blurRad="38100" dist="38100" dir="2700000" algn="tl">
                    <a:srgbClr val="000000">
                      <a:alpha val="43137"/>
                    </a:srgbClr>
                  </a:outerShdw>
                </a:effectLst>
              </a:rPr>
              <a:t>mg/</a:t>
            </a:r>
            <a:r>
              <a:rPr lang="pt-BR" sz="6400" dirty="0" err="1" smtClean="0">
                <a:effectLst>
                  <a:outerShdw blurRad="38100" dist="38100" dir="2700000" algn="tl">
                    <a:srgbClr val="000000">
                      <a:alpha val="43137"/>
                    </a:srgbClr>
                  </a:outerShdw>
                </a:effectLst>
              </a:rPr>
              <a:t>day</a:t>
            </a:r>
            <a:r>
              <a:rPr lang="pt-BR" sz="6400" dirty="0" smtClean="0">
                <a:effectLst>
                  <a:outerShdw blurRad="38100" dist="38100" dir="2700000" algn="tl">
                    <a:srgbClr val="000000">
                      <a:alpha val="43137"/>
                    </a:srgbClr>
                  </a:outerShdw>
                </a:effectLst>
              </a:rPr>
              <a:t>, PO</a:t>
            </a:r>
            <a:endParaRPr lang="pt-BR" sz="6400" dirty="0">
              <a:effectLst>
                <a:outerShdw blurRad="38100" dist="38100" dir="2700000" algn="tl">
                  <a:srgbClr val="000000">
                    <a:alpha val="43137"/>
                  </a:srgbClr>
                </a:outerShdw>
              </a:effectLst>
            </a:endParaRPr>
          </a:p>
          <a:p>
            <a:endParaRPr lang="pt-BR" sz="6400" dirty="0" smtClean="0">
              <a:effectLst>
                <a:outerShdw blurRad="38100" dist="38100" dir="2700000" algn="tl">
                  <a:srgbClr val="000000">
                    <a:alpha val="43137"/>
                  </a:srgbClr>
                </a:outerShdw>
              </a:effectLst>
            </a:endParaRPr>
          </a:p>
          <a:p>
            <a:r>
              <a:rPr lang="en-US" sz="6400" dirty="0" smtClean="0">
                <a:effectLst>
                  <a:outerShdw blurRad="38100" dist="38100" dir="2700000" algn="tl">
                    <a:srgbClr val="000000">
                      <a:alpha val="43137"/>
                    </a:srgbClr>
                  </a:outerShdw>
                </a:effectLst>
              </a:rPr>
              <a:t>* The </a:t>
            </a:r>
            <a:r>
              <a:rPr lang="en-US" sz="6400" dirty="0" err="1">
                <a:effectLst>
                  <a:outerShdw blurRad="38100" dist="38100" dir="2700000" algn="tl">
                    <a:srgbClr val="000000">
                      <a:alpha val="43137"/>
                    </a:srgbClr>
                  </a:outerShdw>
                </a:effectLst>
              </a:rPr>
              <a:t>strophanthin</a:t>
            </a:r>
            <a:r>
              <a:rPr lang="en-US" sz="6400" dirty="0">
                <a:effectLst>
                  <a:outerShdw blurRad="38100" dist="38100" dir="2700000" algn="tl">
                    <a:srgbClr val="000000">
                      <a:alpha val="43137"/>
                    </a:srgbClr>
                  </a:outerShdw>
                </a:effectLst>
              </a:rPr>
              <a:t> K or G (IV) was employed in 150 patients,  Digitalis (IV) in 30 patients and, </a:t>
            </a:r>
            <a:r>
              <a:rPr lang="en-US" sz="6400" dirty="0" smtClean="0">
                <a:effectLst>
                  <a:outerShdw blurRad="38100" dist="38100" dir="2700000" algn="tl">
                    <a:srgbClr val="000000">
                      <a:alpha val="43137"/>
                    </a:srgbClr>
                  </a:outerShdw>
                </a:effectLst>
              </a:rPr>
              <a:t>exceptionally, </a:t>
            </a:r>
            <a:r>
              <a:rPr lang="en-US" sz="6400" dirty="0">
                <a:effectLst>
                  <a:outerShdw blurRad="38100" dist="38100" dir="2700000" algn="tl">
                    <a:srgbClr val="000000">
                      <a:alpha val="43137"/>
                    </a:srgbClr>
                  </a:outerShdw>
                </a:effectLst>
              </a:rPr>
              <a:t>by oral route,  </a:t>
            </a:r>
            <a:r>
              <a:rPr lang="en-US" sz="6400" dirty="0" err="1">
                <a:effectLst>
                  <a:outerShdw blurRad="38100" dist="38100" dir="2700000" algn="tl">
                    <a:srgbClr val="000000">
                      <a:alpha val="43137"/>
                    </a:srgbClr>
                  </a:outerShdw>
                </a:effectLst>
              </a:rPr>
              <a:t>Methildigoxin</a:t>
            </a:r>
            <a:r>
              <a:rPr lang="en-US" sz="6400" dirty="0">
                <a:effectLst>
                  <a:outerShdw blurRad="38100" dist="38100" dir="2700000" algn="tl">
                    <a:srgbClr val="000000">
                      <a:alpha val="43137"/>
                    </a:srgbClr>
                  </a:outerShdw>
                </a:effectLst>
              </a:rPr>
              <a:t> in 1 patient and </a:t>
            </a:r>
            <a:r>
              <a:rPr lang="en-US" sz="6400" dirty="0" err="1">
                <a:effectLst>
                  <a:outerShdw blurRad="38100" dist="38100" dir="2700000" algn="tl">
                    <a:srgbClr val="000000">
                      <a:alpha val="43137"/>
                    </a:srgbClr>
                  </a:outerShdw>
                </a:effectLst>
              </a:rPr>
              <a:t>Proscillaridin</a:t>
            </a:r>
            <a:r>
              <a:rPr lang="en-US" sz="6400" dirty="0">
                <a:effectLst>
                  <a:outerShdw blurRad="38100" dist="38100" dir="2700000" algn="tl">
                    <a:srgbClr val="000000">
                      <a:alpha val="43137"/>
                    </a:srgbClr>
                  </a:outerShdw>
                </a:effectLst>
              </a:rPr>
              <a:t>-A in 18 pts</a:t>
            </a:r>
            <a:r>
              <a:rPr lang="en-US" sz="6400" dirty="0" smtClean="0">
                <a:effectLst>
                  <a:outerShdw blurRad="38100" dist="38100" dir="2700000" algn="tl">
                    <a:srgbClr val="000000">
                      <a:alpha val="43137"/>
                    </a:srgbClr>
                  </a:outerShdw>
                </a:effectLst>
              </a:rPr>
              <a:t>.</a:t>
            </a:r>
          </a:p>
          <a:p>
            <a:endParaRPr lang="fr-FR" sz="6400" dirty="0" smtClean="0">
              <a:effectLst>
                <a:outerShdw blurRad="38100" dist="38100" dir="2700000" algn="tl">
                  <a:srgbClr val="000000">
                    <a:alpha val="43137"/>
                  </a:srgbClr>
                </a:outerShdw>
              </a:effectLst>
            </a:endParaRPr>
          </a:p>
          <a:p>
            <a:r>
              <a:rPr lang="fr-FR" sz="6400" dirty="0" smtClean="0">
                <a:effectLst>
                  <a:outerShdw blurRad="38100" dist="38100" dir="2700000" algn="tl">
                    <a:srgbClr val="000000">
                      <a:alpha val="43137"/>
                    </a:srgbClr>
                  </a:outerShdw>
                </a:effectLst>
              </a:rPr>
              <a:t>IV</a:t>
            </a:r>
            <a:r>
              <a:rPr lang="fr-FR" sz="6400" dirty="0">
                <a:effectLst>
                  <a:outerShdw blurRad="38100" dist="38100" dir="2700000" algn="tl">
                    <a:srgbClr val="000000">
                      <a:alpha val="43137"/>
                    </a:srgbClr>
                  </a:outerShdw>
                </a:effectLst>
              </a:rPr>
              <a:t>: Intravenous route     PO: Oral route</a:t>
            </a:r>
          </a:p>
          <a:p>
            <a:endParaRPr lang="en-US" sz="2900" dirty="0"/>
          </a:p>
        </p:txBody>
      </p:sp>
    </p:spTree>
    <p:extLst>
      <p:ext uri="{BB962C8B-B14F-4D97-AF65-F5344CB8AC3E}">
        <p14:creationId xmlns:p14="http://schemas.microsoft.com/office/powerpoint/2010/main" xmlns="" val="27048261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a:t>T</a:t>
            </a:r>
            <a:r>
              <a:rPr lang="pt-BR" sz="3200" dirty="0" smtClean="0"/>
              <a:t>he </a:t>
            </a:r>
            <a:r>
              <a:rPr lang="pt-BR" sz="3200" dirty="0" err="1" smtClean="0"/>
              <a:t>cardiotonic</a:t>
            </a:r>
            <a:r>
              <a:rPr lang="pt-BR" sz="3200" dirty="0"/>
              <a:t> </a:t>
            </a:r>
            <a:r>
              <a:rPr lang="pt-BR" sz="3200" dirty="0" smtClean="0"/>
              <a:t>use in </a:t>
            </a:r>
            <a:r>
              <a:rPr lang="pt-BR" sz="3200" dirty="0" err="1" smtClean="0"/>
              <a:t>the</a:t>
            </a:r>
            <a:r>
              <a:rPr lang="pt-BR" sz="3200" dirty="0" smtClean="0"/>
              <a:t> </a:t>
            </a:r>
            <a:br>
              <a:rPr lang="pt-BR" sz="3200" dirty="0" smtClean="0"/>
            </a:br>
            <a:r>
              <a:rPr lang="pt-BR" sz="3200" dirty="0" err="1" smtClean="0"/>
              <a:t>infarcting</a:t>
            </a:r>
            <a:r>
              <a:rPr lang="pt-BR" sz="3200" dirty="0" smtClean="0"/>
              <a:t> </a:t>
            </a:r>
            <a:r>
              <a:rPr lang="pt-BR" sz="3200" dirty="0" err="1" smtClean="0"/>
              <a:t>clinical</a:t>
            </a:r>
            <a:r>
              <a:rPr lang="pt-BR" sz="3200" dirty="0" smtClean="0"/>
              <a:t> </a:t>
            </a:r>
            <a:r>
              <a:rPr lang="pt-BR" sz="3200" dirty="0" err="1" smtClean="0"/>
              <a:t>picture</a:t>
            </a:r>
            <a:endParaRPr lang="pt-BR" sz="3200" dirty="0"/>
          </a:p>
        </p:txBody>
      </p:sp>
      <p:sp>
        <p:nvSpPr>
          <p:cNvPr id="3" name="Espaço Reservado para Conteúdo 2"/>
          <p:cNvSpPr>
            <a:spLocks noGrp="1"/>
          </p:cNvSpPr>
          <p:nvPr>
            <p:ph idx="1"/>
          </p:nvPr>
        </p:nvSpPr>
        <p:spPr>
          <a:xfrm>
            <a:off x="457200" y="1600200"/>
            <a:ext cx="8229600" cy="4997152"/>
          </a:xfrm>
        </p:spPr>
        <p:txBody>
          <a:bodyPr>
            <a:normAutofit/>
          </a:bodyPr>
          <a:lstStyle/>
          <a:p>
            <a:endParaRPr lang="en-US" sz="2000" dirty="0">
              <a:effectLst>
                <a:outerShdw blurRad="38100" dist="38100" dir="2700000" algn="tl">
                  <a:srgbClr val="000000">
                    <a:alpha val="43137"/>
                  </a:srgbClr>
                </a:outerShdw>
              </a:effectLst>
            </a:endParaRPr>
          </a:p>
          <a:p>
            <a:pPr algn="ctr"/>
            <a:r>
              <a:rPr lang="en-US" sz="1800" b="1" dirty="0" smtClean="0">
                <a:effectLst>
                  <a:outerShdw blurRad="38100" dist="38100" dir="2700000" algn="tl">
                    <a:srgbClr val="000000">
                      <a:alpha val="43137"/>
                    </a:srgbClr>
                  </a:outerShdw>
                </a:effectLst>
              </a:rPr>
              <a:t>Why </a:t>
            </a:r>
            <a:r>
              <a:rPr lang="en-US" sz="1800" b="1" dirty="0" err="1" smtClean="0">
                <a:effectLst>
                  <a:outerShdw blurRad="38100" dist="38100" dir="2700000" algn="tl">
                    <a:srgbClr val="000000">
                      <a:alpha val="43137"/>
                    </a:srgbClr>
                  </a:outerShdw>
                </a:effectLst>
              </a:rPr>
              <a:t>infarcting</a:t>
            </a:r>
            <a:r>
              <a:rPr lang="en-US" sz="1800" b="1" dirty="0" smtClean="0">
                <a:effectLst>
                  <a:outerShdw blurRad="38100" dist="38100" dir="2700000" algn="tl">
                    <a:srgbClr val="000000">
                      <a:alpha val="43137"/>
                    </a:srgbClr>
                  </a:outerShdw>
                </a:effectLst>
              </a:rPr>
              <a:t> clinical picture?</a:t>
            </a:r>
          </a:p>
          <a:p>
            <a:r>
              <a:rPr lang="en-US" sz="1800" dirty="0" smtClean="0">
                <a:effectLst>
                  <a:outerShdw blurRad="38100" dist="38100" dir="2700000" algn="tl">
                    <a:srgbClr val="000000">
                      <a:alpha val="43137"/>
                    </a:srgbClr>
                  </a:outerShdw>
                </a:effectLst>
              </a:rPr>
              <a:t>Because with the use of </a:t>
            </a:r>
            <a:r>
              <a:rPr lang="en-US" sz="1800" dirty="0" err="1" smtClean="0">
                <a:effectLst>
                  <a:outerShdw blurRad="38100" dist="38100" dir="2700000" algn="tl">
                    <a:srgbClr val="000000">
                      <a:alpha val="43137"/>
                    </a:srgbClr>
                  </a:outerShdw>
                </a:effectLst>
              </a:rPr>
              <a:t>cardiotonics</a:t>
            </a:r>
            <a:r>
              <a:rPr lang="en-US" sz="1800" dirty="0" smtClean="0">
                <a:effectLst>
                  <a:outerShdw blurRad="38100" dist="38100" dir="2700000" algn="tl">
                    <a:srgbClr val="000000">
                      <a:alpha val="43137"/>
                    </a:srgbClr>
                  </a:outerShdw>
                </a:effectLst>
              </a:rPr>
              <a:t> the myocardial infarction can be halted as </a:t>
            </a:r>
            <a:r>
              <a:rPr lang="en-US" sz="1800" dirty="0">
                <a:effectLst>
                  <a:outerShdw blurRad="38100" dist="38100" dir="2700000" algn="tl">
                    <a:srgbClr val="000000">
                      <a:alpha val="43137"/>
                    </a:srgbClr>
                  </a:outerShdw>
                </a:effectLst>
              </a:rPr>
              <a:t>occurred </a:t>
            </a:r>
            <a:r>
              <a:rPr lang="en-US" sz="1800" dirty="0" smtClean="0">
                <a:effectLst>
                  <a:outerShdw blurRad="38100" dist="38100" dir="2700000" algn="tl">
                    <a:srgbClr val="000000">
                      <a:alpha val="43137"/>
                    </a:srgbClr>
                  </a:outerShdw>
                </a:effectLst>
              </a:rPr>
              <a:t>in 63.5% </a:t>
            </a:r>
            <a:r>
              <a:rPr lang="en-US" sz="1800" dirty="0">
                <a:effectLst>
                  <a:outerShdw blurRad="38100" dist="38100" dir="2700000" algn="tl">
                    <a:srgbClr val="000000">
                      <a:alpha val="43137"/>
                    </a:srgbClr>
                  </a:outerShdw>
                </a:effectLst>
              </a:rPr>
              <a:t>of the cases </a:t>
            </a:r>
            <a:r>
              <a:rPr lang="en-US" sz="1800" dirty="0" smtClean="0">
                <a:effectLst>
                  <a:outerShdw blurRad="38100" dist="38100" dir="2700000" algn="tl">
                    <a:srgbClr val="000000">
                      <a:alpha val="43137"/>
                    </a:srgbClr>
                  </a:outerShdw>
                </a:effectLst>
              </a:rPr>
              <a:t>as shown in the studies by Dr. </a:t>
            </a:r>
            <a:r>
              <a:rPr lang="en-US" sz="1800" dirty="0" err="1" smtClean="0">
                <a:effectLst>
                  <a:outerShdw blurRad="38100" dist="38100" dir="2700000" algn="tl">
                    <a:srgbClr val="000000">
                      <a:alpha val="43137"/>
                    </a:srgbClr>
                  </a:outerShdw>
                </a:effectLst>
              </a:rPr>
              <a:t>Mesquita</a:t>
            </a:r>
            <a:r>
              <a:rPr lang="en-US" sz="1800" dirty="0">
                <a:effectLst>
                  <a:outerShdw blurRad="38100" dist="38100" dir="2700000" algn="tl">
                    <a:srgbClr val="000000">
                      <a:alpha val="43137"/>
                    </a:srgbClr>
                  </a:outerShdw>
                </a:effectLst>
              </a:rPr>
              <a:t>.</a:t>
            </a:r>
            <a:endParaRPr lang="en-US" sz="1800" b="1" dirty="0" smtClean="0">
              <a:effectLst>
                <a:outerShdw blurRad="38100" dist="38100" dir="2700000" algn="tl">
                  <a:srgbClr val="000000">
                    <a:alpha val="43137"/>
                  </a:srgbClr>
                </a:outerShdw>
              </a:effectLst>
            </a:endParaRPr>
          </a:p>
          <a:p>
            <a:endParaRPr lang="en-US" dirty="0"/>
          </a:p>
          <a:p>
            <a:endParaRPr lang="en-US" sz="1600" dirty="0" smtClean="0">
              <a:solidFill>
                <a:schemeClr val="bg1"/>
              </a:solidFill>
            </a:endParaRPr>
          </a:p>
          <a:p>
            <a:r>
              <a:rPr lang="en-US" sz="1600" dirty="0" err="1" smtClean="0">
                <a:solidFill>
                  <a:schemeClr val="bg1"/>
                </a:solidFill>
                <a:effectLst>
                  <a:outerShdw blurRad="38100" dist="38100" dir="2700000" algn="tl">
                    <a:srgbClr val="000000">
                      <a:alpha val="43137"/>
                    </a:srgbClr>
                  </a:outerShdw>
                </a:effectLst>
              </a:rPr>
              <a:t>Mesquita</a:t>
            </a:r>
            <a:r>
              <a:rPr lang="en-US" sz="1600" dirty="0" smtClean="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QHde</a:t>
            </a:r>
            <a:r>
              <a:rPr lang="en-US" sz="1600" dirty="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et al “Effects of the </a:t>
            </a:r>
            <a:r>
              <a:rPr lang="en-US" sz="1600" dirty="0" err="1" smtClean="0">
                <a:solidFill>
                  <a:schemeClr val="bg1"/>
                </a:solidFill>
                <a:effectLst>
                  <a:outerShdw blurRad="38100" dist="38100" dir="2700000" algn="tl">
                    <a:srgbClr val="000000">
                      <a:alpha val="43137"/>
                    </a:srgbClr>
                  </a:outerShdw>
                </a:effectLst>
              </a:rPr>
              <a:t>Cardiotonic</a:t>
            </a:r>
            <a:r>
              <a:rPr lang="en-US" sz="1600" dirty="0" smtClean="0">
                <a:solidFill>
                  <a:schemeClr val="bg1"/>
                </a:solidFill>
                <a:effectLst>
                  <a:outerShdw blurRad="38100" dist="38100" dir="2700000" algn="tl">
                    <a:srgbClr val="000000">
                      <a:alpha val="43137"/>
                    </a:srgbClr>
                  </a:outerShdw>
                </a:effectLst>
              </a:rPr>
              <a:t> + Coronary Dilator in the </a:t>
            </a:r>
            <a:r>
              <a:rPr lang="en-US" sz="1600" dirty="0" err="1" smtClean="0">
                <a:solidFill>
                  <a:schemeClr val="bg1"/>
                </a:solidFill>
                <a:effectLst>
                  <a:outerShdw blurRad="38100" dist="38100" dir="2700000" algn="tl">
                    <a:srgbClr val="000000">
                      <a:alpha val="43137"/>
                    </a:srgbClr>
                  </a:outerShdw>
                </a:effectLst>
              </a:rPr>
              <a:t>Infarcting</a:t>
            </a:r>
            <a:r>
              <a:rPr lang="en-US" sz="1600" dirty="0" smtClean="0">
                <a:solidFill>
                  <a:schemeClr val="bg1"/>
                </a:solidFill>
                <a:effectLst>
                  <a:outerShdw blurRad="38100" dist="38100" dir="2700000" algn="tl">
                    <a:srgbClr val="000000">
                      <a:alpha val="43137"/>
                    </a:srgbClr>
                  </a:outerShdw>
                </a:effectLst>
              </a:rPr>
              <a:t> Clinical Picture“. Text </a:t>
            </a:r>
            <a:r>
              <a:rPr lang="en-US" sz="1600" dirty="0">
                <a:solidFill>
                  <a:schemeClr val="bg1"/>
                </a:solidFill>
                <a:effectLst>
                  <a:outerShdw blurRad="38100" dist="38100" dir="2700000" algn="tl">
                    <a:srgbClr val="000000">
                      <a:alpha val="43137"/>
                    </a:srgbClr>
                  </a:outerShdw>
                </a:effectLst>
              </a:rPr>
              <a:t>available at  </a:t>
            </a:r>
            <a:r>
              <a:rPr lang="en-US" sz="1600" dirty="0" smtClean="0">
                <a:solidFill>
                  <a:schemeClr val="bg1"/>
                </a:solidFill>
                <a:effectLst>
                  <a:outerShdw blurRad="38100" dist="38100" dir="2700000" algn="tl">
                    <a:srgbClr val="000000">
                      <a:alpha val="43137"/>
                    </a:srgbClr>
                  </a:outerShdw>
                </a:effectLst>
              </a:rPr>
              <a:t>the following webpage </a:t>
            </a:r>
            <a:r>
              <a:rPr lang="en-US" sz="1600" u="sng" dirty="0" smtClean="0">
                <a:solidFill>
                  <a:schemeClr val="bg1"/>
                </a:solidFill>
                <a:effectLst>
                  <a:outerShdw blurRad="38100" dist="38100" dir="2700000" algn="tl">
                    <a:srgbClr val="000000">
                      <a:alpha val="43137"/>
                    </a:srgbClr>
                  </a:outerShdw>
                </a:effectLst>
              </a:rPr>
              <a:t>http</a:t>
            </a:r>
            <a:r>
              <a:rPr lang="en-US" sz="1600" u="sng" dirty="0">
                <a:solidFill>
                  <a:schemeClr val="bg1"/>
                </a:solidFill>
                <a:effectLst>
                  <a:outerShdw blurRad="38100" dist="38100" dir="2700000" algn="tl">
                    <a:srgbClr val="000000">
                      <a:alpha val="43137"/>
                    </a:srgbClr>
                  </a:outerShdw>
                </a:effectLst>
              </a:rPr>
              <a:t>://</a:t>
            </a:r>
            <a:r>
              <a:rPr lang="en-US" sz="1600" u="sng" dirty="0" smtClean="0">
                <a:solidFill>
                  <a:schemeClr val="bg1"/>
                </a:solidFill>
                <a:effectLst>
                  <a:outerShdw blurRad="38100" dist="38100" dir="2700000" algn="tl">
                    <a:srgbClr val="000000">
                      <a:alpha val="43137"/>
                    </a:srgbClr>
                  </a:outerShdw>
                </a:effectLst>
              </a:rPr>
              <a:t>www.infarctcombat.org/ICP-CE.pdf</a:t>
            </a:r>
            <a:endParaRPr lang="en-US" sz="1600" u="sng" dirty="0">
              <a:solidFill>
                <a:schemeClr val="bg1"/>
              </a:solidFill>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xmlns="" val="15789760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a:t>
            </a:r>
            <a:r>
              <a:rPr lang="en-US" sz="3200" dirty="0" err="1"/>
              <a:t>cardiotonic</a:t>
            </a:r>
            <a:r>
              <a:rPr lang="en-US" sz="3200" dirty="0"/>
              <a:t> use in the </a:t>
            </a:r>
            <a:r>
              <a:rPr lang="en-US" sz="3200" dirty="0" smtClean="0"/>
              <a:t/>
            </a:r>
            <a:br>
              <a:rPr lang="en-US" sz="3200" dirty="0" smtClean="0"/>
            </a:br>
            <a:r>
              <a:rPr lang="en-US" sz="3200" dirty="0" err="1" smtClean="0"/>
              <a:t>infarcting</a:t>
            </a:r>
            <a:r>
              <a:rPr lang="en-US" sz="3200" dirty="0" smtClean="0"/>
              <a:t> </a:t>
            </a:r>
            <a:r>
              <a:rPr lang="en-US" sz="3200" dirty="0"/>
              <a:t>clinical picture</a:t>
            </a:r>
            <a:endParaRPr lang="pt-BR" sz="3200" dirty="0"/>
          </a:p>
        </p:txBody>
      </p:sp>
      <p:sp>
        <p:nvSpPr>
          <p:cNvPr id="3" name="Espaço Reservado para Conteúdo 2"/>
          <p:cNvSpPr>
            <a:spLocks noGrp="1"/>
          </p:cNvSpPr>
          <p:nvPr>
            <p:ph idx="1"/>
          </p:nvPr>
        </p:nvSpPr>
        <p:spPr/>
        <p:txBody>
          <a:bodyPr>
            <a:normAutofit/>
          </a:bodyPr>
          <a:lstStyle/>
          <a:p>
            <a:pPr algn="ctr"/>
            <a:endParaRPr lang="pt-BR" sz="2000" b="1" dirty="0" smtClean="0">
              <a:effectLst>
                <a:outerShdw blurRad="38100" dist="38100" dir="2700000" algn="tl">
                  <a:srgbClr val="000000">
                    <a:alpha val="43137"/>
                  </a:srgbClr>
                </a:outerShdw>
              </a:effectLst>
            </a:endParaRPr>
          </a:p>
          <a:p>
            <a:pPr algn="ctr">
              <a:buNone/>
            </a:pPr>
            <a:r>
              <a:rPr lang="pt-BR" sz="2000" b="1" dirty="0" err="1" smtClean="0">
                <a:effectLst>
                  <a:outerShdw blurRad="38100" dist="38100" dir="2700000" algn="tl">
                    <a:srgbClr val="000000">
                      <a:alpha val="43137"/>
                    </a:srgbClr>
                  </a:outerShdw>
                </a:effectLst>
              </a:rPr>
              <a:t>Results</a:t>
            </a:r>
            <a:endParaRPr lang="pt-BR" sz="2000" b="1" dirty="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Absolute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tolerance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from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drug</a:t>
            </a:r>
            <a:endParaRPr lang="pt-BR" sz="1800" dirty="0" smtClean="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Reduction</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administration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analgesics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narcotics</a:t>
            </a:r>
            <a:endParaRPr lang="pt-BR" sz="1800" dirty="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Low</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incidence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cardiac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arrhythmias</a:t>
            </a:r>
            <a:endParaRPr lang="pt-BR" sz="1800" dirty="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Low</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incidence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cardiac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insufficiency</a:t>
            </a:r>
            <a:endParaRPr lang="pt-BR" sz="1800" dirty="0" smtClean="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Low</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incidence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cardiogenic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shock</a:t>
            </a:r>
            <a:endParaRPr lang="pt-BR" sz="1800" dirty="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Relative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lowering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enzymatic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reaction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peaks</a:t>
            </a:r>
            <a:endParaRPr lang="pt-BR" sz="1800" dirty="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Low</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mortality</a:t>
            </a:r>
            <a:endParaRPr lang="pt-BR" sz="1800" dirty="0">
              <a:effectLst>
                <a:outerShdw blurRad="38100" dist="38100" dir="2700000" algn="tl">
                  <a:srgbClr val="000000">
                    <a:alpha val="43137"/>
                  </a:srgbClr>
                </a:outerShdw>
              </a:effectLst>
            </a:endParaRPr>
          </a:p>
          <a:p>
            <a:pPr>
              <a:buFont typeface="Wingdings" pitchFamily="2" charset="2"/>
              <a:buChar char="q"/>
            </a:pPr>
            <a:r>
              <a:rPr lang="pt-BR" sz="1800" dirty="0" err="1" smtClean="0">
                <a:effectLst>
                  <a:outerShdw blurRad="38100" dist="38100" dir="2700000" algn="tl">
                    <a:srgbClr val="000000">
                      <a:alpha val="43137"/>
                    </a:srgbClr>
                  </a:outerShdw>
                </a:effectLst>
              </a:rPr>
              <a:t>Clinical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picture</a:t>
            </a:r>
            <a:r>
              <a:rPr lang="pt-BR" sz="1800" dirty="0" smtClean="0">
                <a:effectLst>
                  <a:outerShdw blurRad="38100" dist="38100" dir="2700000" algn="tl">
                    <a:srgbClr val="000000">
                      <a:alpha val="43137"/>
                    </a:srgbClr>
                  </a:outerShdw>
                </a:effectLst>
              </a:rPr>
              <a:t> more </a:t>
            </a:r>
            <a:r>
              <a:rPr lang="pt-BR" sz="1800" dirty="0" err="1" smtClean="0">
                <a:effectLst>
                  <a:outerShdw blurRad="38100" dist="38100" dir="2700000" algn="tl">
                    <a:srgbClr val="000000">
                      <a:alpha val="43137"/>
                    </a:srgbClr>
                  </a:outerShdw>
                </a:effectLst>
              </a:rPr>
              <a:t>calm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safe</a:t>
            </a:r>
          </a:p>
          <a:p>
            <a:endParaRPr lang="pt-BR" sz="2000" dirty="0"/>
          </a:p>
          <a:p>
            <a:endParaRPr lang="pt-BR" sz="2000" dirty="0"/>
          </a:p>
        </p:txBody>
      </p:sp>
    </p:spTree>
    <p:extLst>
      <p:ext uri="{BB962C8B-B14F-4D97-AF65-F5344CB8AC3E}">
        <p14:creationId xmlns:p14="http://schemas.microsoft.com/office/powerpoint/2010/main" xmlns="" val="5534727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The </a:t>
            </a:r>
            <a:r>
              <a:rPr lang="en-US" sz="3200" dirty="0" err="1" smtClean="0"/>
              <a:t>cardiotonic</a:t>
            </a:r>
            <a:r>
              <a:rPr lang="en-US" sz="3200" dirty="0" smtClean="0"/>
              <a:t> use in the </a:t>
            </a:r>
            <a:br>
              <a:rPr lang="en-US" sz="3200" dirty="0" smtClean="0"/>
            </a:br>
            <a:r>
              <a:rPr lang="en-US" sz="3200" dirty="0" err="1" smtClean="0"/>
              <a:t>infarcting</a:t>
            </a:r>
            <a:r>
              <a:rPr lang="en-US" sz="3200" dirty="0" smtClean="0"/>
              <a:t> clinical picture</a:t>
            </a:r>
            <a:endParaRPr lang="pt-BR" sz="3200" dirty="0"/>
          </a:p>
        </p:txBody>
      </p:sp>
      <p:sp>
        <p:nvSpPr>
          <p:cNvPr id="3" name="Espaço Reservado para Conteúdo 2"/>
          <p:cNvSpPr>
            <a:spLocks noGrp="1"/>
          </p:cNvSpPr>
          <p:nvPr>
            <p:ph idx="1"/>
          </p:nvPr>
        </p:nvSpPr>
        <p:spPr>
          <a:xfrm>
            <a:off x="179512" y="1600200"/>
            <a:ext cx="8712968" cy="4709160"/>
          </a:xfrm>
        </p:spPr>
        <p:txBody>
          <a:bodyPr>
            <a:normAutofit fontScale="55000" lnSpcReduction="20000"/>
          </a:bodyPr>
          <a:lstStyle/>
          <a:p>
            <a:pPr algn="ctr"/>
            <a:r>
              <a:rPr lang="pt-BR" sz="3600" b="1" dirty="0" err="1" smtClean="0">
                <a:effectLst>
                  <a:outerShdw blurRad="38100" dist="38100" dir="2700000" algn="tl">
                    <a:srgbClr val="000000">
                      <a:alpha val="43137"/>
                    </a:srgbClr>
                  </a:outerShdw>
                </a:effectLst>
              </a:rPr>
              <a:t>Therapeutic</a:t>
            </a:r>
            <a:r>
              <a:rPr lang="pt-BR" sz="3600" b="1" dirty="0" smtClean="0">
                <a:effectLst>
                  <a:outerShdw blurRad="38100" dist="38100" dir="2700000" algn="tl">
                    <a:srgbClr val="000000">
                      <a:alpha val="43137"/>
                    </a:srgbClr>
                  </a:outerShdw>
                </a:effectLst>
              </a:rPr>
              <a:t> </a:t>
            </a:r>
            <a:r>
              <a:rPr lang="pt-BR" sz="3600" b="1" dirty="0" err="1">
                <a:effectLst>
                  <a:outerShdw blurRad="38100" dist="38100" dir="2700000" algn="tl">
                    <a:srgbClr val="000000">
                      <a:alpha val="43137"/>
                    </a:srgbClr>
                  </a:outerShdw>
                </a:effectLst>
              </a:rPr>
              <a:t>attack</a:t>
            </a:r>
            <a:r>
              <a:rPr lang="pt-BR" sz="3600" b="1" dirty="0">
                <a:effectLst>
                  <a:outerShdw blurRad="38100" dist="38100" dir="2700000" algn="tl">
                    <a:srgbClr val="000000">
                      <a:alpha val="43137"/>
                    </a:srgbClr>
                  </a:outerShdw>
                </a:effectLst>
              </a:rPr>
              <a:t> </a:t>
            </a:r>
            <a:r>
              <a:rPr lang="pt-BR" sz="3600" b="1" dirty="0" err="1">
                <a:effectLst>
                  <a:outerShdw blurRad="38100" dist="38100" dir="2700000" algn="tl">
                    <a:srgbClr val="000000">
                      <a:alpha val="43137"/>
                    </a:srgbClr>
                  </a:outerShdw>
                </a:effectLst>
              </a:rPr>
              <a:t>of</a:t>
            </a:r>
            <a:r>
              <a:rPr lang="pt-BR" sz="3600" b="1" dirty="0">
                <a:effectLst>
                  <a:outerShdw blurRad="38100" dist="38100" dir="2700000" algn="tl">
                    <a:srgbClr val="000000">
                      <a:alpha val="43137"/>
                    </a:srgbClr>
                  </a:outerShdw>
                </a:effectLst>
              </a:rPr>
              <a:t> </a:t>
            </a:r>
            <a:r>
              <a:rPr lang="pt-BR" sz="3600" b="1" dirty="0" err="1" smtClean="0">
                <a:effectLst>
                  <a:outerShdw blurRad="38100" dist="38100" dir="2700000" algn="tl">
                    <a:srgbClr val="000000">
                      <a:alpha val="43137"/>
                    </a:srgbClr>
                  </a:outerShdw>
                </a:effectLst>
              </a:rPr>
              <a:t>the</a:t>
            </a:r>
            <a:r>
              <a:rPr lang="pt-BR" sz="3600" b="1" dirty="0" smtClean="0">
                <a:effectLst>
                  <a:outerShdw blurRad="38100" dist="38100" dir="2700000" algn="tl">
                    <a:srgbClr val="000000">
                      <a:alpha val="43137"/>
                    </a:srgbClr>
                  </a:outerShdw>
                </a:effectLst>
              </a:rPr>
              <a:t> </a:t>
            </a:r>
            <a:r>
              <a:rPr lang="pt-BR" sz="3600" b="1" dirty="0" err="1" smtClean="0">
                <a:effectLst>
                  <a:outerShdw blurRad="38100" dist="38100" dir="2700000" algn="tl">
                    <a:srgbClr val="000000">
                      <a:alpha val="43137"/>
                    </a:srgbClr>
                  </a:outerShdw>
                </a:effectLst>
              </a:rPr>
              <a:t>infarctioning</a:t>
            </a:r>
            <a:r>
              <a:rPr lang="pt-BR" sz="3600" b="1" dirty="0" smtClean="0">
                <a:effectLst>
                  <a:outerShdw blurRad="38100" dist="38100" dir="2700000" algn="tl">
                    <a:srgbClr val="000000">
                      <a:alpha val="43137"/>
                    </a:srgbClr>
                  </a:outerShdw>
                </a:effectLst>
              </a:rPr>
              <a:t> </a:t>
            </a:r>
            <a:r>
              <a:rPr lang="pt-BR" sz="3600" b="1" dirty="0" err="1" smtClean="0">
                <a:effectLst>
                  <a:outerShdw blurRad="38100" dist="38100" dir="2700000" algn="tl">
                    <a:srgbClr val="000000">
                      <a:alpha val="43137"/>
                    </a:srgbClr>
                  </a:outerShdw>
                </a:effectLst>
              </a:rPr>
              <a:t>clinical</a:t>
            </a:r>
            <a:r>
              <a:rPr lang="pt-BR" sz="3600" b="1" dirty="0" smtClean="0">
                <a:effectLst>
                  <a:outerShdw blurRad="38100" dist="38100" dir="2700000" algn="tl">
                    <a:srgbClr val="000000">
                      <a:alpha val="43137"/>
                    </a:srgbClr>
                  </a:outerShdw>
                </a:effectLst>
              </a:rPr>
              <a:t> </a:t>
            </a:r>
            <a:r>
              <a:rPr lang="pt-BR" sz="3600" b="1" dirty="0" err="1" smtClean="0">
                <a:effectLst>
                  <a:outerShdw blurRad="38100" dist="38100" dir="2700000" algn="tl">
                    <a:srgbClr val="000000">
                      <a:alpha val="43137"/>
                    </a:srgbClr>
                  </a:outerShdw>
                </a:effectLst>
              </a:rPr>
              <a:t>picture</a:t>
            </a:r>
            <a:r>
              <a:rPr lang="pt-BR" sz="3600" b="1" dirty="0" smtClean="0">
                <a:effectLst>
                  <a:outerShdw blurRad="38100" dist="38100" dir="2700000" algn="tl">
                    <a:srgbClr val="000000">
                      <a:alpha val="43137"/>
                    </a:srgbClr>
                  </a:outerShdw>
                </a:effectLst>
              </a:rPr>
              <a:t> </a:t>
            </a:r>
            <a:r>
              <a:rPr lang="pt-BR" sz="3600" b="1" dirty="0" err="1">
                <a:effectLst>
                  <a:outerShdw blurRad="38100" dist="38100" dir="2700000" algn="tl">
                    <a:srgbClr val="000000">
                      <a:alpha val="43137"/>
                    </a:srgbClr>
                  </a:outerShdw>
                </a:effectLst>
              </a:rPr>
              <a:t>during</a:t>
            </a:r>
            <a:r>
              <a:rPr lang="pt-BR" sz="3600" b="1" dirty="0">
                <a:effectLst>
                  <a:outerShdw blurRad="38100" dist="38100" dir="2700000" algn="tl">
                    <a:srgbClr val="000000">
                      <a:alpha val="43137"/>
                    </a:srgbClr>
                  </a:outerShdw>
                </a:effectLst>
              </a:rPr>
              <a:t> 6 </a:t>
            </a:r>
            <a:r>
              <a:rPr lang="pt-BR" sz="3600" b="1" dirty="0" err="1">
                <a:effectLst>
                  <a:outerShdw blurRad="38100" dist="38100" dir="2700000" algn="tl">
                    <a:srgbClr val="000000">
                      <a:alpha val="43137"/>
                    </a:srgbClr>
                  </a:outerShdw>
                </a:effectLst>
              </a:rPr>
              <a:t>days</a:t>
            </a:r>
            <a:endParaRPr lang="pt-BR" sz="3600" b="1" dirty="0">
              <a:effectLst>
                <a:outerShdw blurRad="38100" dist="38100" dir="2700000" algn="tl">
                  <a:srgbClr val="000000">
                    <a:alpha val="43137"/>
                  </a:srgbClr>
                </a:outerShdw>
              </a:effectLst>
            </a:endParaRPr>
          </a:p>
          <a:p>
            <a:endParaRPr lang="pt-BR" dirty="0">
              <a:effectLst>
                <a:outerShdw blurRad="38100" dist="38100" dir="2700000" algn="tl">
                  <a:srgbClr val="000000">
                    <a:alpha val="43137"/>
                  </a:srgbClr>
                </a:outerShdw>
              </a:effectLst>
            </a:endParaRPr>
          </a:p>
          <a:p>
            <a:r>
              <a:rPr lang="pt-BR" sz="2900" dirty="0" err="1">
                <a:effectLst>
                  <a:outerShdw blurRad="38100" dist="38100" dir="2700000" algn="tl">
                    <a:srgbClr val="000000">
                      <a:alpha val="43137"/>
                    </a:srgbClr>
                  </a:outerShdw>
                </a:effectLst>
              </a:rPr>
              <a:t>Cardiotonics</a:t>
            </a:r>
            <a:r>
              <a:rPr lang="pt-BR" sz="2900" dirty="0">
                <a:effectLst>
                  <a:outerShdw blurRad="38100" dist="38100" dir="2700000" algn="tl">
                    <a:srgbClr val="000000">
                      <a:alpha val="43137"/>
                    </a:srgbClr>
                  </a:outerShdw>
                </a:effectLst>
              </a:rPr>
              <a:t>:</a:t>
            </a:r>
          </a:p>
          <a:p>
            <a:r>
              <a:rPr lang="pt-BR" sz="2900" dirty="0" err="1">
                <a:effectLst>
                  <a:outerShdw blurRad="38100" dist="38100" dir="2700000" algn="tl">
                    <a:srgbClr val="000000">
                      <a:alpha val="43137"/>
                    </a:srgbClr>
                  </a:outerShdw>
                </a:effectLst>
              </a:rPr>
              <a:t>Strophanthin</a:t>
            </a:r>
            <a:r>
              <a:rPr lang="pt-BR" sz="2900" dirty="0">
                <a:effectLst>
                  <a:outerShdw blurRad="38100" dist="38100" dir="2700000" algn="tl">
                    <a:srgbClr val="000000">
                      <a:alpha val="43137"/>
                    </a:srgbClr>
                  </a:outerShdw>
                </a:effectLst>
              </a:rPr>
              <a:t>-K : </a:t>
            </a:r>
            <a:r>
              <a:rPr lang="pt-BR" sz="2900" dirty="0" smtClean="0">
                <a:effectLst>
                  <a:outerShdw blurRad="38100" dist="38100" dir="2700000" algn="tl">
                    <a:srgbClr val="000000">
                      <a:alpha val="43137"/>
                    </a:srgbClr>
                  </a:outerShdw>
                </a:effectLst>
              </a:rPr>
              <a:t>0.25-0.34 </a:t>
            </a:r>
            <a:r>
              <a:rPr lang="pt-BR" sz="2900" dirty="0">
                <a:effectLst>
                  <a:outerShdw blurRad="38100" dist="38100" dir="2700000" algn="tl">
                    <a:srgbClr val="000000">
                      <a:alpha val="43137"/>
                    </a:srgbClr>
                  </a:outerShdw>
                </a:effectLst>
              </a:rPr>
              <a:t>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IV</a:t>
            </a:r>
          </a:p>
          <a:p>
            <a:r>
              <a:rPr lang="pt-BR" sz="2900" dirty="0" err="1">
                <a:effectLst>
                  <a:outerShdw blurRad="38100" dist="38100" dir="2700000" algn="tl">
                    <a:srgbClr val="000000">
                      <a:alpha val="43137"/>
                    </a:srgbClr>
                  </a:outerShdw>
                </a:effectLst>
              </a:rPr>
              <a:t>Strophanthin</a:t>
            </a:r>
            <a:r>
              <a:rPr lang="pt-BR" sz="2900" dirty="0">
                <a:effectLst>
                  <a:outerShdw blurRad="38100" dist="38100" dir="2700000" algn="tl">
                    <a:srgbClr val="000000">
                      <a:alpha val="43137"/>
                    </a:srgbClr>
                  </a:outerShdw>
                </a:effectLst>
              </a:rPr>
              <a:t>-G : </a:t>
            </a:r>
            <a:r>
              <a:rPr lang="pt-BR" sz="2900" dirty="0" smtClean="0">
                <a:effectLst>
                  <a:outerShdw blurRad="38100" dist="38100" dir="2700000" algn="tl">
                    <a:srgbClr val="000000">
                      <a:alpha val="43137"/>
                    </a:srgbClr>
                  </a:outerShdw>
                </a:effectLst>
              </a:rPr>
              <a:t>0.25-0.50 </a:t>
            </a:r>
            <a:r>
              <a:rPr lang="pt-BR" sz="2900" dirty="0">
                <a:effectLst>
                  <a:outerShdw blurRad="38100" dist="38100" dir="2700000" algn="tl">
                    <a:srgbClr val="000000">
                      <a:alpha val="43137"/>
                    </a:srgbClr>
                  </a:outerShdw>
                </a:effectLst>
              </a:rPr>
              <a:t>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IV</a:t>
            </a:r>
          </a:p>
          <a:p>
            <a:r>
              <a:rPr lang="pt-BR" sz="2900" dirty="0" err="1">
                <a:effectLst>
                  <a:outerShdw blurRad="38100" dist="38100" dir="2700000" algn="tl">
                    <a:srgbClr val="000000">
                      <a:alpha val="43137"/>
                    </a:srgbClr>
                  </a:outerShdw>
                </a:effectLst>
              </a:rPr>
              <a:t>Lanatoside</a:t>
            </a:r>
            <a:r>
              <a:rPr lang="pt-BR" sz="2900" dirty="0">
                <a:effectLst>
                  <a:outerShdw blurRad="38100" dist="38100" dir="2700000" algn="tl">
                    <a:srgbClr val="000000">
                      <a:alpha val="43137"/>
                    </a:srgbClr>
                  </a:outerShdw>
                </a:effectLst>
              </a:rPr>
              <a:t>-C : </a:t>
            </a:r>
            <a:r>
              <a:rPr lang="pt-BR" sz="2900" dirty="0" smtClean="0">
                <a:effectLst>
                  <a:outerShdw blurRad="38100" dist="38100" dir="2700000" algn="tl">
                    <a:srgbClr val="000000">
                      <a:alpha val="43137"/>
                    </a:srgbClr>
                  </a:outerShdw>
                </a:effectLst>
              </a:rPr>
              <a:t>0.40 </a:t>
            </a:r>
            <a:r>
              <a:rPr lang="pt-BR" sz="2900" dirty="0">
                <a:effectLst>
                  <a:outerShdw blurRad="38100" dist="38100" dir="2700000" algn="tl">
                    <a:srgbClr val="000000">
                      <a:alpha val="43137"/>
                    </a:srgbClr>
                  </a:outerShdw>
                </a:effectLst>
              </a:rPr>
              <a:t>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IV</a:t>
            </a:r>
          </a:p>
          <a:p>
            <a:r>
              <a:rPr lang="pt-BR" sz="2900" dirty="0" err="1">
                <a:effectLst>
                  <a:outerShdw blurRad="38100" dist="38100" dir="2700000" algn="tl">
                    <a:srgbClr val="000000">
                      <a:alpha val="43137"/>
                    </a:srgbClr>
                  </a:outerShdw>
                </a:effectLst>
              </a:rPr>
              <a:t>Digoxin</a:t>
            </a:r>
            <a:r>
              <a:rPr lang="pt-BR" sz="2900" dirty="0">
                <a:effectLst>
                  <a:outerShdw blurRad="38100" dist="38100" dir="2700000" algn="tl">
                    <a:srgbClr val="000000">
                      <a:alpha val="43137"/>
                    </a:srgbClr>
                  </a:outerShdw>
                </a:effectLst>
              </a:rPr>
              <a:t> : </a:t>
            </a:r>
            <a:r>
              <a:rPr lang="pt-BR" sz="2900" dirty="0" smtClean="0">
                <a:effectLst>
                  <a:outerShdw blurRad="38100" dist="38100" dir="2700000" algn="tl">
                    <a:srgbClr val="000000">
                      <a:alpha val="43137"/>
                    </a:srgbClr>
                  </a:outerShdw>
                </a:effectLst>
              </a:rPr>
              <a:t>0.50 </a:t>
            </a:r>
            <a:r>
              <a:rPr lang="pt-BR" sz="2900" dirty="0">
                <a:effectLst>
                  <a:outerShdw blurRad="38100" dist="38100" dir="2700000" algn="tl">
                    <a:srgbClr val="000000">
                      <a:alpha val="43137"/>
                    </a:srgbClr>
                  </a:outerShdw>
                </a:effectLst>
              </a:rPr>
              <a:t>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IV</a:t>
            </a:r>
          </a:p>
          <a:p>
            <a:endParaRPr lang="pt-BR" sz="2900" dirty="0">
              <a:effectLst>
                <a:outerShdw blurRad="38100" dist="38100" dir="2700000" algn="tl">
                  <a:srgbClr val="000000">
                    <a:alpha val="43137"/>
                  </a:srgbClr>
                </a:outerShdw>
              </a:effectLst>
            </a:endParaRPr>
          </a:p>
          <a:p>
            <a:r>
              <a:rPr lang="pt-BR" sz="2900" dirty="0" err="1">
                <a:effectLst>
                  <a:outerShdw blurRad="38100" dist="38100" dir="2700000" algn="tl">
                    <a:srgbClr val="000000">
                      <a:alpha val="43137"/>
                    </a:srgbClr>
                  </a:outerShdw>
                </a:effectLst>
              </a:rPr>
              <a:t>Coronary</a:t>
            </a:r>
            <a:r>
              <a:rPr lang="pt-BR" sz="2900" dirty="0">
                <a:effectLst>
                  <a:outerShdw blurRad="38100" dist="38100" dir="2700000" algn="tl">
                    <a:srgbClr val="000000">
                      <a:alpha val="43137"/>
                    </a:srgbClr>
                  </a:outerShdw>
                </a:effectLst>
              </a:rPr>
              <a:t> </a:t>
            </a:r>
            <a:r>
              <a:rPr lang="pt-BR" sz="2900" dirty="0" err="1">
                <a:effectLst>
                  <a:outerShdw blurRad="38100" dist="38100" dir="2700000" algn="tl">
                    <a:srgbClr val="000000">
                      <a:alpha val="43137"/>
                    </a:srgbClr>
                  </a:outerShdw>
                </a:effectLst>
              </a:rPr>
              <a:t>dilators</a:t>
            </a:r>
            <a:r>
              <a:rPr lang="pt-BR" sz="2900" dirty="0">
                <a:effectLst>
                  <a:outerShdw blurRad="38100" dist="38100" dir="2700000" algn="tl">
                    <a:srgbClr val="000000">
                      <a:alpha val="43137"/>
                    </a:srgbClr>
                  </a:outerShdw>
                </a:effectLst>
              </a:rPr>
              <a:t>:</a:t>
            </a:r>
          </a:p>
          <a:p>
            <a:r>
              <a:rPr lang="pt-BR" sz="2900" dirty="0">
                <a:effectLst>
                  <a:outerShdw blurRad="38100" dist="38100" dir="2700000" algn="tl">
                    <a:srgbClr val="000000">
                      <a:alpha val="43137"/>
                    </a:srgbClr>
                  </a:outerShdw>
                </a:effectLst>
              </a:rPr>
              <a:t>Dipiridamol : 20 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IV</a:t>
            </a:r>
          </a:p>
          <a:p>
            <a:r>
              <a:rPr lang="pt-BR" sz="2900" dirty="0" err="1">
                <a:effectLst>
                  <a:outerShdw blurRad="38100" dist="38100" dir="2700000" algn="tl">
                    <a:srgbClr val="000000">
                      <a:alpha val="43137"/>
                    </a:srgbClr>
                  </a:outerShdw>
                </a:effectLst>
              </a:rPr>
              <a:t>Verapamil</a:t>
            </a:r>
            <a:r>
              <a:rPr lang="pt-BR" sz="2900" dirty="0">
                <a:effectLst>
                  <a:outerShdw blurRad="38100" dist="38100" dir="2700000" algn="tl">
                    <a:srgbClr val="000000">
                      <a:alpha val="43137"/>
                    </a:srgbClr>
                  </a:outerShdw>
                </a:effectLst>
              </a:rPr>
              <a:t> : 240 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PO</a:t>
            </a:r>
          </a:p>
          <a:p>
            <a:r>
              <a:rPr lang="pt-BR" sz="2900" dirty="0" err="1">
                <a:effectLst>
                  <a:outerShdw blurRad="38100" dist="38100" dir="2700000" algn="tl">
                    <a:srgbClr val="000000">
                      <a:alpha val="43137"/>
                    </a:srgbClr>
                  </a:outerShdw>
                </a:effectLst>
              </a:rPr>
              <a:t>Prenilamine</a:t>
            </a:r>
            <a:r>
              <a:rPr lang="pt-BR" sz="2900" dirty="0">
                <a:effectLst>
                  <a:outerShdw blurRad="38100" dist="38100" dir="2700000" algn="tl">
                    <a:srgbClr val="000000">
                      <a:alpha val="43137"/>
                    </a:srgbClr>
                  </a:outerShdw>
                </a:effectLst>
              </a:rPr>
              <a:t> : 180 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PO</a:t>
            </a:r>
          </a:p>
          <a:p>
            <a:r>
              <a:rPr lang="pt-BR" sz="2900" dirty="0" err="1">
                <a:effectLst>
                  <a:outerShdw blurRad="38100" dist="38100" dir="2700000" algn="tl">
                    <a:srgbClr val="000000">
                      <a:alpha val="43137"/>
                    </a:srgbClr>
                  </a:outerShdw>
                </a:effectLst>
              </a:rPr>
              <a:t>Nifedipine</a:t>
            </a:r>
            <a:r>
              <a:rPr lang="pt-BR" sz="2900" dirty="0">
                <a:effectLst>
                  <a:outerShdw blurRad="38100" dist="38100" dir="2700000" algn="tl">
                    <a:srgbClr val="000000">
                      <a:alpha val="43137"/>
                    </a:srgbClr>
                  </a:outerShdw>
                </a:effectLst>
              </a:rPr>
              <a:t> : 30 mg/</a:t>
            </a:r>
            <a:r>
              <a:rPr lang="pt-BR" sz="2900" dirty="0" err="1">
                <a:effectLst>
                  <a:outerShdw blurRad="38100" dist="38100" dir="2700000" algn="tl">
                    <a:srgbClr val="000000">
                      <a:alpha val="43137"/>
                    </a:srgbClr>
                  </a:outerShdw>
                </a:effectLst>
              </a:rPr>
              <a:t>day</a:t>
            </a:r>
            <a:r>
              <a:rPr lang="pt-BR" sz="2900" dirty="0">
                <a:effectLst>
                  <a:outerShdw blurRad="38100" dist="38100" dir="2700000" algn="tl">
                    <a:srgbClr val="000000">
                      <a:alpha val="43137"/>
                    </a:srgbClr>
                  </a:outerShdw>
                </a:effectLst>
              </a:rPr>
              <a:t>, PO</a:t>
            </a:r>
          </a:p>
          <a:p>
            <a:endParaRPr lang="pt-BR" sz="2900" dirty="0">
              <a:effectLst>
                <a:outerShdw blurRad="38100" dist="38100" dir="2700000" algn="tl">
                  <a:srgbClr val="000000">
                    <a:alpha val="43137"/>
                  </a:srgbClr>
                </a:outerShdw>
              </a:effectLst>
            </a:endParaRPr>
          </a:p>
          <a:p>
            <a:r>
              <a:rPr lang="pt-BR" sz="2900" dirty="0">
                <a:effectLst>
                  <a:outerShdw blurRad="38100" dist="38100" dir="2700000" algn="tl">
                    <a:srgbClr val="000000">
                      <a:alpha val="43137"/>
                    </a:srgbClr>
                  </a:outerShdw>
                </a:effectLst>
              </a:rPr>
              <a:t>* The </a:t>
            </a:r>
            <a:r>
              <a:rPr lang="pt-BR" sz="2900" dirty="0" err="1">
                <a:effectLst>
                  <a:outerShdw blurRad="38100" dist="38100" dir="2700000" algn="tl">
                    <a:srgbClr val="000000">
                      <a:alpha val="43137"/>
                    </a:srgbClr>
                  </a:outerShdw>
                </a:effectLst>
              </a:rPr>
              <a:t>strophanthin</a:t>
            </a:r>
            <a:r>
              <a:rPr lang="pt-BR" sz="2900" dirty="0">
                <a:effectLst>
                  <a:outerShdw blurRad="38100" dist="38100" dir="2700000" algn="tl">
                    <a:srgbClr val="000000">
                      <a:alpha val="43137"/>
                    </a:srgbClr>
                  </a:outerShdw>
                </a:effectLst>
              </a:rPr>
              <a:t> K </a:t>
            </a:r>
            <a:r>
              <a:rPr lang="pt-BR" sz="2900" dirty="0" err="1">
                <a:effectLst>
                  <a:outerShdw blurRad="38100" dist="38100" dir="2700000" algn="tl">
                    <a:srgbClr val="000000">
                      <a:alpha val="43137"/>
                    </a:srgbClr>
                  </a:outerShdw>
                </a:effectLst>
              </a:rPr>
              <a:t>or</a:t>
            </a:r>
            <a:r>
              <a:rPr lang="pt-BR" sz="2900" dirty="0">
                <a:effectLst>
                  <a:outerShdw blurRad="38100" dist="38100" dir="2700000" algn="tl">
                    <a:srgbClr val="000000">
                      <a:alpha val="43137"/>
                    </a:srgbClr>
                  </a:outerShdw>
                </a:effectLst>
              </a:rPr>
              <a:t> G (IV) </a:t>
            </a:r>
            <a:r>
              <a:rPr lang="pt-BR" sz="2900" dirty="0" err="1">
                <a:effectLst>
                  <a:outerShdw blurRad="38100" dist="38100" dir="2700000" algn="tl">
                    <a:srgbClr val="000000">
                      <a:alpha val="43137"/>
                    </a:srgbClr>
                  </a:outerShdw>
                </a:effectLst>
              </a:rPr>
              <a:t>was</a:t>
            </a:r>
            <a:r>
              <a:rPr lang="pt-BR" sz="2900" dirty="0">
                <a:effectLst>
                  <a:outerShdw blurRad="38100" dist="38100" dir="2700000" algn="tl">
                    <a:srgbClr val="000000">
                      <a:alpha val="43137"/>
                    </a:srgbClr>
                  </a:outerShdw>
                </a:effectLst>
              </a:rPr>
              <a:t> </a:t>
            </a:r>
            <a:r>
              <a:rPr lang="pt-BR" sz="2900" dirty="0" err="1">
                <a:effectLst>
                  <a:outerShdw blurRad="38100" dist="38100" dir="2700000" algn="tl">
                    <a:srgbClr val="000000">
                      <a:alpha val="43137"/>
                    </a:srgbClr>
                  </a:outerShdw>
                </a:effectLst>
              </a:rPr>
              <a:t>employed</a:t>
            </a:r>
            <a:r>
              <a:rPr lang="pt-BR" sz="2900" dirty="0">
                <a:effectLst>
                  <a:outerShdw blurRad="38100" dist="38100" dir="2700000" algn="tl">
                    <a:srgbClr val="000000">
                      <a:alpha val="43137"/>
                    </a:srgbClr>
                  </a:outerShdw>
                </a:effectLst>
              </a:rPr>
              <a:t> in </a:t>
            </a:r>
            <a:r>
              <a:rPr lang="pt-BR" sz="2900" dirty="0" smtClean="0">
                <a:effectLst>
                  <a:outerShdw blurRad="38100" dist="38100" dir="2700000" algn="tl">
                    <a:srgbClr val="000000">
                      <a:alpha val="43137"/>
                    </a:srgbClr>
                  </a:outerShdw>
                </a:effectLst>
              </a:rPr>
              <a:t>962 </a:t>
            </a:r>
            <a:r>
              <a:rPr lang="pt-BR" sz="2900" dirty="0" err="1" smtClean="0">
                <a:effectLst>
                  <a:outerShdw blurRad="38100" dist="38100" dir="2700000" algn="tl">
                    <a:srgbClr val="000000">
                      <a:alpha val="43137"/>
                    </a:srgbClr>
                  </a:outerShdw>
                </a:effectLst>
              </a:rPr>
              <a:t>patients</a:t>
            </a:r>
            <a:r>
              <a:rPr lang="pt-BR" sz="2900" dirty="0">
                <a:effectLst>
                  <a:outerShdw blurRad="38100" dist="38100" dir="2700000" algn="tl">
                    <a:srgbClr val="000000">
                      <a:alpha val="43137"/>
                    </a:srgbClr>
                  </a:outerShdw>
                </a:effectLst>
              </a:rPr>
              <a:t>,  </a:t>
            </a:r>
            <a:r>
              <a:rPr lang="pt-BR" sz="2900" dirty="0" err="1" smtClean="0">
                <a:effectLst>
                  <a:outerShdw blurRad="38100" dist="38100" dir="2700000" algn="tl">
                    <a:srgbClr val="000000">
                      <a:alpha val="43137"/>
                    </a:srgbClr>
                  </a:outerShdw>
                </a:effectLst>
              </a:rPr>
              <a:t>and</a:t>
            </a:r>
            <a:r>
              <a:rPr lang="pt-BR" sz="2900" dirty="0" smtClean="0">
                <a:effectLst>
                  <a:outerShdw blurRad="38100" dist="38100" dir="2700000" algn="tl">
                    <a:srgbClr val="000000">
                      <a:alpha val="43137"/>
                    </a:srgbClr>
                  </a:outerShdw>
                </a:effectLst>
              </a:rPr>
              <a:t> </a:t>
            </a:r>
            <a:r>
              <a:rPr lang="pt-BR" sz="2900" dirty="0" err="1">
                <a:effectLst>
                  <a:outerShdw blurRad="38100" dist="38100" dir="2700000" algn="tl">
                    <a:srgbClr val="000000">
                      <a:alpha val="43137"/>
                    </a:srgbClr>
                  </a:outerShdw>
                </a:effectLst>
              </a:rPr>
              <a:t>d</a:t>
            </a:r>
            <a:r>
              <a:rPr lang="pt-BR" sz="2900" dirty="0" err="1" smtClean="0">
                <a:effectLst>
                  <a:outerShdw blurRad="38100" dist="38100" dir="2700000" algn="tl">
                    <a:srgbClr val="000000">
                      <a:alpha val="43137"/>
                    </a:srgbClr>
                  </a:outerShdw>
                </a:effectLst>
              </a:rPr>
              <a:t>igitalis</a:t>
            </a:r>
            <a:r>
              <a:rPr lang="pt-BR" sz="2900" dirty="0" smtClean="0">
                <a:effectLst>
                  <a:outerShdw blurRad="38100" dist="38100" dir="2700000" algn="tl">
                    <a:srgbClr val="000000">
                      <a:alpha val="43137"/>
                    </a:srgbClr>
                  </a:outerShdw>
                </a:effectLst>
              </a:rPr>
              <a:t> </a:t>
            </a:r>
            <a:r>
              <a:rPr lang="pt-BR" sz="2900" dirty="0">
                <a:effectLst>
                  <a:outerShdw blurRad="38100" dist="38100" dir="2700000" algn="tl">
                    <a:srgbClr val="000000">
                      <a:alpha val="43137"/>
                    </a:srgbClr>
                  </a:outerShdw>
                </a:effectLst>
              </a:rPr>
              <a:t>(IV) in </a:t>
            </a:r>
            <a:r>
              <a:rPr lang="pt-BR" sz="2900" dirty="0" smtClean="0">
                <a:effectLst>
                  <a:outerShdw blurRad="38100" dist="38100" dir="2700000" algn="tl">
                    <a:srgbClr val="000000">
                      <a:alpha val="43137"/>
                    </a:srgbClr>
                  </a:outerShdw>
                </a:effectLst>
              </a:rPr>
              <a:t>147 </a:t>
            </a:r>
            <a:r>
              <a:rPr lang="pt-BR" sz="2900" dirty="0" err="1" smtClean="0">
                <a:effectLst>
                  <a:outerShdw blurRad="38100" dist="38100" dir="2700000" algn="tl">
                    <a:srgbClr val="000000">
                      <a:alpha val="43137"/>
                    </a:srgbClr>
                  </a:outerShdw>
                </a:effectLst>
              </a:rPr>
              <a:t>patients</a:t>
            </a:r>
            <a:r>
              <a:rPr lang="pt-BR" sz="2900" dirty="0" smtClean="0">
                <a:effectLst>
                  <a:outerShdw blurRad="38100" dist="38100" dir="2700000" algn="tl">
                    <a:srgbClr val="000000">
                      <a:alpha val="43137"/>
                    </a:srgbClr>
                  </a:outerShdw>
                </a:effectLst>
              </a:rPr>
              <a:t>, </a:t>
            </a:r>
            <a:r>
              <a:rPr lang="pt-BR" sz="2900" dirty="0" err="1" smtClean="0">
                <a:effectLst>
                  <a:outerShdw blurRad="38100" dist="38100" dir="2700000" algn="tl">
                    <a:srgbClr val="000000">
                      <a:alpha val="43137"/>
                    </a:srgbClr>
                  </a:outerShdw>
                </a:effectLst>
              </a:rPr>
              <a:t>during</a:t>
            </a:r>
            <a:r>
              <a:rPr lang="pt-BR" sz="2900" dirty="0" smtClean="0">
                <a:effectLst>
                  <a:outerShdw blurRad="38100" dist="38100" dir="2700000" algn="tl">
                    <a:srgbClr val="000000">
                      <a:alpha val="43137"/>
                    </a:srgbClr>
                  </a:outerShdw>
                </a:effectLst>
              </a:rPr>
              <a:t> </a:t>
            </a:r>
            <a:r>
              <a:rPr lang="pt-BR" sz="2900" dirty="0" err="1" smtClean="0">
                <a:effectLst>
                  <a:outerShdw blurRad="38100" dist="38100" dir="2700000" algn="tl">
                    <a:srgbClr val="000000">
                      <a:alpha val="43137"/>
                    </a:srgbClr>
                  </a:outerShdw>
                </a:effectLst>
              </a:rPr>
              <a:t>the</a:t>
            </a:r>
            <a:r>
              <a:rPr lang="pt-BR" sz="2900" dirty="0" smtClean="0">
                <a:effectLst>
                  <a:outerShdw blurRad="38100" dist="38100" dir="2700000" algn="tl">
                    <a:srgbClr val="000000">
                      <a:alpha val="43137"/>
                    </a:srgbClr>
                  </a:outerShdw>
                </a:effectLst>
              </a:rPr>
              <a:t> </a:t>
            </a:r>
            <a:r>
              <a:rPr lang="pt-BR" sz="2900" dirty="0" err="1" smtClean="0">
                <a:effectLst>
                  <a:outerShdw blurRad="38100" dist="38100" dir="2700000" algn="tl">
                    <a:srgbClr val="000000">
                      <a:alpha val="43137"/>
                    </a:srgbClr>
                  </a:outerShdw>
                </a:effectLst>
              </a:rPr>
              <a:t>first</a:t>
            </a:r>
            <a:r>
              <a:rPr lang="pt-BR" sz="2900" dirty="0" smtClean="0">
                <a:effectLst>
                  <a:outerShdw blurRad="38100" dist="38100" dir="2700000" algn="tl">
                    <a:srgbClr val="000000">
                      <a:alpha val="43137"/>
                    </a:srgbClr>
                  </a:outerShdw>
                </a:effectLst>
              </a:rPr>
              <a:t> </a:t>
            </a:r>
            <a:r>
              <a:rPr lang="pt-BR" sz="2900" dirty="0" err="1" smtClean="0">
                <a:effectLst>
                  <a:outerShdw blurRad="38100" dist="38100" dir="2700000" algn="tl">
                    <a:srgbClr val="000000">
                      <a:alpha val="43137"/>
                    </a:srgbClr>
                  </a:outerShdw>
                </a:effectLst>
              </a:rPr>
              <a:t>phase</a:t>
            </a:r>
            <a:r>
              <a:rPr lang="pt-BR" sz="2900" dirty="0" smtClean="0">
                <a:effectLst>
                  <a:outerShdw blurRad="38100" dist="38100" dir="2700000" algn="tl">
                    <a:srgbClr val="000000">
                      <a:alpha val="43137"/>
                    </a:srgbClr>
                  </a:outerShdw>
                </a:effectLst>
              </a:rPr>
              <a:t> </a:t>
            </a:r>
            <a:r>
              <a:rPr lang="pt-BR" sz="2900" dirty="0" err="1" smtClean="0">
                <a:effectLst>
                  <a:outerShdw blurRad="38100" dist="38100" dir="2700000" algn="tl">
                    <a:srgbClr val="000000">
                      <a:alpha val="43137"/>
                    </a:srgbClr>
                  </a:outerShdw>
                </a:effectLst>
              </a:rPr>
              <a:t>of</a:t>
            </a:r>
            <a:r>
              <a:rPr lang="pt-BR" sz="2900" dirty="0" smtClean="0">
                <a:effectLst>
                  <a:outerShdw blurRad="38100" dist="38100" dir="2700000" algn="tl">
                    <a:srgbClr val="000000">
                      <a:alpha val="43137"/>
                    </a:srgbClr>
                  </a:outerShdw>
                </a:effectLst>
              </a:rPr>
              <a:t> </a:t>
            </a:r>
            <a:r>
              <a:rPr lang="pt-BR" sz="2900" dirty="0" err="1" smtClean="0">
                <a:effectLst>
                  <a:outerShdw blurRad="38100" dist="38100" dir="2700000" algn="tl">
                    <a:srgbClr val="000000">
                      <a:alpha val="43137"/>
                    </a:srgbClr>
                  </a:outerShdw>
                </a:effectLst>
              </a:rPr>
              <a:t>treatment</a:t>
            </a:r>
            <a:r>
              <a:rPr lang="pt-BR" sz="2900" dirty="0" smtClean="0">
                <a:effectLst>
                  <a:outerShdw blurRad="38100" dist="38100" dir="2700000" algn="tl">
                    <a:srgbClr val="000000">
                      <a:alpha val="43137"/>
                    </a:srgbClr>
                  </a:outerShdw>
                </a:effectLst>
              </a:rPr>
              <a:t>.</a:t>
            </a:r>
            <a:endParaRPr lang="pt-BR" sz="2900" dirty="0">
              <a:effectLst>
                <a:outerShdw blurRad="38100" dist="38100" dir="2700000" algn="tl">
                  <a:srgbClr val="000000">
                    <a:alpha val="43137"/>
                  </a:srgbClr>
                </a:outerShdw>
              </a:effectLst>
            </a:endParaRPr>
          </a:p>
          <a:p>
            <a:endParaRPr lang="pt-BR" sz="2900" dirty="0">
              <a:effectLst>
                <a:outerShdw blurRad="38100" dist="38100" dir="2700000" algn="tl">
                  <a:srgbClr val="000000">
                    <a:alpha val="43137"/>
                  </a:srgbClr>
                </a:outerShdw>
              </a:effectLst>
            </a:endParaRPr>
          </a:p>
          <a:p>
            <a:r>
              <a:rPr lang="pt-BR" sz="2900" dirty="0">
                <a:effectLst>
                  <a:outerShdw blurRad="38100" dist="38100" dir="2700000" algn="tl">
                    <a:srgbClr val="000000">
                      <a:alpha val="43137"/>
                    </a:srgbClr>
                  </a:outerShdw>
                </a:effectLst>
              </a:rPr>
              <a:t>IV: </a:t>
            </a:r>
            <a:r>
              <a:rPr lang="pt-BR" sz="2900" dirty="0" err="1">
                <a:effectLst>
                  <a:outerShdw blurRad="38100" dist="38100" dir="2700000" algn="tl">
                    <a:srgbClr val="000000">
                      <a:alpha val="43137"/>
                    </a:srgbClr>
                  </a:outerShdw>
                </a:effectLst>
              </a:rPr>
              <a:t>Intravenous</a:t>
            </a:r>
            <a:r>
              <a:rPr lang="pt-BR" sz="2900" dirty="0">
                <a:effectLst>
                  <a:outerShdw blurRad="38100" dist="38100" dir="2700000" algn="tl">
                    <a:srgbClr val="000000">
                      <a:alpha val="43137"/>
                    </a:srgbClr>
                  </a:outerShdw>
                </a:effectLst>
              </a:rPr>
              <a:t> </a:t>
            </a:r>
            <a:r>
              <a:rPr lang="pt-BR" sz="2900" dirty="0" err="1">
                <a:effectLst>
                  <a:outerShdw blurRad="38100" dist="38100" dir="2700000" algn="tl">
                    <a:srgbClr val="000000">
                      <a:alpha val="43137"/>
                    </a:srgbClr>
                  </a:outerShdw>
                </a:effectLst>
              </a:rPr>
              <a:t>route</a:t>
            </a:r>
            <a:r>
              <a:rPr lang="pt-BR" sz="2900" dirty="0">
                <a:effectLst>
                  <a:outerShdw blurRad="38100" dist="38100" dir="2700000" algn="tl">
                    <a:srgbClr val="000000">
                      <a:alpha val="43137"/>
                    </a:srgbClr>
                  </a:outerShdw>
                </a:effectLst>
              </a:rPr>
              <a:t>     PO: Oral </a:t>
            </a:r>
            <a:r>
              <a:rPr lang="pt-BR" sz="2900" dirty="0" err="1">
                <a:effectLst>
                  <a:outerShdw blurRad="38100" dist="38100" dir="2700000" algn="tl">
                    <a:srgbClr val="000000">
                      <a:alpha val="43137"/>
                    </a:srgbClr>
                  </a:outerShdw>
                </a:effectLst>
              </a:rPr>
              <a:t>route</a:t>
            </a:r>
            <a:endParaRPr lang="pt-BR" sz="2900" dirty="0">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8899335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The </a:t>
            </a:r>
            <a:r>
              <a:rPr lang="en-US" sz="3200" dirty="0" err="1" smtClean="0"/>
              <a:t>cardiotonic</a:t>
            </a:r>
            <a:r>
              <a:rPr lang="en-US" sz="3200" dirty="0" smtClean="0"/>
              <a:t> use in the </a:t>
            </a:r>
            <a:br>
              <a:rPr lang="en-US" sz="3200" dirty="0" smtClean="0"/>
            </a:br>
            <a:r>
              <a:rPr lang="en-US" sz="3200" dirty="0" err="1" smtClean="0"/>
              <a:t>infarcting</a:t>
            </a:r>
            <a:r>
              <a:rPr lang="en-US" sz="3200" dirty="0" smtClean="0"/>
              <a:t> clinical picture</a:t>
            </a:r>
            <a:endParaRPr lang="pt-BR" sz="3200" dirty="0"/>
          </a:p>
        </p:txBody>
      </p:sp>
      <p:sp>
        <p:nvSpPr>
          <p:cNvPr id="3" name="Espaço Reservado para Conteúdo 2"/>
          <p:cNvSpPr>
            <a:spLocks noGrp="1"/>
          </p:cNvSpPr>
          <p:nvPr>
            <p:ph idx="1"/>
          </p:nvPr>
        </p:nvSpPr>
        <p:spPr>
          <a:xfrm>
            <a:off x="457200" y="1772816"/>
            <a:ext cx="8229600" cy="4392488"/>
          </a:xfrm>
        </p:spPr>
        <p:txBody>
          <a:bodyPr>
            <a:normAutofit/>
          </a:bodyPr>
          <a:lstStyle/>
          <a:p>
            <a:r>
              <a:rPr lang="en-US" sz="2000" b="1" dirty="0" smtClean="0">
                <a:effectLst>
                  <a:outerShdw blurRad="38100" dist="38100" dir="2700000" algn="tl">
                    <a:srgbClr val="000000">
                      <a:alpha val="43137"/>
                    </a:srgbClr>
                  </a:outerShdw>
                </a:effectLst>
              </a:rPr>
              <a:t>Results (</a:t>
            </a:r>
            <a:r>
              <a:rPr lang="pt-BR" sz="2000" b="1" dirty="0" err="1" smtClean="0">
                <a:effectLst>
                  <a:outerShdw blurRad="38100" dist="38100" dir="2700000" algn="tl">
                    <a:srgbClr val="000000">
                      <a:alpha val="43137"/>
                    </a:srgbClr>
                  </a:outerShdw>
                </a:effectLst>
              </a:rPr>
              <a:t>Indices</a:t>
            </a:r>
            <a:r>
              <a:rPr lang="pt-BR" sz="2000" b="1" dirty="0" smtClean="0">
                <a:effectLst>
                  <a:outerShdw blurRad="38100" dist="38100" dir="2700000" algn="tl">
                    <a:srgbClr val="000000">
                      <a:alpha val="43137"/>
                    </a:srgbClr>
                  </a:outerShdw>
                </a:effectLst>
              </a:rPr>
              <a:t> </a:t>
            </a:r>
            <a:r>
              <a:rPr lang="pt-BR" sz="2000" b="1" dirty="0" err="1" smtClean="0">
                <a:effectLst>
                  <a:outerShdw blurRad="38100" dist="38100" dir="2700000" algn="tl">
                    <a:srgbClr val="000000">
                      <a:alpha val="43137"/>
                    </a:srgbClr>
                  </a:outerShdw>
                </a:effectLst>
              </a:rPr>
              <a:t>of</a:t>
            </a:r>
            <a:r>
              <a:rPr lang="pt-BR" sz="2000" b="1" dirty="0" smtClean="0">
                <a:effectLst>
                  <a:outerShdw blurRad="38100" dist="38100" dir="2700000" algn="tl">
                    <a:srgbClr val="000000">
                      <a:alpha val="43137"/>
                    </a:srgbClr>
                  </a:outerShdw>
                </a:effectLst>
              </a:rPr>
              <a:t> </a:t>
            </a:r>
            <a:r>
              <a:rPr lang="pt-BR" sz="2000" b="1" dirty="0" err="1" smtClean="0">
                <a:effectLst>
                  <a:outerShdw blurRad="38100" dist="38100" dir="2700000" algn="tl">
                    <a:srgbClr val="000000">
                      <a:alpha val="43137"/>
                    </a:srgbClr>
                  </a:outerShdw>
                </a:effectLst>
              </a:rPr>
              <a:t>clinical</a:t>
            </a:r>
            <a:r>
              <a:rPr lang="pt-BR" sz="2000" b="1" dirty="0" smtClean="0">
                <a:effectLst>
                  <a:outerShdw blurRad="38100" dist="38100" dir="2700000" algn="tl">
                    <a:srgbClr val="000000">
                      <a:alpha val="43137"/>
                    </a:srgbClr>
                  </a:outerShdw>
                </a:effectLst>
              </a:rPr>
              <a:t> </a:t>
            </a:r>
            <a:r>
              <a:rPr lang="pt-BR" sz="2000" b="1" dirty="0" err="1" smtClean="0">
                <a:effectLst>
                  <a:outerShdw blurRad="38100" dist="38100" dir="2700000" algn="tl">
                    <a:srgbClr val="000000">
                      <a:alpha val="43137"/>
                    </a:srgbClr>
                  </a:outerShdw>
                </a:effectLst>
              </a:rPr>
              <a:t>complications</a:t>
            </a:r>
            <a:r>
              <a:rPr lang="pt-BR" sz="2000" b="1" smtClean="0">
                <a:effectLst>
                  <a:outerShdw blurRad="38100" dist="38100" dir="2700000" algn="tl">
                    <a:srgbClr val="000000">
                      <a:alpha val="43137"/>
                    </a:srgbClr>
                  </a:outerShdw>
                </a:effectLst>
              </a:rPr>
              <a:t>):</a:t>
            </a:r>
          </a:p>
          <a:p>
            <a:r>
              <a:rPr lang="pt-BR" sz="1800" b="1" dirty="0" smtClean="0">
                <a:effectLst>
                  <a:outerShdw blurRad="38100" dist="38100" dir="2700000" algn="tl">
                    <a:srgbClr val="000000">
                      <a:alpha val="43137"/>
                    </a:srgbClr>
                  </a:outerShdw>
                </a:effectLst>
              </a:rPr>
              <a:t/>
            </a:r>
            <a:br>
              <a:rPr lang="pt-BR" sz="1800" b="1" dirty="0" smtClean="0">
                <a:effectLst>
                  <a:outerShdw blurRad="38100" dist="38100" dir="2700000" algn="tl">
                    <a:srgbClr val="000000">
                      <a:alpha val="43137"/>
                    </a:srgbClr>
                  </a:outerShdw>
                </a:effectLst>
              </a:rPr>
            </a:br>
            <a:r>
              <a:rPr lang="pt-BR" sz="1800" b="1" dirty="0" smtClean="0">
                <a:effectLst>
                  <a:outerShdw blurRad="38100" dist="38100" dir="2700000" algn="tl">
                    <a:srgbClr val="000000">
                      <a:alpha val="43137"/>
                    </a:srgbClr>
                  </a:outerShdw>
                </a:effectLst>
              </a:rPr>
              <a:t>- </a:t>
            </a:r>
            <a:r>
              <a:rPr lang="pt-BR" sz="1800" dirty="0" smtClean="0">
                <a:effectLst>
                  <a:outerShdw blurRad="38100" dist="38100" dir="2700000" algn="tl">
                    <a:srgbClr val="000000">
                      <a:alpha val="43137"/>
                    </a:srgbClr>
                  </a:outerShdw>
                </a:effectLst>
              </a:rPr>
              <a:t>Ventricular </a:t>
            </a:r>
            <a:r>
              <a:rPr lang="pt-BR" sz="1800" dirty="0" err="1" smtClean="0">
                <a:effectLst>
                  <a:outerShdw blurRad="38100" dist="38100" dir="2700000" algn="tl">
                    <a:srgbClr val="000000">
                      <a:alpha val="43137"/>
                    </a:srgbClr>
                  </a:outerShdw>
                </a:effectLst>
              </a:rPr>
              <a:t>extrasystoles</a:t>
            </a:r>
            <a:r>
              <a:rPr lang="pt-BR" sz="1800" dirty="0" smtClean="0">
                <a:effectLst>
                  <a:outerShdw blurRad="38100" dist="38100" dir="2700000" algn="tl">
                    <a:srgbClr val="000000">
                      <a:alpha val="43137"/>
                    </a:srgbClr>
                  </a:outerShdw>
                </a:effectLst>
              </a:rPr>
              <a:t>: 24.1%</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Partial</a:t>
            </a:r>
            <a:r>
              <a:rPr lang="pt-BR" sz="1800" dirty="0" smtClean="0">
                <a:effectLst>
                  <a:outerShdw blurRad="38100" dist="38100" dir="2700000" algn="tl">
                    <a:srgbClr val="000000">
                      <a:alpha val="43137"/>
                    </a:srgbClr>
                  </a:outerShdw>
                </a:effectLst>
              </a:rPr>
              <a:t> AV </a:t>
            </a:r>
            <a:r>
              <a:rPr lang="pt-BR" sz="1800" dirty="0" err="1" smtClean="0">
                <a:effectLst>
                  <a:outerShdw blurRad="38100" dist="38100" dir="2700000" algn="tl">
                    <a:srgbClr val="000000">
                      <a:alpha val="43137"/>
                    </a:srgbClr>
                  </a:outerShdw>
                </a:effectLst>
              </a:rPr>
              <a:t>block</a:t>
            </a:r>
            <a:r>
              <a:rPr lang="pt-BR" sz="1800" dirty="0" smtClean="0">
                <a:effectLst>
                  <a:outerShdw blurRad="38100" dist="38100" dir="2700000" algn="tl">
                    <a:srgbClr val="000000">
                      <a:alpha val="43137"/>
                    </a:srgbClr>
                  </a:outerShdw>
                </a:effectLst>
              </a:rPr>
              <a:t>: 5.8%</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Complete AV </a:t>
            </a:r>
            <a:r>
              <a:rPr lang="pt-BR" sz="1800" dirty="0" err="1" smtClean="0">
                <a:effectLst>
                  <a:outerShdw blurRad="38100" dist="38100" dir="2700000" algn="tl">
                    <a:srgbClr val="000000">
                      <a:alpha val="43137"/>
                    </a:srgbClr>
                  </a:outerShdw>
                </a:effectLst>
              </a:rPr>
              <a:t>block</a:t>
            </a:r>
            <a:r>
              <a:rPr lang="pt-BR" sz="1800" dirty="0" smtClean="0">
                <a:effectLst>
                  <a:outerShdw blurRad="38100" dist="38100" dir="2700000" algn="tl">
                    <a:srgbClr val="000000">
                      <a:alpha val="43137"/>
                    </a:srgbClr>
                  </a:outerShdw>
                </a:effectLst>
              </a:rPr>
              <a:t>: 4.6%</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Atrial </a:t>
            </a:r>
            <a:r>
              <a:rPr lang="pt-BR" sz="1800" dirty="0" err="1" smtClean="0">
                <a:effectLst>
                  <a:outerShdw blurRad="38100" dist="38100" dir="2700000" algn="tl">
                    <a:srgbClr val="000000">
                      <a:alpha val="43137"/>
                    </a:srgbClr>
                  </a:outerShdw>
                </a:effectLst>
              </a:rPr>
              <a:t>tachycardia</a:t>
            </a:r>
            <a:r>
              <a:rPr lang="pt-BR" sz="1800" dirty="0" smtClean="0">
                <a:effectLst>
                  <a:outerShdw blurRad="38100" dist="38100" dir="2700000" algn="tl">
                    <a:srgbClr val="000000">
                      <a:alpha val="43137"/>
                    </a:srgbClr>
                  </a:outerShdw>
                </a:effectLst>
              </a:rPr>
              <a:t>: 1.7%</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Flutter</a:t>
            </a:r>
            <a:r>
              <a:rPr lang="pt-BR" sz="1800" dirty="0" smtClean="0">
                <a:effectLst>
                  <a:outerShdw blurRad="38100" dist="38100" dir="2700000" algn="tl">
                    <a:srgbClr val="000000">
                      <a:alpha val="43137"/>
                    </a:srgbClr>
                  </a:outerShdw>
                </a:effectLst>
              </a:rPr>
              <a:t> - Atrial </a:t>
            </a:r>
            <a:r>
              <a:rPr lang="pt-BR" sz="1800" dirty="0" err="1" smtClean="0">
                <a:effectLst>
                  <a:outerShdw blurRad="38100" dist="38100" dir="2700000" algn="tl">
                    <a:srgbClr val="000000">
                      <a:alpha val="43137"/>
                    </a:srgbClr>
                  </a:outerShdw>
                </a:effectLst>
              </a:rPr>
              <a:t>fibrillation</a:t>
            </a:r>
            <a:r>
              <a:rPr lang="pt-BR" sz="1800" dirty="0" smtClean="0">
                <a:effectLst>
                  <a:outerShdw blurRad="38100" dist="38100" dir="2700000" algn="tl">
                    <a:srgbClr val="000000">
                      <a:alpha val="43137"/>
                    </a:srgbClr>
                  </a:outerShdw>
                </a:effectLst>
              </a:rPr>
              <a:t>: 4.4%</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Tachycardia</a:t>
            </a:r>
            <a:r>
              <a:rPr lang="pt-BR" sz="1800" dirty="0" smtClean="0">
                <a:effectLst>
                  <a:outerShdw blurRad="38100" dist="38100" dir="2700000" algn="tl">
                    <a:srgbClr val="000000">
                      <a:alpha val="43137"/>
                    </a:srgbClr>
                  </a:outerShdw>
                </a:effectLst>
              </a:rPr>
              <a:t> + Ventricular </a:t>
            </a:r>
            <a:r>
              <a:rPr lang="pt-BR" sz="1800" dirty="0" err="1" smtClean="0">
                <a:effectLst>
                  <a:outerShdw blurRad="38100" dist="38100" dir="2700000" algn="tl">
                    <a:srgbClr val="000000">
                      <a:alpha val="43137"/>
                    </a:srgbClr>
                  </a:outerShdw>
                </a:effectLst>
              </a:rPr>
              <a:t>Fibrilation</a:t>
            </a:r>
            <a:r>
              <a:rPr lang="pt-BR" sz="1800" dirty="0" smtClean="0">
                <a:effectLst>
                  <a:outerShdw blurRad="38100" dist="38100" dir="2700000" algn="tl">
                    <a:srgbClr val="000000">
                      <a:alpha val="43137"/>
                    </a:srgbClr>
                  </a:outerShdw>
                </a:effectLst>
              </a:rPr>
              <a:t>: 2.7%</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Asystole</a:t>
            </a:r>
            <a:r>
              <a:rPr lang="pt-BR" sz="1800" dirty="0" smtClean="0">
                <a:effectLst>
                  <a:outerShdw blurRad="38100" dist="38100" dir="2700000" algn="tl">
                    <a:srgbClr val="000000">
                      <a:alpha val="43137"/>
                    </a:srgbClr>
                  </a:outerShdw>
                </a:effectLst>
              </a:rPr>
              <a:t>: 4.5%</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Cardiogenic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shock</a:t>
            </a:r>
            <a:r>
              <a:rPr lang="pt-BR" sz="1800" dirty="0" smtClean="0">
                <a:effectLst>
                  <a:outerShdw blurRad="38100" dist="38100" dir="2700000" algn="tl">
                    <a:srgbClr val="000000">
                      <a:alpha val="43137"/>
                    </a:srgbClr>
                  </a:outerShdw>
                </a:effectLst>
              </a:rPr>
              <a:t>: 2%</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Acute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pulmonary</a:t>
            </a:r>
            <a:r>
              <a:rPr lang="pt-BR" sz="1800" dirty="0" smtClean="0">
                <a:effectLst>
                  <a:outerShdw blurRad="38100" dist="38100" dir="2700000" algn="tl">
                    <a:srgbClr val="000000">
                      <a:alpha val="43137"/>
                    </a:srgbClr>
                  </a:outerShdw>
                </a:effectLst>
              </a:rPr>
              <a:t> edema: 1.3%</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Heart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failure</a:t>
            </a:r>
            <a:r>
              <a:rPr lang="pt-BR" sz="1800" dirty="0" smtClean="0">
                <a:effectLst>
                  <a:outerShdw blurRad="38100" dist="38100" dir="2700000" algn="tl">
                    <a:srgbClr val="000000">
                      <a:alpha val="43137"/>
                    </a:srgbClr>
                  </a:outerShdw>
                </a:effectLst>
              </a:rPr>
              <a:t>: 1%</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Overall </a:t>
            </a:r>
            <a:r>
              <a:rPr lang="pt-BR" sz="1800" dirty="0" err="1" smtClean="0">
                <a:effectLst>
                  <a:outerShdw blurRad="38100" dist="38100" dir="2700000" algn="tl">
                    <a:srgbClr val="000000">
                      <a:alpha val="43137"/>
                    </a:srgbClr>
                  </a:outerShdw>
                </a:effectLst>
              </a:rPr>
              <a:t>mortality</a:t>
            </a:r>
            <a:r>
              <a:rPr lang="pt-BR" sz="1800" dirty="0" smtClean="0">
                <a:effectLst>
                  <a:outerShdw blurRad="38100" dist="38100" dir="2700000" algn="tl">
                    <a:srgbClr val="000000">
                      <a:alpha val="43137"/>
                    </a:srgbClr>
                  </a:outerShdw>
                </a:effectLst>
              </a:rPr>
              <a:t>: 12.2%</a:t>
            </a:r>
            <a:br>
              <a:rPr lang="pt-BR" sz="1800" dirty="0" smtClean="0">
                <a:effectLst>
                  <a:outerShdw blurRad="38100" dist="38100" dir="2700000" algn="tl">
                    <a:srgbClr val="000000">
                      <a:alpha val="43137"/>
                    </a:srgbClr>
                  </a:outerShdw>
                </a:effectLst>
              </a:rPr>
            </a:b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Mortality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by</a:t>
            </a:r>
            <a:r>
              <a:rPr lang="pt-BR" sz="1800" dirty="0" smtClean="0">
                <a:effectLst>
                  <a:outerShdw blurRad="38100" dist="38100" dir="2700000" algn="tl">
                    <a:srgbClr val="000000">
                      <a:alpha val="43137"/>
                    </a:srgbClr>
                  </a:outerShdw>
                </a:effectLst>
              </a:rPr>
              <a:t> age: 9.4% in </a:t>
            </a:r>
            <a:r>
              <a:rPr lang="pt-BR" sz="1800" dirty="0" err="1" smtClean="0">
                <a:effectLst>
                  <a:outerShdw blurRad="38100" dist="38100" dir="2700000" algn="tl">
                    <a:srgbClr val="000000">
                      <a:alpha val="43137"/>
                    </a:srgbClr>
                  </a:outerShdw>
                </a:effectLst>
              </a:rPr>
              <a:t>patients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under</a:t>
            </a:r>
            <a:r>
              <a:rPr lang="pt-BR" sz="1800" dirty="0" smtClean="0">
                <a:effectLst>
                  <a:outerShdw blurRad="38100" dist="38100" dir="2700000" algn="tl">
                    <a:srgbClr val="000000">
                      <a:alpha val="43137"/>
                    </a:srgbClr>
                  </a:outerShdw>
                </a:effectLst>
              </a:rPr>
              <a:t> 70 </a:t>
            </a:r>
            <a:r>
              <a:rPr lang="pt-BR" sz="1800" dirty="0" err="1" smtClean="0">
                <a:effectLst>
                  <a:outerShdw blurRad="38100" dist="38100" dir="2700000" algn="tl">
                    <a:srgbClr val="000000">
                      <a:alpha val="43137"/>
                    </a:srgbClr>
                  </a:outerShdw>
                </a:effectLst>
              </a:rPr>
              <a:t>years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26.6% in </a:t>
            </a:r>
            <a:r>
              <a:rPr lang="pt-BR" sz="1800" dirty="0" err="1" smtClean="0">
                <a:effectLst>
                  <a:outerShdw blurRad="38100" dist="38100" dir="2700000" algn="tl">
                    <a:srgbClr val="000000">
                      <a:alpha val="43137"/>
                    </a:srgbClr>
                  </a:outerShdw>
                </a:effectLst>
              </a:rPr>
              <a:t>patients</a:t>
            </a:r>
            <a:r>
              <a:rPr lang="pt-BR" sz="1800" dirty="0" smtClean="0">
                <a:effectLst>
                  <a:outerShdw blurRad="38100" dist="38100" dir="2700000" algn="tl">
                    <a:srgbClr val="000000">
                      <a:alpha val="43137"/>
                    </a:srgbClr>
                  </a:outerShdw>
                </a:effectLst>
              </a:rPr>
              <a:t> over 70 </a:t>
            </a:r>
            <a:r>
              <a:rPr lang="pt-BR" sz="1800" dirty="0" err="1" smtClean="0">
                <a:effectLst>
                  <a:outerShdw blurRad="38100" dist="38100" dir="2700000" algn="tl">
                    <a:srgbClr val="000000">
                      <a:alpha val="43137"/>
                    </a:srgbClr>
                  </a:outerShdw>
                </a:effectLst>
              </a:rPr>
              <a:t>years</a:t>
            </a:r>
            <a:endParaRPr lang="pt-BR" sz="1800" dirty="0" smtClean="0">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115616" y="609600"/>
            <a:ext cx="6696744" cy="731168"/>
          </a:xfrm>
        </p:spPr>
        <p:txBody>
          <a:bodyPr>
            <a:noAutofit/>
          </a:bodyPr>
          <a:lstStyle/>
          <a:p>
            <a:r>
              <a:rPr lang="pt-BR" dirty="0" smtClean="0"/>
              <a:t>Book </a:t>
            </a:r>
            <a:r>
              <a:rPr lang="pt-BR" dirty="0" err="1" smtClean="0"/>
              <a:t>Myogenic</a:t>
            </a:r>
            <a:r>
              <a:rPr lang="pt-BR" dirty="0" smtClean="0"/>
              <a:t> </a:t>
            </a:r>
            <a:r>
              <a:rPr lang="pt-BR" dirty="0" err="1" smtClean="0"/>
              <a:t>Theory</a:t>
            </a:r>
            <a:r>
              <a:rPr lang="pt-BR" dirty="0" smtClean="0"/>
              <a:t> </a:t>
            </a:r>
            <a:r>
              <a:rPr lang="pt-BR" dirty="0" err="1" smtClean="0"/>
              <a:t>of</a:t>
            </a:r>
            <a:r>
              <a:rPr lang="pt-BR" dirty="0" smtClean="0"/>
              <a:t> </a:t>
            </a:r>
            <a:r>
              <a:rPr lang="pt-BR" dirty="0" err="1" smtClean="0"/>
              <a:t>Myocardial</a:t>
            </a:r>
            <a:r>
              <a:rPr lang="pt-BR" dirty="0" smtClean="0"/>
              <a:t> </a:t>
            </a:r>
            <a:r>
              <a:rPr lang="pt-BR" dirty="0" err="1" smtClean="0"/>
              <a:t>Infarction</a:t>
            </a:r>
            <a:endParaRPr lang="pt-BR" dirty="0"/>
          </a:p>
        </p:txBody>
      </p:sp>
      <p:pic>
        <p:nvPicPr>
          <p:cNvPr id="8" name="Espaço Reservado para Imagem 7"/>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t="24264" b="24264"/>
          <a:stretch>
            <a:fillRect/>
          </a:stretch>
        </p:blipFill>
        <p:spPr>
          <a:xfrm>
            <a:off x="1835696" y="2636912"/>
            <a:ext cx="5486400" cy="3962400"/>
          </a:xfrm>
        </p:spPr>
      </p:pic>
      <p:sp>
        <p:nvSpPr>
          <p:cNvPr id="7" name="Espaço Reservado para Texto 6"/>
          <p:cNvSpPr>
            <a:spLocks noGrp="1"/>
          </p:cNvSpPr>
          <p:nvPr>
            <p:ph type="body" sz="half" idx="2"/>
          </p:nvPr>
        </p:nvSpPr>
        <p:spPr>
          <a:xfrm>
            <a:off x="1115616" y="1166786"/>
            <a:ext cx="6624736" cy="1038077"/>
          </a:xfrm>
        </p:spPr>
        <p:txBody>
          <a:bodyPr>
            <a:normAutofit fontScale="25000" lnSpcReduction="20000"/>
          </a:bodyPr>
          <a:lstStyle/>
          <a:p>
            <a:endParaRPr lang="pt-BR" sz="6400" dirty="0" smtClean="0"/>
          </a:p>
          <a:p>
            <a:endParaRPr lang="pt-BR" sz="6400" dirty="0" smtClean="0"/>
          </a:p>
          <a:p>
            <a:r>
              <a:rPr lang="pt-BR" sz="7200" dirty="0" err="1" smtClean="0">
                <a:effectLst>
                  <a:outerShdw blurRad="38100" dist="38100" dir="2700000" algn="tl">
                    <a:srgbClr val="000000">
                      <a:alpha val="43137"/>
                    </a:srgbClr>
                  </a:outerShdw>
                </a:effectLst>
              </a:rPr>
              <a:t>This</a:t>
            </a:r>
            <a:r>
              <a:rPr lang="pt-BR" sz="7200" dirty="0" smtClean="0">
                <a:effectLst>
                  <a:outerShdw blurRad="38100" dist="38100" dir="2700000" algn="tl">
                    <a:srgbClr val="000000">
                      <a:alpha val="43137"/>
                    </a:srgbClr>
                  </a:outerShdw>
                </a:effectLst>
              </a:rPr>
              <a:t> book in </a:t>
            </a:r>
            <a:r>
              <a:rPr lang="pt-BR" sz="7200" dirty="0" err="1" smtClean="0">
                <a:effectLst>
                  <a:outerShdw blurRad="38100" dist="38100" dir="2700000" algn="tl">
                    <a:srgbClr val="000000">
                      <a:alpha val="43137"/>
                    </a:srgbClr>
                  </a:outerShdw>
                </a:effectLst>
              </a:rPr>
              <a:t>Portuguese</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language</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may</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be</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downloaded</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free</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of</a:t>
            </a:r>
            <a:r>
              <a:rPr lang="pt-BR" sz="7200" dirty="0" smtClean="0">
                <a:effectLst>
                  <a:outerShdw blurRad="38100" dist="38100" dir="2700000" algn="tl">
                    <a:srgbClr val="000000">
                      <a:alpha val="43137"/>
                    </a:srgbClr>
                  </a:outerShdw>
                </a:effectLst>
              </a:rPr>
              <a:t> charge. </a:t>
            </a:r>
            <a:r>
              <a:rPr lang="pt-BR" sz="7200" dirty="0" err="1" smtClean="0">
                <a:effectLst>
                  <a:outerShdw blurRad="38100" dist="38100" dir="2700000" algn="tl">
                    <a:srgbClr val="000000">
                      <a:alpha val="43137"/>
                    </a:srgbClr>
                  </a:outerShdw>
                </a:effectLst>
              </a:rPr>
              <a:t>The</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summary</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and</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conclusions</a:t>
            </a:r>
            <a:r>
              <a:rPr lang="pt-BR" sz="7200" dirty="0" smtClean="0">
                <a:effectLst>
                  <a:outerShdw blurRad="38100" dist="38100" dir="2700000" algn="tl">
                    <a:srgbClr val="000000">
                      <a:alpha val="43137"/>
                    </a:srgbClr>
                  </a:outerShdw>
                </a:effectLst>
              </a:rPr>
              <a:t> in </a:t>
            </a:r>
            <a:r>
              <a:rPr lang="pt-BR" sz="7200" dirty="0" err="1" smtClean="0">
                <a:effectLst>
                  <a:outerShdw blurRad="38100" dist="38100" dir="2700000" algn="tl">
                    <a:srgbClr val="000000">
                      <a:alpha val="43137"/>
                    </a:srgbClr>
                  </a:outerShdw>
                </a:effectLst>
              </a:rPr>
              <a:t>English</a:t>
            </a:r>
            <a:r>
              <a:rPr lang="pt-BR" sz="7200" dirty="0" smtClean="0">
                <a:effectLst>
                  <a:outerShdw blurRad="38100" dist="38100" dir="2700000" algn="tl">
                    <a:srgbClr val="000000">
                      <a:alpha val="43137"/>
                    </a:srgbClr>
                  </a:outerShdw>
                </a:effectLst>
              </a:rPr>
              <a:t> are </a:t>
            </a:r>
            <a:r>
              <a:rPr lang="pt-BR" sz="7200" dirty="0" err="1" smtClean="0">
                <a:effectLst>
                  <a:outerShdw blurRad="38100" dist="38100" dir="2700000" algn="tl">
                    <a:srgbClr val="000000">
                      <a:alpha val="43137"/>
                    </a:srgbClr>
                  </a:outerShdw>
                </a:effectLst>
              </a:rPr>
              <a:t>at</a:t>
            </a:r>
            <a:endParaRPr lang="pt-BR" sz="7200" dirty="0" smtClean="0">
              <a:effectLst>
                <a:outerShdw blurRad="38100" dist="38100" dir="2700000" algn="tl">
                  <a:srgbClr val="000000">
                    <a:alpha val="43137"/>
                  </a:srgbClr>
                </a:outerShdw>
              </a:effectLst>
            </a:endParaRPr>
          </a:p>
          <a:p>
            <a:r>
              <a:rPr lang="pt-BR" sz="7200" dirty="0" smtClean="0">
                <a:effectLst>
                  <a:outerShdw blurRad="38100" dist="38100" dir="2700000" algn="tl">
                    <a:srgbClr val="000000">
                      <a:alpha val="43137"/>
                    </a:srgbClr>
                  </a:outerShdw>
                </a:effectLst>
              </a:rPr>
              <a:t> </a:t>
            </a:r>
            <a:r>
              <a:rPr lang="pt-BR" sz="7200" u="sng" dirty="0">
                <a:effectLst>
                  <a:outerShdw blurRad="38100" dist="38100" dir="2700000" algn="tl">
                    <a:srgbClr val="000000">
                      <a:alpha val="43137"/>
                    </a:srgbClr>
                  </a:outerShdw>
                </a:effectLst>
              </a:rPr>
              <a:t>http://www.infarctcombat.org/LivroTM/parte8.htm</a:t>
            </a:r>
            <a:endParaRPr lang="pt-BR" sz="7200" u="sng" dirty="0" smtClean="0">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2957828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5" name="Espaço Reservado para Conteúdo 4"/>
          <p:cNvSpPr>
            <a:spLocks noGrp="1"/>
          </p:cNvSpPr>
          <p:nvPr>
            <p:ph idx="1"/>
          </p:nvPr>
        </p:nvSpPr>
        <p:spPr/>
        <p:txBody>
          <a:bodyPr>
            <a:normAutofit/>
          </a:bodyPr>
          <a:lstStyle/>
          <a:p>
            <a:endParaRPr lang="pt-BR" sz="1800" dirty="0" smtClean="0">
              <a:effectLst>
                <a:outerShdw blurRad="38100" dist="38100" dir="2700000" algn="tl">
                  <a:srgbClr val="000000">
                    <a:alpha val="43137"/>
                  </a:srgbClr>
                </a:outerShdw>
              </a:effectLst>
            </a:endParaRPr>
          </a:p>
          <a:p>
            <a:r>
              <a:rPr lang="pt-BR" sz="1800" dirty="0" smtClean="0">
                <a:effectLst>
                  <a:outerShdw blurRad="38100" dist="38100" dir="2700000" algn="tl">
                    <a:srgbClr val="000000">
                      <a:alpha val="43137"/>
                    </a:srgbClr>
                  </a:outerShdw>
                </a:effectLst>
              </a:rPr>
              <a:t>(1960) Spain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Bradess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found</a:t>
            </a:r>
            <a:r>
              <a:rPr lang="pt-BR" sz="1800" dirty="0" smtClean="0">
                <a:effectLst>
                  <a:outerShdw blurRad="38100" dist="38100" dir="2700000" algn="tl">
                    <a:srgbClr val="000000">
                      <a:alpha val="43137"/>
                    </a:srgbClr>
                  </a:outerShdw>
                </a:effectLst>
              </a:rPr>
              <a:t> complete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obstruction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atherosclerotic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nature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representing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around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75%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cases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recent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thrombosis</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just</a:t>
            </a:r>
            <a:r>
              <a:rPr lang="pt-BR" sz="1800" dirty="0" smtClean="0">
                <a:effectLst>
                  <a:outerShdw blurRad="38100" dist="38100" dir="2700000" algn="tl">
                    <a:srgbClr val="000000">
                      <a:alpha val="43137"/>
                    </a:srgbClr>
                  </a:outerShdw>
                </a:effectLst>
              </a:rPr>
              <a:t> 25%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autopsied</a:t>
            </a:r>
            <a:r>
              <a:rPr lang="pt-BR" sz="1800" dirty="0" smtClean="0">
                <a:effectLst>
                  <a:outerShdw blurRad="38100" dist="38100" dir="2700000" algn="tl">
                    <a:srgbClr val="000000">
                      <a:alpha val="43137"/>
                    </a:srgbClr>
                  </a:outerShdw>
                </a:effectLst>
              </a:rPr>
              <a:t> cases. </a:t>
            </a:r>
            <a:r>
              <a:rPr lang="pt-BR" sz="1800" dirty="0" err="1" smtClean="0">
                <a:effectLst>
                  <a:outerShdw blurRad="38100" dist="38100" dir="2700000" algn="tl">
                    <a:srgbClr val="000000">
                      <a:alpha val="43137"/>
                    </a:srgbClr>
                  </a:outerShdw>
                </a:effectLst>
              </a:rPr>
              <a:t>Also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observed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crescent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incidence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thrombosis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crescent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duration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survival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after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myocardial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infarction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Less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than</a:t>
            </a:r>
            <a:r>
              <a:rPr lang="pt-BR" sz="1800" dirty="0" smtClean="0">
                <a:effectLst>
                  <a:outerShdw blurRad="38100" dist="38100" dir="2700000" algn="tl">
                    <a:srgbClr val="000000">
                      <a:alpha val="43137"/>
                    </a:srgbClr>
                  </a:outerShdw>
                </a:effectLst>
              </a:rPr>
              <a:t> a hour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16%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thrombosis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between</a:t>
            </a:r>
            <a:r>
              <a:rPr lang="pt-BR" sz="1800" dirty="0" smtClean="0">
                <a:effectLst>
                  <a:outerShdw blurRad="38100" dist="38100" dir="2700000" algn="tl">
                    <a:srgbClr val="000000">
                      <a:alpha val="43137"/>
                    </a:srgbClr>
                  </a:outerShdw>
                </a:effectLst>
              </a:rPr>
              <a:t>  1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24 hours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37%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in more </a:t>
            </a:r>
            <a:r>
              <a:rPr lang="pt-BR" sz="1800" dirty="0" err="1" smtClean="0">
                <a:effectLst>
                  <a:outerShdw blurRad="38100" dist="38100" dir="2700000" algn="tl">
                    <a:srgbClr val="000000">
                      <a:alpha val="43137"/>
                    </a:srgbClr>
                  </a:outerShdw>
                </a:effectLst>
              </a:rPr>
              <a:t>than</a:t>
            </a:r>
            <a:r>
              <a:rPr lang="pt-BR" sz="1800" dirty="0" smtClean="0">
                <a:effectLst>
                  <a:outerShdw blurRad="38100" dist="38100" dir="2700000" algn="tl">
                    <a:srgbClr val="000000">
                      <a:alpha val="43137"/>
                    </a:srgbClr>
                  </a:outerShdw>
                </a:effectLst>
              </a:rPr>
              <a:t> 24 hours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52%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thrombosis</a:t>
            </a:r>
            <a:r>
              <a:rPr lang="pt-BR" sz="1800" dirty="0" smtClean="0">
                <a:effectLst>
                  <a:outerShdw blurRad="38100" dist="38100" dir="2700000" algn="tl">
                    <a:srgbClr val="000000">
                      <a:alpha val="43137"/>
                    </a:srgbClr>
                  </a:outerShdw>
                </a:effectLst>
              </a:rPr>
              <a:t>*.</a:t>
            </a:r>
          </a:p>
          <a:p>
            <a:endParaRPr lang="pt-BR" sz="2000" dirty="0"/>
          </a:p>
          <a:p>
            <a:r>
              <a:rPr lang="pt-BR" sz="1600" dirty="0" smtClean="0">
                <a:solidFill>
                  <a:schemeClr val="bg1"/>
                </a:solidFill>
                <a:effectLst>
                  <a:outerShdw blurRad="38100" dist="38100" dir="2700000" algn="tl">
                    <a:srgbClr val="000000">
                      <a:alpha val="43137"/>
                    </a:srgbClr>
                  </a:outerShdw>
                </a:effectLst>
              </a:rPr>
              <a:t>(Spain, DM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Bradess</a:t>
            </a:r>
            <a:r>
              <a:rPr lang="pt-BR" sz="1600" dirty="0" smtClean="0">
                <a:solidFill>
                  <a:schemeClr val="bg1"/>
                </a:solidFill>
                <a:effectLst>
                  <a:outerShdw blurRad="38100" dist="38100" dir="2700000" algn="tl">
                    <a:srgbClr val="000000">
                      <a:alpha val="43137"/>
                    </a:srgbClr>
                  </a:outerShdw>
                </a:effectLst>
              </a:rPr>
              <a:t> VA. The </a:t>
            </a:r>
            <a:r>
              <a:rPr lang="pt-BR" sz="1600" dirty="0" err="1" smtClean="0">
                <a:solidFill>
                  <a:schemeClr val="bg1"/>
                </a:solidFill>
                <a:effectLst>
                  <a:outerShdw blurRad="38100" dist="38100" dir="2700000" algn="tl">
                    <a:srgbClr val="000000">
                      <a:alpha val="43137"/>
                    </a:srgbClr>
                  </a:outerShdw>
                </a:effectLst>
              </a:rPr>
              <a:t>relationship</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coronary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thrombosis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to</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coronary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ischemic</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heart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disease</a:t>
            </a:r>
            <a:r>
              <a:rPr lang="pt-BR" sz="1600" dirty="0" smtClean="0">
                <a:solidFill>
                  <a:schemeClr val="bg1"/>
                </a:solidFill>
                <a:effectLst>
                  <a:outerShdw blurRad="38100" dist="38100" dir="2700000" algn="tl">
                    <a:srgbClr val="000000">
                      <a:alpha val="43137"/>
                    </a:srgbClr>
                  </a:outerShdw>
                </a:effectLst>
              </a:rPr>
              <a:t> – a </a:t>
            </a:r>
            <a:r>
              <a:rPr lang="pt-BR" sz="1600" dirty="0" err="1" smtClean="0">
                <a:solidFill>
                  <a:schemeClr val="bg1"/>
                </a:solidFill>
                <a:effectLst>
                  <a:outerShdw blurRad="38100" dist="38100" dir="2700000" algn="tl">
                    <a:srgbClr val="000000">
                      <a:alpha val="43137"/>
                    </a:srgbClr>
                  </a:outerShdw>
                </a:effectLst>
              </a:rPr>
              <a:t>necropsy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study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covering</a:t>
            </a:r>
            <a:r>
              <a:rPr lang="pt-BR" sz="1600" dirty="0" smtClean="0">
                <a:solidFill>
                  <a:schemeClr val="bg1"/>
                </a:solidFill>
                <a:effectLst>
                  <a:outerShdw blurRad="38100" dist="38100" dir="2700000" algn="tl">
                    <a:srgbClr val="000000">
                      <a:alpha val="43137"/>
                    </a:srgbClr>
                  </a:outerShdw>
                </a:effectLst>
              </a:rPr>
              <a:t> a </a:t>
            </a:r>
            <a:r>
              <a:rPr lang="pt-BR" sz="1600" dirty="0" err="1" smtClean="0">
                <a:solidFill>
                  <a:schemeClr val="bg1"/>
                </a:solidFill>
                <a:effectLst>
                  <a:outerShdw blurRad="38100" dist="38100" dir="2700000" algn="tl">
                    <a:srgbClr val="000000">
                      <a:alpha val="43137"/>
                    </a:srgbClr>
                  </a:outerShdw>
                </a:effectLst>
              </a:rPr>
              <a:t>period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25 </a:t>
            </a:r>
            <a:r>
              <a:rPr lang="pt-BR" sz="1600" dirty="0" err="1" smtClean="0">
                <a:solidFill>
                  <a:schemeClr val="bg1"/>
                </a:solidFill>
                <a:effectLst>
                  <a:outerShdw blurRad="38100" dist="38100" dir="2700000" algn="tl">
                    <a:srgbClr val="000000">
                      <a:alpha val="43137"/>
                    </a:srgbClr>
                  </a:outerShdw>
                </a:effectLst>
              </a:rPr>
              <a:t>years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Am</a:t>
            </a:r>
            <a:r>
              <a:rPr lang="pt-BR" sz="1600" dirty="0" smtClean="0">
                <a:solidFill>
                  <a:schemeClr val="bg1"/>
                </a:solidFill>
                <a:effectLst>
                  <a:outerShdw blurRad="38100" dist="38100" dir="2700000" algn="tl">
                    <a:srgbClr val="000000">
                      <a:alpha val="43137"/>
                    </a:srgbClr>
                  </a:outerShdw>
                </a:effectLst>
              </a:rPr>
              <a:t> J </a:t>
            </a:r>
            <a:r>
              <a:rPr lang="pt-BR" sz="1600" dirty="0" err="1" smtClean="0">
                <a:solidFill>
                  <a:schemeClr val="bg1"/>
                </a:solidFill>
                <a:effectLst>
                  <a:outerShdw blurRad="38100" dist="38100" dir="2700000" algn="tl">
                    <a:srgbClr val="000000">
                      <a:alpha val="43137"/>
                    </a:srgbClr>
                  </a:outerShdw>
                </a:effectLst>
              </a:rPr>
              <a:t>Med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Sci</a:t>
            </a:r>
            <a:r>
              <a:rPr lang="pt-BR" sz="1600" dirty="0" smtClean="0">
                <a:solidFill>
                  <a:schemeClr val="bg1"/>
                </a:solidFill>
                <a:effectLst>
                  <a:outerShdw blurRad="38100" dist="38100" dir="2700000" algn="tl">
                    <a:srgbClr val="000000">
                      <a:alpha val="43137"/>
                    </a:srgbClr>
                  </a:outerShdw>
                </a:effectLst>
              </a:rPr>
              <a:t>, 240:7-1, 1960; Spain DM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Bradess</a:t>
            </a:r>
            <a:r>
              <a:rPr lang="pt-BR" sz="1600" dirty="0" smtClean="0">
                <a:solidFill>
                  <a:schemeClr val="bg1"/>
                </a:solidFill>
                <a:effectLst>
                  <a:outerShdw blurRad="38100" dist="38100" dir="2700000" algn="tl">
                    <a:srgbClr val="000000">
                      <a:alpha val="43137"/>
                    </a:srgbClr>
                  </a:outerShdw>
                </a:effectLst>
              </a:rPr>
              <a:t> VA. </a:t>
            </a:r>
            <a:r>
              <a:rPr lang="pt-BR" sz="1600" dirty="0" err="1" smtClean="0">
                <a:solidFill>
                  <a:schemeClr val="bg1"/>
                </a:solidFill>
                <a:effectLst>
                  <a:outerShdw blurRad="38100" dist="38100" dir="2700000" algn="tl">
                    <a:srgbClr val="000000">
                      <a:alpha val="43137"/>
                    </a:srgbClr>
                  </a:outerShdw>
                </a:effectLst>
              </a:rPr>
              <a:t>Frequency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coronary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thrombosis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related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to</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duration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survival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from</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onset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acute</a:t>
            </a:r>
            <a:r>
              <a:rPr lang="pt-BR" sz="1600" dirty="0" smtClean="0">
                <a:solidFill>
                  <a:schemeClr val="bg1"/>
                </a:solidFill>
                <a:effectLst>
                  <a:outerShdw blurRad="38100" dist="38100" dir="2700000" algn="tl">
                    <a:srgbClr val="000000">
                      <a:alpha val="43137"/>
                    </a:srgbClr>
                  </a:outerShdw>
                </a:effectLst>
              </a:rPr>
              <a:t> fatal </a:t>
            </a:r>
            <a:r>
              <a:rPr lang="pt-BR" sz="1600" dirty="0" err="1" smtClean="0">
                <a:solidFill>
                  <a:schemeClr val="bg1"/>
                </a:solidFill>
                <a:effectLst>
                  <a:outerShdw blurRad="38100" dist="38100" dir="2700000" algn="tl">
                    <a:srgbClr val="000000">
                      <a:alpha val="43137"/>
                    </a:srgbClr>
                  </a:outerShdw>
                </a:effectLst>
              </a:rPr>
              <a:t>episodes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myocardial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ischemia</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Circulation</a:t>
            </a:r>
            <a:r>
              <a:rPr lang="pt-BR" sz="1600" dirty="0" smtClean="0">
                <a:solidFill>
                  <a:schemeClr val="bg1"/>
                </a:solidFill>
                <a:effectLst>
                  <a:outerShdw blurRad="38100" dist="38100" dir="2700000" algn="tl">
                    <a:srgbClr val="000000">
                      <a:alpha val="43137"/>
                    </a:srgbClr>
                  </a:outerShdw>
                </a:effectLst>
              </a:rPr>
              <a:t>, 22:816, 1960)</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736099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800" dirty="0" err="1" smtClean="0"/>
              <a:t>Video</a:t>
            </a:r>
            <a:r>
              <a:rPr lang="pt-BR" sz="2800" dirty="0" smtClean="0"/>
              <a:t> </a:t>
            </a:r>
            <a:r>
              <a:rPr lang="pt-BR" sz="2800" dirty="0" err="1" smtClean="0"/>
              <a:t>and</a:t>
            </a:r>
            <a:r>
              <a:rPr lang="pt-BR" sz="2800" dirty="0" smtClean="0"/>
              <a:t> </a:t>
            </a:r>
            <a:r>
              <a:rPr lang="pt-BR" sz="2800" dirty="0" err="1" smtClean="0"/>
              <a:t>Powerpoint</a:t>
            </a:r>
            <a:r>
              <a:rPr lang="pt-BR" sz="2800" dirty="0" smtClean="0"/>
              <a:t> </a:t>
            </a:r>
            <a:r>
              <a:rPr lang="pt-BR" sz="2800" dirty="0" err="1" smtClean="0"/>
              <a:t>presentations</a:t>
            </a:r>
            <a:r>
              <a:rPr lang="pt-BR" sz="2800" dirty="0" smtClean="0"/>
              <a:t> </a:t>
            </a:r>
            <a:r>
              <a:rPr lang="pt-BR" sz="2800" dirty="0" err="1" smtClean="0"/>
              <a:t>on</a:t>
            </a:r>
            <a:r>
              <a:rPr lang="pt-BR" sz="2800" dirty="0" smtClean="0"/>
              <a:t> </a:t>
            </a:r>
            <a:r>
              <a:rPr lang="pt-BR" sz="2800" dirty="0" err="1" smtClean="0"/>
              <a:t>the</a:t>
            </a:r>
            <a:r>
              <a:rPr lang="pt-BR" sz="2800" dirty="0" smtClean="0"/>
              <a:t> </a:t>
            </a:r>
            <a:r>
              <a:rPr lang="pt-BR" sz="2800" dirty="0" err="1" smtClean="0"/>
              <a:t>Myogenic</a:t>
            </a:r>
            <a:r>
              <a:rPr lang="pt-BR" sz="2800" dirty="0" smtClean="0"/>
              <a:t> </a:t>
            </a:r>
            <a:r>
              <a:rPr lang="pt-BR" sz="2800" dirty="0" err="1" smtClean="0"/>
              <a:t>Theory</a:t>
            </a:r>
            <a:r>
              <a:rPr lang="pt-BR" sz="2800" dirty="0" smtClean="0"/>
              <a:t> </a:t>
            </a:r>
            <a:r>
              <a:rPr lang="pt-BR" sz="2800" dirty="0" err="1" smtClean="0"/>
              <a:t>of</a:t>
            </a:r>
            <a:r>
              <a:rPr lang="pt-BR" sz="2800" dirty="0" smtClean="0"/>
              <a:t> </a:t>
            </a:r>
            <a:r>
              <a:rPr lang="pt-BR" sz="2800" dirty="0" err="1" smtClean="0"/>
              <a:t>Myocardial</a:t>
            </a:r>
            <a:r>
              <a:rPr lang="pt-BR" sz="2800" dirty="0" smtClean="0"/>
              <a:t> </a:t>
            </a:r>
            <a:r>
              <a:rPr lang="pt-BR" sz="2800" dirty="0" err="1" smtClean="0"/>
              <a:t>Infarction</a:t>
            </a:r>
            <a:r>
              <a:rPr lang="pt-BR" sz="2800" dirty="0" smtClean="0"/>
              <a:t> </a:t>
            </a:r>
            <a:endParaRPr lang="pt-BR" sz="2800" dirty="0"/>
          </a:p>
        </p:txBody>
      </p:sp>
      <p:sp>
        <p:nvSpPr>
          <p:cNvPr id="3" name="Espaço Reservado para Conteúdo 2"/>
          <p:cNvSpPr>
            <a:spLocks noGrp="1"/>
          </p:cNvSpPr>
          <p:nvPr>
            <p:ph idx="1"/>
          </p:nvPr>
        </p:nvSpPr>
        <p:spPr/>
        <p:txBody>
          <a:bodyPr/>
          <a:lstStyle/>
          <a:p>
            <a:endParaRPr lang="pt-BR" dirty="0" smtClean="0"/>
          </a:p>
          <a:p>
            <a:endParaRPr lang="pt-BR" dirty="0">
              <a:effectLst>
                <a:outerShdw blurRad="38100" dist="38100" dir="2700000" algn="tl">
                  <a:srgbClr val="000000">
                    <a:alpha val="43137"/>
                  </a:srgbClr>
                </a:outerShdw>
              </a:effectLst>
            </a:endParaRPr>
          </a:p>
          <a:p>
            <a:r>
              <a:rPr lang="pt-BR" sz="2000" dirty="0" err="1" smtClean="0">
                <a:effectLst>
                  <a:outerShdw blurRad="38100" dist="38100" dir="2700000" algn="tl">
                    <a:srgbClr val="000000">
                      <a:alpha val="43137"/>
                    </a:srgbClr>
                  </a:outerShdw>
                </a:effectLst>
              </a:rPr>
              <a:t>You</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can</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find</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recent</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videos</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and</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powerpoint</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presentations</a:t>
            </a:r>
            <a:r>
              <a:rPr lang="pt-BR" sz="2000" dirty="0" smtClean="0">
                <a:effectLst>
                  <a:outerShdw blurRad="38100" dist="38100" dir="2700000" algn="tl">
                    <a:srgbClr val="000000">
                      <a:alpha val="43137"/>
                    </a:srgbClr>
                  </a:outerShdw>
                </a:effectLst>
              </a:rPr>
              <a:t> as </a:t>
            </a:r>
            <a:r>
              <a:rPr lang="pt-BR" sz="2000" dirty="0" err="1" smtClean="0">
                <a:effectLst>
                  <a:outerShdw blurRad="38100" dist="38100" dir="2700000" algn="tl">
                    <a:srgbClr val="000000">
                      <a:alpha val="43137"/>
                    </a:srgbClr>
                  </a:outerShdw>
                </a:effectLst>
              </a:rPr>
              <a:t>well</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articles</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and</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other</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information</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about</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the</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myogenic</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theory</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at</a:t>
            </a:r>
            <a:r>
              <a:rPr lang="pt-BR" sz="2000" dirty="0" smtClean="0">
                <a:effectLst>
                  <a:outerShdw blurRad="38100" dist="38100" dir="2700000" algn="tl">
                    <a:srgbClr val="000000">
                      <a:alpha val="43137"/>
                    </a:srgbClr>
                  </a:outerShdw>
                </a:effectLst>
              </a:rPr>
              <a:t>: </a:t>
            </a:r>
          </a:p>
          <a:p>
            <a:r>
              <a:rPr lang="pt-BR" sz="2000" u="sng" dirty="0" smtClean="0">
                <a:effectLst>
                  <a:outerShdw blurRad="38100" dist="38100" dir="2700000" algn="tl">
                    <a:srgbClr val="000000">
                      <a:alpha val="43137"/>
                    </a:srgbClr>
                  </a:outerShdw>
                </a:effectLst>
              </a:rPr>
              <a:t>http://www.infarctcombat.org/MyogenicTheory.html </a:t>
            </a:r>
            <a:endParaRPr lang="pt-BR" sz="2000"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4510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3" name="Espaço Reservado para Conteúdo 2"/>
          <p:cNvSpPr>
            <a:spLocks noGrp="1"/>
          </p:cNvSpPr>
          <p:nvPr>
            <p:ph idx="1"/>
          </p:nvPr>
        </p:nvSpPr>
        <p:spPr>
          <a:xfrm>
            <a:off x="457200" y="1600200"/>
            <a:ext cx="8229600" cy="4997152"/>
          </a:xfrm>
        </p:spPr>
        <p:txBody>
          <a:bodyPr>
            <a:normAutofit fontScale="92500" lnSpcReduction="10000"/>
          </a:bodyPr>
          <a:lstStyle/>
          <a:p>
            <a:r>
              <a:rPr lang="pt-BR" sz="1900" dirty="0" smtClean="0">
                <a:effectLst>
                  <a:outerShdw blurRad="38100" dist="38100" dir="2700000" algn="tl">
                    <a:srgbClr val="000000">
                      <a:alpha val="43137"/>
                    </a:srgbClr>
                  </a:outerShdw>
                </a:effectLst>
              </a:rPr>
              <a:t>(1970) </a:t>
            </a:r>
            <a:r>
              <a:rPr lang="pt-BR" sz="1900" dirty="0" err="1" smtClean="0">
                <a:effectLst>
                  <a:outerShdw blurRad="38100" dist="38100" dir="2700000" algn="tl">
                    <a:srgbClr val="000000">
                      <a:alpha val="43137"/>
                    </a:srgbClr>
                  </a:outerShdw>
                </a:effectLst>
              </a:rPr>
              <a:t>Hellstrom</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demonstrated</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experimentally</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coronary</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thrombosis</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secondary</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to</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acute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myocardial</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infarction</a:t>
            </a:r>
            <a:r>
              <a:rPr lang="pt-BR" sz="1900" dirty="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caused</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by</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ligature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of</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coronary</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artery</a:t>
            </a:r>
            <a:r>
              <a:rPr lang="pt-BR" sz="1900" dirty="0" smtClean="0">
                <a:effectLst>
                  <a:outerShdw blurRad="38100" dist="38100" dir="2700000" algn="tl">
                    <a:srgbClr val="000000">
                      <a:alpha val="43137"/>
                    </a:srgbClr>
                  </a:outerShdw>
                </a:effectLst>
              </a:rPr>
              <a:t>. </a:t>
            </a:r>
          </a:p>
          <a:p>
            <a:endParaRPr lang="pt-BR" sz="2000" dirty="0"/>
          </a:p>
          <a:p>
            <a:r>
              <a:rPr lang="pt-BR" sz="1700" dirty="0" smtClean="0">
                <a:solidFill>
                  <a:schemeClr val="bg1"/>
                </a:solidFill>
                <a:effectLst>
                  <a:outerShdw blurRad="38100" dist="38100" dir="2700000" algn="tl">
                    <a:srgbClr val="000000">
                      <a:alpha val="43137"/>
                    </a:srgbClr>
                  </a:outerShdw>
                </a:effectLst>
              </a:rPr>
              <a:t>(</a:t>
            </a:r>
            <a:r>
              <a:rPr lang="pt-BR" sz="1700" dirty="0" err="1" smtClean="0">
                <a:solidFill>
                  <a:schemeClr val="bg1"/>
                </a:solidFill>
                <a:effectLst>
                  <a:outerShdw blurRad="38100" dist="38100" dir="2700000" algn="tl">
                    <a:srgbClr val="000000">
                      <a:alpha val="43137"/>
                    </a:srgbClr>
                  </a:outerShdw>
                </a:effectLst>
              </a:rPr>
              <a:t>Hellstrom</a:t>
            </a:r>
            <a:r>
              <a:rPr lang="pt-BR" sz="1700" dirty="0" smtClean="0">
                <a:solidFill>
                  <a:schemeClr val="bg1"/>
                </a:solidFill>
                <a:effectLst>
                  <a:outerShdw blurRad="38100" dist="38100" dir="2700000" algn="tl">
                    <a:srgbClr val="000000">
                      <a:alpha val="43137"/>
                    </a:srgbClr>
                  </a:outerShdw>
                </a:effectLst>
              </a:rPr>
              <a:t>, HR. </a:t>
            </a:r>
            <a:r>
              <a:rPr lang="pt-BR" sz="1700" dirty="0" err="1" smtClean="0">
                <a:solidFill>
                  <a:schemeClr val="bg1"/>
                </a:solidFill>
                <a:effectLst>
                  <a:outerShdw blurRad="38100" dist="38100" dir="2700000" algn="tl">
                    <a:srgbClr val="000000">
                      <a:alpha val="43137"/>
                    </a:srgbClr>
                  </a:outerShdw>
                </a:effectLst>
              </a:rPr>
              <a:t>Myocardial</a:t>
            </a:r>
            <a:r>
              <a:rPr lang="pt-BR" sz="1700" dirty="0" smtClean="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infarction</a:t>
            </a:r>
            <a:r>
              <a:rPr lang="pt-BR" sz="1700" dirty="0" smtClean="0">
                <a:solidFill>
                  <a:schemeClr val="bg1"/>
                </a:solidFill>
                <a:effectLst>
                  <a:outerShdw blurRad="38100" dist="38100" dir="2700000" algn="tl">
                    <a:srgbClr val="000000">
                      <a:alpha val="43137"/>
                    </a:srgbClr>
                  </a:outerShdw>
                </a:effectLst>
              </a:rPr>
              <a:t> as a cause </a:t>
            </a:r>
            <a:r>
              <a:rPr lang="pt-BR" sz="1700" dirty="0" err="1" smtClean="0">
                <a:solidFill>
                  <a:schemeClr val="bg1"/>
                </a:solidFill>
                <a:effectLst>
                  <a:outerShdw blurRad="38100" dist="38100" dir="2700000" algn="tl">
                    <a:srgbClr val="000000">
                      <a:alpha val="43137"/>
                    </a:srgbClr>
                  </a:outerShdw>
                </a:effectLst>
              </a:rPr>
              <a:t>of</a:t>
            </a:r>
            <a:r>
              <a:rPr lang="pt-BR" sz="1700" dirty="0" smtClean="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coronary</a:t>
            </a:r>
            <a:r>
              <a:rPr lang="pt-BR" sz="1700" dirty="0" smtClean="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thrombosis</a:t>
            </a:r>
            <a:r>
              <a:rPr lang="pt-BR" sz="1700" dirty="0" smtClean="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Circulation</a:t>
            </a:r>
            <a:r>
              <a:rPr lang="pt-BR" sz="1700" dirty="0" smtClean="0">
                <a:solidFill>
                  <a:schemeClr val="bg1"/>
                </a:solidFill>
                <a:effectLst>
                  <a:outerShdw blurRad="38100" dist="38100" dir="2700000" algn="tl">
                    <a:srgbClr val="000000">
                      <a:alpha val="43137"/>
                    </a:srgbClr>
                  </a:outerShdw>
                </a:effectLst>
              </a:rPr>
              <a:t>, 42, </a:t>
            </a:r>
            <a:r>
              <a:rPr lang="pt-BR" sz="1700" dirty="0" err="1" smtClean="0">
                <a:solidFill>
                  <a:schemeClr val="bg1"/>
                </a:solidFill>
                <a:effectLst>
                  <a:outerShdw blurRad="38100" dist="38100" dir="2700000" algn="tl">
                    <a:srgbClr val="000000">
                      <a:alpha val="43137"/>
                    </a:srgbClr>
                  </a:outerShdw>
                </a:effectLst>
              </a:rPr>
              <a:t>Suppl</a:t>
            </a:r>
            <a:r>
              <a:rPr lang="pt-BR" sz="1700" dirty="0" smtClean="0">
                <a:solidFill>
                  <a:schemeClr val="bg1"/>
                </a:solidFill>
                <a:effectLst>
                  <a:outerShdw blurRad="38100" dist="38100" dir="2700000" algn="tl">
                    <a:srgbClr val="000000">
                      <a:alpha val="43137"/>
                    </a:srgbClr>
                  </a:outerShdw>
                </a:effectLst>
              </a:rPr>
              <a:t>. III); 165, 1970)</a:t>
            </a:r>
          </a:p>
          <a:p>
            <a:endParaRPr lang="pt-BR" sz="1600" dirty="0"/>
          </a:p>
          <a:p>
            <a:r>
              <a:rPr lang="pt-BR" sz="1900" dirty="0" smtClean="0">
                <a:effectLst>
                  <a:outerShdw blurRad="38100" dist="38100" dir="2700000" algn="tl">
                    <a:srgbClr val="000000">
                      <a:alpha val="43137"/>
                    </a:srgbClr>
                  </a:outerShdw>
                </a:effectLst>
              </a:rPr>
              <a:t>(1972) William Roberts </a:t>
            </a:r>
            <a:r>
              <a:rPr lang="pt-BR" sz="1900" dirty="0" err="1" smtClean="0">
                <a:effectLst>
                  <a:outerShdw blurRad="38100" dist="38100" dir="2700000" algn="tl">
                    <a:srgbClr val="000000">
                      <a:alpha val="43137"/>
                    </a:srgbClr>
                  </a:outerShdw>
                </a:effectLst>
              </a:rPr>
              <a:t>suggested</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that</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coronary</a:t>
            </a:r>
            <a:r>
              <a:rPr lang="pt-BR" sz="1900" dirty="0" smtClean="0">
                <a:effectLst>
                  <a:outerShdw blurRad="38100" dist="38100" dir="2700000" algn="tl">
                    <a:srgbClr val="000000">
                      <a:alpha val="43137"/>
                    </a:srgbClr>
                  </a:outerShdw>
                </a:effectLst>
              </a:rPr>
              <a:t> arterial </a:t>
            </a:r>
            <a:r>
              <a:rPr lang="pt-BR" sz="1900" dirty="0" err="1" smtClean="0">
                <a:effectLst>
                  <a:outerShdw blurRad="38100" dist="38100" dir="2700000" algn="tl">
                    <a:srgbClr val="000000">
                      <a:alpha val="43137"/>
                    </a:srgbClr>
                  </a:outerShdw>
                </a:effectLst>
              </a:rPr>
              <a:t>thrombi</a:t>
            </a:r>
            <a:r>
              <a:rPr lang="pt-BR" sz="1900" dirty="0" smtClean="0">
                <a:effectLst>
                  <a:outerShdw blurRad="38100" dist="38100" dir="2700000" algn="tl">
                    <a:srgbClr val="000000">
                      <a:alpha val="43137"/>
                    </a:srgbClr>
                  </a:outerShdw>
                </a:effectLst>
              </a:rPr>
              <a:t> are </a:t>
            </a:r>
            <a:r>
              <a:rPr lang="pt-BR" sz="1900" dirty="0" err="1" smtClean="0">
                <a:effectLst>
                  <a:outerShdw blurRad="38100" dist="38100" dir="2700000" algn="tl">
                    <a:srgbClr val="000000">
                      <a:alpha val="43137"/>
                    </a:srgbClr>
                  </a:outerShdw>
                </a:effectLst>
              </a:rPr>
              <a:t>consequences</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rather</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than</a:t>
            </a:r>
            <a:r>
              <a:rPr lang="pt-BR" sz="1900" dirty="0" smtClean="0">
                <a:effectLst>
                  <a:outerShdw blurRad="38100" dist="38100" dir="2700000" algn="tl">
                    <a:srgbClr val="000000">
                      <a:alpha val="43137"/>
                    </a:srgbClr>
                  </a:outerShdw>
                </a:effectLst>
              </a:rPr>
              <a:t> causes </a:t>
            </a:r>
            <a:r>
              <a:rPr lang="pt-BR" sz="1900" dirty="0" err="1" smtClean="0">
                <a:effectLst>
                  <a:outerShdw blurRad="38100" dist="38100" dir="2700000" algn="tl">
                    <a:srgbClr val="000000">
                      <a:alpha val="43137"/>
                    </a:srgbClr>
                  </a:outerShdw>
                </a:effectLst>
              </a:rPr>
              <a:t>of</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acute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myocardial</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infarction</a:t>
            </a:r>
            <a:r>
              <a:rPr lang="pt-BR" sz="1900" dirty="0" smtClean="0">
                <a:effectLst>
                  <a:outerShdw blurRad="38100" dist="38100" dir="2700000" algn="tl">
                    <a:srgbClr val="000000">
                      <a:alpha val="43137"/>
                    </a:srgbClr>
                  </a:outerShdw>
                </a:effectLst>
              </a:rPr>
              <a:t>. In </a:t>
            </a:r>
            <a:r>
              <a:rPr lang="pt-BR" sz="1900" dirty="0" err="1" smtClean="0">
                <a:effectLst>
                  <a:outerShdw blurRad="38100" dist="38100" dir="2700000" algn="tl">
                    <a:srgbClr val="000000">
                      <a:alpha val="43137"/>
                    </a:srgbClr>
                  </a:outerShdw>
                </a:effectLst>
              </a:rPr>
              <a:t>his</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study</a:t>
            </a:r>
            <a:r>
              <a:rPr lang="pt-BR" sz="1900" dirty="0" smtClean="0">
                <a:effectLst>
                  <a:outerShdw blurRad="38100" dist="38100" dir="2700000" algn="tl">
                    <a:srgbClr val="000000">
                      <a:alpha val="43137"/>
                    </a:srgbClr>
                  </a:outerShdw>
                </a:effectLst>
              </a:rPr>
              <a:t> </a:t>
            </a:r>
            <a:r>
              <a:rPr lang="pt-BR" sz="1900" dirty="0" err="1">
                <a:effectLst>
                  <a:outerShdw blurRad="38100" dist="38100" dir="2700000" algn="tl">
                    <a:srgbClr val="000000">
                      <a:alpha val="43137"/>
                    </a:srgbClr>
                  </a:outerShdw>
                </a:effectLst>
              </a:rPr>
              <a:t>i</a:t>
            </a:r>
            <a:r>
              <a:rPr lang="pt-BR" sz="1900" dirty="0" err="1" smtClean="0">
                <a:effectLst>
                  <a:outerShdw blurRad="38100" dist="38100" dir="2700000" algn="tl">
                    <a:srgbClr val="000000">
                      <a:alpha val="43137"/>
                    </a:srgbClr>
                  </a:outerShdw>
                </a:effectLst>
              </a:rPr>
              <a:t>nvolving</a:t>
            </a:r>
            <a:r>
              <a:rPr lang="pt-BR" sz="1900" dirty="0" smtClean="0">
                <a:effectLst>
                  <a:outerShdw blurRad="38100" dist="38100" dir="2700000" algn="tl">
                    <a:srgbClr val="000000">
                      <a:alpha val="43137"/>
                    </a:srgbClr>
                  </a:outerShdw>
                </a:effectLst>
              </a:rPr>
              <a:t> 107 </a:t>
            </a:r>
            <a:r>
              <a:rPr lang="pt-BR" sz="1900" dirty="0" err="1" smtClean="0">
                <a:effectLst>
                  <a:outerShdw blurRad="38100" dist="38100" dir="2700000" algn="tl">
                    <a:srgbClr val="000000">
                      <a:alpha val="43137"/>
                    </a:srgbClr>
                  </a:outerShdw>
                </a:effectLst>
              </a:rPr>
              <a:t>patients</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who</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were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submitted</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to</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necropsy</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he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found</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that</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only</a:t>
            </a:r>
            <a:r>
              <a:rPr lang="pt-BR" sz="1900" dirty="0" smtClean="0">
                <a:effectLst>
                  <a:outerShdw blurRad="38100" dist="38100" dir="2700000" algn="tl">
                    <a:srgbClr val="000000">
                      <a:alpha val="43137"/>
                    </a:srgbClr>
                  </a:outerShdw>
                </a:effectLst>
              </a:rPr>
              <a:t> 54% </a:t>
            </a:r>
            <a:r>
              <a:rPr lang="pt-BR" sz="1900" dirty="0" err="1" smtClean="0">
                <a:effectLst>
                  <a:outerShdw blurRad="38100" dist="38100" dir="2700000" algn="tl">
                    <a:srgbClr val="000000">
                      <a:alpha val="43137"/>
                    </a:srgbClr>
                  </a:outerShdw>
                </a:effectLst>
              </a:rPr>
              <a:t>of</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those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with</a:t>
            </a:r>
            <a:r>
              <a:rPr lang="pt-BR" sz="1900" dirty="0" smtClean="0">
                <a:effectLst>
                  <a:outerShdw blurRad="38100" dist="38100" dir="2700000" algn="tl">
                    <a:srgbClr val="000000">
                      <a:alpha val="43137"/>
                    </a:srgbClr>
                  </a:outerShdw>
                </a:effectLst>
              </a:rPr>
              <a:t> a </a:t>
            </a:r>
            <a:r>
              <a:rPr lang="pt-BR" sz="1900" dirty="0" err="1" smtClean="0">
                <a:effectLst>
                  <a:outerShdw blurRad="38100" dist="38100" dir="2700000" algn="tl">
                    <a:srgbClr val="000000">
                      <a:alpha val="43137"/>
                    </a:srgbClr>
                  </a:outerShdw>
                </a:effectLst>
              </a:rPr>
              <a:t>transmural</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infarction</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and</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only</a:t>
            </a:r>
            <a:r>
              <a:rPr lang="pt-BR" sz="1900" dirty="0" smtClean="0">
                <a:effectLst>
                  <a:outerShdw blurRad="38100" dist="38100" dir="2700000" algn="tl">
                    <a:srgbClr val="000000">
                      <a:alpha val="43137"/>
                    </a:srgbClr>
                  </a:outerShdw>
                </a:effectLst>
              </a:rPr>
              <a:t> 10% </a:t>
            </a:r>
            <a:r>
              <a:rPr lang="pt-BR" sz="1900" dirty="0" err="1" smtClean="0">
                <a:effectLst>
                  <a:outerShdw blurRad="38100" dist="38100" dir="2700000" algn="tl">
                    <a:srgbClr val="000000">
                      <a:alpha val="43137"/>
                    </a:srgbClr>
                  </a:outerShdw>
                </a:effectLst>
              </a:rPr>
              <a:t>of</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those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with</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subendocardial</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necrosis</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had</a:t>
            </a:r>
            <a:r>
              <a:rPr lang="pt-BR" sz="1900" dirty="0" smtClean="0">
                <a:effectLst>
                  <a:outerShdw blurRad="38100" dist="38100" dir="2700000" algn="tl">
                    <a:srgbClr val="000000">
                      <a:alpha val="43137"/>
                    </a:srgbClr>
                  </a:outerShdw>
                </a:effectLst>
              </a:rPr>
              <a:t> a </a:t>
            </a:r>
            <a:r>
              <a:rPr lang="pt-BR" sz="1900" dirty="0" err="1" smtClean="0">
                <a:effectLst>
                  <a:outerShdw blurRad="38100" dist="38100" dir="2700000" algn="tl">
                    <a:srgbClr val="000000">
                      <a:alpha val="43137"/>
                    </a:srgbClr>
                  </a:outerShdw>
                </a:effectLst>
              </a:rPr>
              <a:t>thrombus</a:t>
            </a:r>
            <a:r>
              <a:rPr lang="pt-BR" sz="1900" dirty="0" smtClean="0">
                <a:effectLst>
                  <a:outerShdw blurRad="38100" dist="38100" dir="2700000" algn="tl">
                    <a:srgbClr val="000000">
                      <a:alpha val="43137"/>
                    </a:srgbClr>
                  </a:outerShdw>
                </a:effectLst>
              </a:rPr>
              <a:t> in </a:t>
            </a:r>
            <a:r>
              <a:rPr lang="pt-BR" sz="1900" dirty="0" err="1" smtClean="0">
                <a:effectLst>
                  <a:outerShdw blurRad="38100" dist="38100" dir="2700000" algn="tl">
                    <a:srgbClr val="000000">
                      <a:alpha val="43137"/>
                    </a:srgbClr>
                  </a:outerShdw>
                </a:effectLst>
              </a:rPr>
              <a:t>the</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infarct</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related</a:t>
            </a:r>
            <a:r>
              <a:rPr lang="pt-BR" sz="1900" dirty="0" smtClean="0">
                <a:effectLst>
                  <a:outerShdw blurRad="38100" dist="38100" dir="2700000" algn="tl">
                    <a:srgbClr val="000000">
                      <a:alpha val="43137"/>
                    </a:srgbClr>
                  </a:outerShdw>
                </a:effectLst>
              </a:rPr>
              <a:t> </a:t>
            </a:r>
            <a:r>
              <a:rPr lang="pt-BR" sz="1900" dirty="0" err="1" smtClean="0">
                <a:effectLst>
                  <a:outerShdw blurRad="38100" dist="38100" dir="2700000" algn="tl">
                    <a:srgbClr val="000000">
                      <a:alpha val="43137"/>
                    </a:srgbClr>
                  </a:outerShdw>
                </a:effectLst>
              </a:rPr>
              <a:t>artery</a:t>
            </a:r>
            <a:r>
              <a:rPr lang="pt-BR" sz="1900" dirty="0" smtClean="0">
                <a:effectLst>
                  <a:outerShdw blurRad="38100" dist="38100" dir="2700000" algn="tl">
                    <a:srgbClr val="000000">
                      <a:alpha val="43137"/>
                    </a:srgbClr>
                  </a:outerShdw>
                </a:effectLst>
              </a:rPr>
              <a:t>.</a:t>
            </a:r>
          </a:p>
          <a:p>
            <a:endParaRPr lang="pt-BR" sz="2000" dirty="0" smtClean="0"/>
          </a:p>
          <a:p>
            <a:r>
              <a:rPr lang="en-US" sz="2000" dirty="0">
                <a:solidFill>
                  <a:schemeClr val="bg1"/>
                </a:solidFill>
                <a:effectLst>
                  <a:outerShdw blurRad="38100" dist="38100" dir="2700000" algn="tl">
                    <a:srgbClr val="000000">
                      <a:alpha val="43137"/>
                    </a:srgbClr>
                  </a:outerShdw>
                </a:effectLst>
              </a:rPr>
              <a:t>(</a:t>
            </a:r>
            <a:r>
              <a:rPr lang="en-US" sz="1700" dirty="0" smtClean="0">
                <a:solidFill>
                  <a:schemeClr val="bg1"/>
                </a:solidFill>
                <a:effectLst>
                  <a:outerShdw blurRad="38100" dist="38100" dir="2700000" algn="tl">
                    <a:srgbClr val="000000">
                      <a:alpha val="43137"/>
                    </a:srgbClr>
                  </a:outerShdw>
                </a:effectLst>
              </a:rPr>
              <a:t>Frequency </a:t>
            </a:r>
            <a:r>
              <a:rPr lang="en-US" sz="1700" dirty="0">
                <a:solidFill>
                  <a:schemeClr val="bg1"/>
                </a:solidFill>
                <a:effectLst>
                  <a:outerShdw blurRad="38100" dist="38100" dir="2700000" algn="tl">
                    <a:srgbClr val="000000">
                      <a:alpha val="43137"/>
                    </a:srgbClr>
                  </a:outerShdw>
                </a:effectLst>
              </a:rPr>
              <a:t>of coronary thrombosis related to duration of survival </a:t>
            </a:r>
            <a:r>
              <a:rPr lang="en-US" sz="1700" dirty="0" smtClean="0">
                <a:solidFill>
                  <a:schemeClr val="bg1"/>
                </a:solidFill>
                <a:effectLst>
                  <a:outerShdw blurRad="38100" dist="38100" dir="2700000" algn="tl">
                    <a:srgbClr val="000000">
                      <a:alpha val="43137"/>
                    </a:srgbClr>
                  </a:outerShdw>
                </a:effectLst>
              </a:rPr>
              <a:t>from </a:t>
            </a:r>
            <a:r>
              <a:rPr lang="en-US" sz="1700" dirty="0">
                <a:solidFill>
                  <a:schemeClr val="bg1"/>
                </a:solidFill>
                <a:effectLst>
                  <a:outerShdw blurRad="38100" dist="38100" dir="2700000" algn="tl">
                    <a:srgbClr val="000000">
                      <a:alpha val="43137"/>
                    </a:srgbClr>
                  </a:outerShdw>
                </a:effectLst>
              </a:rPr>
              <a:t>onset of acute fatal episodes of myocardial ischemia, Circulation, </a:t>
            </a:r>
            <a:r>
              <a:rPr lang="en-US" sz="1700" dirty="0" smtClean="0">
                <a:solidFill>
                  <a:schemeClr val="bg1"/>
                </a:solidFill>
                <a:effectLst>
                  <a:outerShdw blurRad="38100" dist="38100" dir="2700000" algn="tl">
                    <a:srgbClr val="000000">
                      <a:alpha val="43137"/>
                    </a:srgbClr>
                  </a:outerShdw>
                </a:effectLst>
              </a:rPr>
              <a:t>22:816, 1960</a:t>
            </a:r>
            <a:r>
              <a:rPr lang="en-US" sz="1700" dirty="0">
                <a:solidFill>
                  <a:schemeClr val="bg1"/>
                </a:solidFill>
                <a:effectLst>
                  <a:outerShdw blurRad="38100" dist="38100" dir="2700000" algn="tl">
                    <a:srgbClr val="000000">
                      <a:alpha val="43137"/>
                    </a:srgbClr>
                  </a:outerShdw>
                </a:effectLst>
              </a:rPr>
              <a:t>; </a:t>
            </a:r>
            <a:r>
              <a:rPr lang="en-US" sz="1700" dirty="0" smtClean="0">
                <a:solidFill>
                  <a:schemeClr val="bg1"/>
                </a:solidFill>
                <a:effectLst>
                  <a:outerShdw blurRad="38100" dist="38100" dir="2700000" algn="tl">
                    <a:srgbClr val="000000">
                      <a:alpha val="43137"/>
                    </a:srgbClr>
                  </a:outerShdw>
                </a:effectLst>
              </a:rPr>
              <a:t> Roberts</a:t>
            </a:r>
            <a:r>
              <a:rPr lang="en-US" sz="1700" dirty="0">
                <a:solidFill>
                  <a:schemeClr val="bg1"/>
                </a:solidFill>
                <a:effectLst>
                  <a:outerShdw blurRad="38100" dist="38100" dir="2700000" algn="tl">
                    <a:srgbClr val="000000">
                      <a:alpha val="43137"/>
                    </a:srgbClr>
                  </a:outerShdw>
                </a:effectLst>
              </a:rPr>
              <a:t>, W.C</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Coronary arteries in fatal acute myocardial infarction, </a:t>
            </a:r>
            <a:r>
              <a:rPr lang="en-US" sz="1700" dirty="0" smtClean="0">
                <a:solidFill>
                  <a:schemeClr val="bg1"/>
                </a:solidFill>
                <a:effectLst>
                  <a:outerShdw blurRad="38100" dist="38100" dir="2700000" algn="tl">
                    <a:srgbClr val="000000">
                      <a:alpha val="43137"/>
                    </a:srgbClr>
                  </a:outerShdw>
                </a:effectLst>
              </a:rPr>
              <a:t>Circulation,42:215</a:t>
            </a:r>
            <a:r>
              <a:rPr lang="en-US" sz="1700" dirty="0">
                <a:solidFill>
                  <a:schemeClr val="bg1"/>
                </a:solidFill>
                <a:effectLst>
                  <a:outerShdw blurRad="38100" dist="38100" dir="2700000" algn="tl">
                    <a:srgbClr val="000000">
                      <a:alpha val="43137"/>
                    </a:srgbClr>
                  </a:outerShdw>
                </a:effectLst>
              </a:rPr>
              <a:t>, 1972, Roberts W. C</a:t>
            </a:r>
            <a:r>
              <a:rPr lang="en-US" sz="1700" dirty="0" smtClean="0">
                <a:solidFill>
                  <a:schemeClr val="bg1"/>
                </a:solidFill>
                <a:effectLst>
                  <a:outerShdw blurRad="38100" dist="38100" dir="2700000" algn="tl">
                    <a:srgbClr val="000000">
                      <a:alpha val="43137"/>
                    </a:srgbClr>
                  </a:outerShdw>
                </a:effectLst>
              </a:rPr>
              <a:t>.)</a:t>
            </a:r>
            <a:endParaRPr lang="en-US" sz="1700" dirty="0">
              <a:solidFill>
                <a:schemeClr val="bg1"/>
              </a:solidFill>
              <a:effectLst>
                <a:outerShdw blurRad="38100" dist="38100" dir="2700000" algn="tl">
                  <a:srgbClr val="000000">
                    <a:alpha val="43137"/>
                  </a:srgbClr>
                </a:outerShdw>
              </a:effectLst>
            </a:endParaRPr>
          </a:p>
          <a:p>
            <a:endParaRPr lang="pt-BR" sz="2000" dirty="0" smtClean="0"/>
          </a:p>
          <a:p>
            <a:endParaRPr lang="pt-BR" sz="1600" dirty="0"/>
          </a:p>
          <a:p>
            <a:endParaRPr lang="pt-BR" sz="1600" dirty="0"/>
          </a:p>
        </p:txBody>
      </p:sp>
    </p:spTree>
    <p:extLst>
      <p:ext uri="{BB962C8B-B14F-4D97-AF65-F5344CB8AC3E}">
        <p14:creationId xmlns:p14="http://schemas.microsoft.com/office/powerpoint/2010/main" xmlns="" val="906209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3" name="Espaço Reservado para Conteúdo 2"/>
          <p:cNvSpPr>
            <a:spLocks noGrp="1"/>
          </p:cNvSpPr>
          <p:nvPr>
            <p:ph idx="1"/>
          </p:nvPr>
        </p:nvSpPr>
        <p:spPr>
          <a:xfrm>
            <a:off x="457200" y="1600200"/>
            <a:ext cx="8229600" cy="5257800"/>
          </a:xfrm>
        </p:spPr>
        <p:txBody>
          <a:bodyPr>
            <a:normAutofit fontScale="25000" lnSpcReduction="20000"/>
          </a:bodyPr>
          <a:lstStyle/>
          <a:p>
            <a:endParaRPr lang="en-US" sz="2000" dirty="0" smtClean="0"/>
          </a:p>
          <a:p>
            <a:r>
              <a:rPr lang="en-US" sz="7200" dirty="0" smtClean="0">
                <a:effectLst>
                  <a:outerShdw blurRad="38100" dist="38100" dir="2700000" algn="tl">
                    <a:srgbClr val="000000">
                      <a:alpha val="43137"/>
                    </a:srgbClr>
                  </a:outerShdw>
                </a:effectLst>
              </a:rPr>
              <a:t>(1980) </a:t>
            </a:r>
            <a:r>
              <a:rPr lang="en-US" sz="7200" dirty="0" err="1" smtClean="0">
                <a:effectLst>
                  <a:outerShdw blurRad="38100" dist="38100" dir="2700000" algn="tl">
                    <a:srgbClr val="000000">
                      <a:alpha val="43137"/>
                    </a:srgbClr>
                  </a:outerShdw>
                </a:effectLst>
              </a:rPr>
              <a:t>DeWood</a:t>
            </a:r>
            <a:r>
              <a:rPr lang="en-US" sz="7200" dirty="0" smtClean="0">
                <a:effectLst>
                  <a:outerShdw blurRad="38100" dist="38100" dir="2700000" algn="tl">
                    <a:srgbClr val="000000">
                      <a:alpha val="43137"/>
                    </a:srgbClr>
                  </a:outerShdw>
                </a:effectLst>
              </a:rPr>
              <a:t> and colleagues demonstrated the prevalence of total coronary occlusion during the early hours of </a:t>
            </a:r>
            <a:r>
              <a:rPr lang="en-US" sz="7200" dirty="0" err="1" smtClean="0">
                <a:effectLst>
                  <a:outerShdw blurRad="38100" dist="38100" dir="2700000" algn="tl">
                    <a:srgbClr val="000000">
                      <a:alpha val="43137"/>
                    </a:srgbClr>
                  </a:outerShdw>
                </a:effectLst>
              </a:rPr>
              <a:t>transmural</a:t>
            </a:r>
            <a:r>
              <a:rPr lang="en-US" sz="7200" dirty="0" smtClean="0">
                <a:effectLst>
                  <a:outerShdw blurRad="38100" dist="38100" dir="2700000" algn="tl">
                    <a:srgbClr val="000000">
                      <a:alpha val="43137"/>
                    </a:srgbClr>
                  </a:outerShdw>
                </a:effectLst>
              </a:rPr>
              <a:t> infarction by means of  coronary arteriography. Their results were accepted by the cardiology community as the definitive clinical evidence about the causal role of thrombosis in acute myocardial infarction.</a:t>
            </a:r>
          </a:p>
          <a:p>
            <a:endParaRPr lang="en-US" sz="8000" dirty="0" smtClean="0"/>
          </a:p>
          <a:p>
            <a:r>
              <a:rPr lang="en-US" sz="6400" dirty="0" smtClean="0">
                <a:solidFill>
                  <a:schemeClr val="bg1"/>
                </a:solidFill>
                <a:effectLst>
                  <a:outerShdw blurRad="38100" dist="38100" dir="2700000" algn="tl">
                    <a:srgbClr val="000000">
                      <a:alpha val="43137"/>
                    </a:srgbClr>
                  </a:outerShdw>
                </a:effectLst>
              </a:rPr>
              <a:t>(</a:t>
            </a:r>
            <a:r>
              <a:rPr lang="en-US" sz="6400" dirty="0" err="1" smtClean="0">
                <a:solidFill>
                  <a:schemeClr val="bg1"/>
                </a:solidFill>
                <a:effectLst>
                  <a:outerShdw blurRad="38100" dist="38100" dir="2700000" algn="tl">
                    <a:srgbClr val="000000">
                      <a:alpha val="43137"/>
                    </a:srgbClr>
                  </a:outerShdw>
                </a:effectLst>
              </a:rPr>
              <a:t>DeWood</a:t>
            </a:r>
            <a:r>
              <a:rPr lang="en-US" sz="6400" dirty="0" smtClean="0">
                <a:solidFill>
                  <a:schemeClr val="bg1"/>
                </a:solidFill>
                <a:effectLst>
                  <a:outerShdw blurRad="38100" dist="38100" dir="2700000" algn="tl">
                    <a:srgbClr val="000000">
                      <a:alpha val="43137"/>
                    </a:srgbClr>
                  </a:outerShdw>
                </a:effectLst>
              </a:rPr>
              <a:t> MA, Spores J, </a:t>
            </a:r>
            <a:r>
              <a:rPr lang="en-US" sz="6400" dirty="0" err="1" smtClean="0">
                <a:solidFill>
                  <a:schemeClr val="bg1"/>
                </a:solidFill>
                <a:effectLst>
                  <a:outerShdw blurRad="38100" dist="38100" dir="2700000" algn="tl">
                    <a:srgbClr val="000000">
                      <a:alpha val="43137"/>
                    </a:srgbClr>
                  </a:outerShdw>
                </a:effectLst>
              </a:rPr>
              <a:t>Notske</a:t>
            </a:r>
            <a:r>
              <a:rPr lang="en-US" sz="6400" dirty="0" smtClean="0">
                <a:solidFill>
                  <a:schemeClr val="bg1"/>
                </a:solidFill>
                <a:effectLst>
                  <a:outerShdw blurRad="38100" dist="38100" dir="2700000" algn="tl">
                    <a:srgbClr val="000000">
                      <a:alpha val="43137"/>
                    </a:srgbClr>
                  </a:outerShdw>
                </a:effectLst>
              </a:rPr>
              <a:t> R et al. Prevalence of total coronary </a:t>
            </a:r>
            <a:r>
              <a:rPr lang="en-US" sz="6400" dirty="0" err="1" smtClean="0">
                <a:solidFill>
                  <a:schemeClr val="bg1"/>
                </a:solidFill>
                <a:effectLst>
                  <a:outerShdw blurRad="38100" dist="38100" dir="2700000" algn="tl">
                    <a:srgbClr val="000000">
                      <a:alpha val="43137"/>
                    </a:srgbClr>
                  </a:outerShdw>
                </a:effectLst>
              </a:rPr>
              <a:t>oclusion</a:t>
            </a:r>
            <a:r>
              <a:rPr lang="en-US" sz="6400" dirty="0" smtClean="0">
                <a:solidFill>
                  <a:schemeClr val="bg1"/>
                </a:solidFill>
                <a:effectLst>
                  <a:outerShdw blurRad="38100" dist="38100" dir="2700000" algn="tl">
                    <a:srgbClr val="000000">
                      <a:alpha val="43137"/>
                    </a:srgbClr>
                  </a:outerShdw>
                </a:effectLst>
              </a:rPr>
              <a:t> during the early hours of </a:t>
            </a:r>
            <a:r>
              <a:rPr lang="en-US" sz="6400" dirty="0" err="1" smtClean="0">
                <a:solidFill>
                  <a:schemeClr val="bg1"/>
                </a:solidFill>
                <a:effectLst>
                  <a:outerShdw blurRad="38100" dist="38100" dir="2700000" algn="tl">
                    <a:srgbClr val="000000">
                      <a:alpha val="43137"/>
                    </a:srgbClr>
                  </a:outerShdw>
                </a:effectLst>
              </a:rPr>
              <a:t>transmural</a:t>
            </a:r>
            <a:r>
              <a:rPr lang="en-US" sz="6400" dirty="0" smtClean="0">
                <a:solidFill>
                  <a:schemeClr val="bg1"/>
                </a:solidFill>
                <a:effectLst>
                  <a:outerShdw blurRad="38100" dist="38100" dir="2700000" algn="tl">
                    <a:srgbClr val="000000">
                      <a:alpha val="43137"/>
                    </a:srgbClr>
                  </a:outerShdw>
                </a:effectLst>
              </a:rPr>
              <a:t> myocardial infarction. N </a:t>
            </a:r>
            <a:r>
              <a:rPr lang="en-US" sz="6400" dirty="0" err="1" smtClean="0">
                <a:solidFill>
                  <a:schemeClr val="bg1"/>
                </a:solidFill>
                <a:effectLst>
                  <a:outerShdw blurRad="38100" dist="38100" dir="2700000" algn="tl">
                    <a:srgbClr val="000000">
                      <a:alpha val="43137"/>
                    </a:srgbClr>
                  </a:outerShdw>
                </a:effectLst>
              </a:rPr>
              <a:t>Engl</a:t>
            </a:r>
            <a:r>
              <a:rPr lang="en-US" sz="6400" dirty="0" smtClean="0">
                <a:solidFill>
                  <a:schemeClr val="bg1"/>
                </a:solidFill>
                <a:effectLst>
                  <a:outerShdw blurRad="38100" dist="38100" dir="2700000" algn="tl">
                    <a:srgbClr val="000000">
                      <a:alpha val="43137"/>
                    </a:srgbClr>
                  </a:outerShdw>
                </a:effectLst>
              </a:rPr>
              <a:t> J Med 1980;303:897-902)</a:t>
            </a:r>
          </a:p>
          <a:p>
            <a:endParaRPr lang="en-US" sz="8000" dirty="0" smtClean="0"/>
          </a:p>
          <a:p>
            <a:r>
              <a:rPr lang="en-US" sz="7200" dirty="0" smtClean="0">
                <a:effectLst>
                  <a:outerShdw blurRad="38100" dist="38100" dir="2700000" algn="tl">
                    <a:srgbClr val="000000">
                      <a:alpha val="43137"/>
                    </a:srgbClr>
                  </a:outerShdw>
                </a:effectLst>
              </a:rPr>
              <a:t>(1996) </a:t>
            </a:r>
            <a:r>
              <a:rPr lang="en-US" sz="7200" dirty="0" err="1" smtClean="0">
                <a:effectLst>
                  <a:outerShdw blurRad="38100" dist="38100" dir="2700000" algn="tl">
                    <a:srgbClr val="000000">
                      <a:alpha val="43137"/>
                    </a:srgbClr>
                  </a:outerShdw>
                </a:effectLst>
              </a:rPr>
              <a:t>Quintiliano</a:t>
            </a:r>
            <a:r>
              <a:rPr lang="en-US" sz="7200" dirty="0" smtClean="0">
                <a:effectLst>
                  <a:outerShdw blurRad="38100" dist="38100" dir="2700000" algn="tl">
                    <a:srgbClr val="000000">
                      <a:alpha val="43137"/>
                    </a:srgbClr>
                  </a:outerShdw>
                </a:effectLst>
              </a:rPr>
              <a:t> H. de </a:t>
            </a:r>
            <a:r>
              <a:rPr lang="en-US" sz="7200" dirty="0" err="1" smtClean="0">
                <a:effectLst>
                  <a:outerShdw blurRad="38100" dist="38100" dir="2700000" algn="tl">
                    <a:srgbClr val="000000">
                      <a:alpha val="43137"/>
                    </a:srgbClr>
                  </a:outerShdw>
                </a:effectLst>
              </a:rPr>
              <a:t>Mesquita</a:t>
            </a:r>
            <a:r>
              <a:rPr lang="en-US" sz="7200" dirty="0" smtClean="0">
                <a:effectLst>
                  <a:outerShdw blurRad="38100" dist="38100" dir="2700000" algn="tl">
                    <a:srgbClr val="000000">
                      <a:alpha val="43137"/>
                    </a:srgbClr>
                  </a:outerShdw>
                </a:effectLst>
              </a:rPr>
              <a:t> pointed out that the interpretation given by </a:t>
            </a:r>
            <a:r>
              <a:rPr lang="en-US" sz="7200" dirty="0" err="1" smtClean="0">
                <a:effectLst>
                  <a:outerShdw blurRad="38100" dist="38100" dir="2700000" algn="tl">
                    <a:srgbClr val="000000">
                      <a:alpha val="43137"/>
                    </a:srgbClr>
                  </a:outerShdw>
                </a:effectLst>
              </a:rPr>
              <a:t>DeWood</a:t>
            </a:r>
            <a:r>
              <a:rPr lang="en-US" sz="7200" dirty="0" smtClean="0">
                <a:effectLst>
                  <a:outerShdw blurRad="38100" dist="38100" dir="2700000" algn="tl">
                    <a:srgbClr val="000000">
                      <a:alpha val="43137"/>
                    </a:srgbClr>
                  </a:outerShdw>
                </a:effectLst>
              </a:rPr>
              <a:t> about the angiographic image, suggestive of intracoronary thrombus, do not correspond to the absolute reality whether it represents a true thrombus or just aggregated platelets that are precocious, unstable or reversible commonly registered in the first hours of unstable angina and in the course of the acute myocardial infarction.</a:t>
            </a:r>
          </a:p>
          <a:p>
            <a:endParaRPr lang="en-US" sz="8000" dirty="0" smtClean="0"/>
          </a:p>
          <a:p>
            <a:r>
              <a:rPr lang="en-US" sz="6400" dirty="0" smtClean="0">
                <a:solidFill>
                  <a:schemeClr val="bg1"/>
                </a:solidFill>
                <a:effectLst>
                  <a:outerShdw blurRad="38100" dist="38100" dir="2700000" algn="tl">
                    <a:srgbClr val="000000">
                      <a:alpha val="43137"/>
                    </a:srgbClr>
                  </a:outerShdw>
                </a:effectLst>
              </a:rPr>
              <a:t>(Book: </a:t>
            </a:r>
            <a:r>
              <a:rPr lang="en-US" sz="6400" dirty="0" err="1" smtClean="0">
                <a:solidFill>
                  <a:schemeClr val="bg1"/>
                </a:solidFill>
                <a:effectLst>
                  <a:outerShdw blurRad="38100" dist="38100" dir="2700000" algn="tl">
                    <a:srgbClr val="000000">
                      <a:alpha val="43137"/>
                    </a:srgbClr>
                  </a:outerShdw>
                </a:effectLst>
              </a:rPr>
              <a:t>Remédio</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boicotado</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substitui</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cirurgia</a:t>
            </a:r>
            <a:r>
              <a:rPr lang="en-US" sz="6400" dirty="0" smtClean="0">
                <a:solidFill>
                  <a:schemeClr val="bg1"/>
                </a:solidFill>
                <a:effectLst>
                  <a:outerShdw blurRad="38100" dist="38100" dir="2700000" algn="tl">
                    <a:srgbClr val="000000">
                      <a:alpha val="43137"/>
                    </a:srgbClr>
                  </a:outerShdw>
                </a:effectLst>
              </a:rPr>
              <a:t> de </a:t>
            </a:r>
            <a:r>
              <a:rPr lang="en-US" sz="6400" dirty="0" err="1" smtClean="0">
                <a:solidFill>
                  <a:schemeClr val="bg1"/>
                </a:solidFill>
                <a:effectLst>
                  <a:outerShdw blurRad="38100" dist="38100" dir="2700000" algn="tl">
                    <a:srgbClr val="000000">
                      <a:alpha val="43137"/>
                    </a:srgbClr>
                  </a:outerShdw>
                </a:effectLst>
              </a:rPr>
              <a:t>ponte</a:t>
            </a:r>
            <a:r>
              <a:rPr lang="en-US" sz="6400" dirty="0" smtClean="0">
                <a:solidFill>
                  <a:schemeClr val="bg1"/>
                </a:solidFill>
                <a:effectLst>
                  <a:outerShdw blurRad="38100" dist="38100" dir="2700000" algn="tl">
                    <a:srgbClr val="000000">
                      <a:alpha val="43137"/>
                    </a:srgbClr>
                  </a:outerShdw>
                </a:effectLst>
              </a:rPr>
              <a:t> de </a:t>
            </a:r>
            <a:r>
              <a:rPr lang="en-US" sz="6400" dirty="0" err="1" smtClean="0">
                <a:solidFill>
                  <a:schemeClr val="bg1"/>
                </a:solidFill>
                <a:effectLst>
                  <a:outerShdw blurRad="38100" dist="38100" dir="2700000" algn="tl">
                    <a:srgbClr val="000000">
                      <a:alpha val="43137"/>
                    </a:srgbClr>
                  </a:outerShdw>
                </a:effectLst>
              </a:rPr>
              <a:t>safena</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Compset</a:t>
            </a:r>
            <a:r>
              <a:rPr lang="en-US" sz="6400" dirty="0">
                <a:solidFill>
                  <a:schemeClr val="bg1"/>
                </a:solidFill>
                <a:effectLst>
                  <a:outerShdw blurRad="38100" dist="38100" dir="2700000" algn="tl">
                    <a:srgbClr val="000000">
                      <a:alpha val="43137"/>
                    </a:srgbClr>
                  </a:outerShdw>
                </a:effectLst>
              </a:rPr>
              <a:t>,</a:t>
            </a:r>
            <a:r>
              <a:rPr lang="en-US" sz="6400" dirty="0" smtClean="0">
                <a:solidFill>
                  <a:schemeClr val="bg1"/>
                </a:solidFill>
                <a:effectLst>
                  <a:outerShdw blurRad="38100" dist="38100" dir="2700000" algn="tl">
                    <a:srgbClr val="000000">
                      <a:alpha val="43137"/>
                    </a:srgbClr>
                  </a:outerShdw>
                </a:effectLst>
              </a:rPr>
              <a:t>, 1996)</a:t>
            </a:r>
            <a:endParaRPr lang="en-US" sz="6400" dirty="0">
              <a:solidFill>
                <a:schemeClr val="bg1"/>
              </a:solidFill>
              <a:effectLst>
                <a:outerShdw blurRad="38100" dist="38100" dir="2700000" algn="tl">
                  <a:srgbClr val="000000">
                    <a:alpha val="43137"/>
                  </a:srgbClr>
                </a:outerShdw>
              </a:effectLst>
            </a:endParaRPr>
          </a:p>
          <a:p>
            <a:endParaRPr lang="en-US" sz="6400" dirty="0" smtClean="0"/>
          </a:p>
          <a:p>
            <a:pPr marL="137160" indent="0">
              <a:buNone/>
            </a:pPr>
            <a:endParaRPr lang="en-US" sz="8000" dirty="0" smtClean="0"/>
          </a:p>
          <a:p>
            <a:endParaRPr lang="en-US" sz="5000" dirty="0"/>
          </a:p>
        </p:txBody>
      </p:sp>
    </p:spTree>
    <p:extLst>
      <p:ext uri="{BB962C8B-B14F-4D97-AF65-F5344CB8AC3E}">
        <p14:creationId xmlns:p14="http://schemas.microsoft.com/office/powerpoint/2010/main" xmlns="" val="2583148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3" name="Espaço Reservado para Conteúdo 2"/>
          <p:cNvSpPr>
            <a:spLocks noGrp="1"/>
          </p:cNvSpPr>
          <p:nvPr>
            <p:ph idx="1"/>
          </p:nvPr>
        </p:nvSpPr>
        <p:spPr/>
        <p:txBody>
          <a:bodyPr>
            <a:normAutofit fontScale="92500" lnSpcReduction="10000"/>
          </a:bodyPr>
          <a:lstStyle/>
          <a:p>
            <a:endParaRPr lang="en-US" sz="2200" dirty="0" smtClean="0"/>
          </a:p>
          <a:p>
            <a:r>
              <a:rPr lang="en-US" sz="1900" dirty="0" smtClean="0">
                <a:effectLst>
                  <a:outerShdw blurRad="38100" dist="38100" dir="2700000" algn="tl">
                    <a:srgbClr val="000000">
                      <a:alpha val="43137"/>
                    </a:srgbClr>
                  </a:outerShdw>
                </a:effectLst>
              </a:rPr>
              <a:t>(</a:t>
            </a:r>
            <a:r>
              <a:rPr lang="en-US" sz="1900" dirty="0">
                <a:effectLst>
                  <a:outerShdw blurRad="38100" dist="38100" dir="2700000" algn="tl">
                    <a:srgbClr val="000000">
                      <a:alpha val="43137"/>
                    </a:srgbClr>
                  </a:outerShdw>
                </a:effectLst>
              </a:rPr>
              <a:t>2005)  Giorgio </a:t>
            </a:r>
            <a:r>
              <a:rPr lang="en-US" sz="1900" dirty="0" err="1">
                <a:effectLst>
                  <a:outerShdw blurRad="38100" dist="38100" dir="2700000" algn="tl">
                    <a:srgbClr val="000000">
                      <a:alpha val="43137"/>
                    </a:srgbClr>
                  </a:outerShdw>
                </a:effectLst>
              </a:rPr>
              <a:t>Baroldi</a:t>
            </a:r>
            <a:r>
              <a:rPr lang="en-US" sz="1900" dirty="0">
                <a:effectLst>
                  <a:outerShdw blurRad="38100" dist="38100" dir="2700000" algn="tl">
                    <a:srgbClr val="000000">
                      <a:alpha val="43137"/>
                    </a:srgbClr>
                  </a:outerShdw>
                </a:effectLst>
              </a:rPr>
              <a:t> and </a:t>
            </a:r>
            <a:r>
              <a:rPr lang="en-US" sz="1900" dirty="0" smtClean="0">
                <a:effectLst>
                  <a:outerShdw blurRad="38100" dist="38100" dir="2700000" algn="tl">
                    <a:srgbClr val="000000">
                      <a:alpha val="43137"/>
                    </a:srgbClr>
                  </a:outerShdw>
                </a:effectLst>
              </a:rPr>
              <a:t>colleagues, </a:t>
            </a:r>
            <a:r>
              <a:rPr lang="en-US" sz="1900" dirty="0">
                <a:effectLst>
                  <a:outerShdw blurRad="38100" dist="38100" dir="2700000" algn="tl">
                    <a:srgbClr val="000000">
                      <a:alpha val="43137"/>
                    </a:srgbClr>
                  </a:outerShdw>
                </a:effectLst>
              </a:rPr>
              <a:t>discussing the findings from </a:t>
            </a:r>
            <a:r>
              <a:rPr lang="en-US" sz="1900" dirty="0" err="1" smtClean="0">
                <a:effectLst>
                  <a:outerShdw blurRad="38100" dist="38100" dir="2700000" algn="tl">
                    <a:srgbClr val="000000">
                      <a:alpha val="43137"/>
                    </a:srgbClr>
                  </a:outerShdw>
                </a:effectLst>
              </a:rPr>
              <a:t>DeWood</a:t>
            </a:r>
            <a:r>
              <a:rPr lang="en-US" sz="1900" dirty="0" smtClean="0">
                <a:effectLst>
                  <a:outerShdw blurRad="38100" dist="38100" dir="2700000" algn="tl">
                    <a:srgbClr val="000000">
                      <a:alpha val="43137"/>
                    </a:srgbClr>
                  </a:outerShdw>
                </a:effectLst>
              </a:rPr>
              <a:t>, </a:t>
            </a:r>
            <a:r>
              <a:rPr lang="en-US" sz="1900" dirty="0">
                <a:effectLst>
                  <a:outerShdw blurRad="38100" dist="38100" dir="2700000" algn="tl">
                    <a:srgbClr val="000000">
                      <a:alpha val="43137"/>
                    </a:srgbClr>
                  </a:outerShdw>
                </a:effectLst>
              </a:rPr>
              <a:t>told that the first main question is how many of the 87% </a:t>
            </a:r>
            <a:r>
              <a:rPr lang="en-US" sz="1900" dirty="0" err="1">
                <a:effectLst>
                  <a:outerShdw blurRad="38100" dist="38100" dir="2700000" algn="tl">
                    <a:srgbClr val="000000">
                      <a:alpha val="43137"/>
                    </a:srgbClr>
                  </a:outerShdw>
                </a:effectLst>
              </a:rPr>
              <a:t>cineangio</a:t>
            </a:r>
            <a:r>
              <a:rPr lang="en-US" sz="1900" dirty="0">
                <a:effectLst>
                  <a:outerShdw blurRad="38100" dist="38100" dir="2700000" algn="tl">
                    <a:srgbClr val="000000">
                      <a:alpha val="43137"/>
                    </a:srgbClr>
                  </a:outerShdw>
                </a:effectLst>
              </a:rPr>
              <a:t> occlusion are </a:t>
            </a:r>
            <a:r>
              <a:rPr lang="en-US" sz="1900" dirty="0" smtClean="0">
                <a:effectLst>
                  <a:outerShdw blurRad="38100" dist="38100" dir="2700000" algn="tl">
                    <a:srgbClr val="000000">
                      <a:alpha val="43137"/>
                    </a:srgbClr>
                  </a:outerShdw>
                </a:effectLst>
              </a:rPr>
              <a:t>pseudo-occlusion </a:t>
            </a:r>
            <a:r>
              <a:rPr lang="en-US" sz="1900" dirty="0">
                <a:effectLst>
                  <a:outerShdw blurRad="38100" dist="38100" dir="2700000" algn="tl">
                    <a:srgbClr val="000000">
                      <a:alpha val="43137"/>
                    </a:srgbClr>
                  </a:outerShdw>
                </a:effectLst>
              </a:rPr>
              <a:t>and whether the "layered" thrombus recovered at bypass </a:t>
            </a:r>
            <a:r>
              <a:rPr lang="en-US" sz="1900" dirty="0" smtClean="0">
                <a:effectLst>
                  <a:outerShdw blurRad="38100" dist="38100" dir="2700000" algn="tl">
                    <a:srgbClr val="000000">
                      <a:alpha val="43137"/>
                    </a:srgbClr>
                  </a:outerShdw>
                </a:effectLst>
              </a:rPr>
              <a:t>surgery </a:t>
            </a:r>
            <a:r>
              <a:rPr lang="en-US" sz="1900" dirty="0">
                <a:effectLst>
                  <a:outerShdw blurRad="38100" dist="38100" dir="2700000" algn="tl">
                    <a:srgbClr val="000000">
                      <a:alpha val="43137"/>
                    </a:srgbClr>
                  </a:outerShdw>
                </a:effectLst>
              </a:rPr>
              <a:t>was a true thrombus or a coagulum which frequently show a layering of blood elements not seen in thrombus formation. Also saying that "Red" thrombus, namely a coagulum, is frequently and erroneously considered as thrombus</a:t>
            </a:r>
            <a:r>
              <a:rPr lang="en-US" sz="1900" dirty="0" smtClean="0">
                <a:effectLst>
                  <a:outerShdw blurRad="38100" dist="38100" dir="2700000" algn="tl">
                    <a:srgbClr val="000000">
                      <a:alpha val="43137"/>
                    </a:srgbClr>
                  </a:outerShdw>
                </a:effectLst>
              </a:rPr>
              <a:t>. </a:t>
            </a:r>
          </a:p>
          <a:p>
            <a:r>
              <a:rPr lang="en-US" sz="1900" dirty="0" smtClean="0">
                <a:effectLst>
                  <a:outerShdw blurRad="38100" dist="38100" dir="2700000" algn="tl">
                    <a:srgbClr val="000000">
                      <a:alpha val="43137"/>
                    </a:srgbClr>
                  </a:outerShdw>
                </a:effectLst>
              </a:rPr>
              <a:t>In another paper from the same year they say </a:t>
            </a:r>
            <a:r>
              <a:rPr lang="en-US" sz="1900" dirty="0">
                <a:effectLst>
                  <a:outerShdw blurRad="38100" dist="38100" dir="2700000" algn="tl">
                    <a:srgbClr val="000000">
                      <a:alpha val="43137"/>
                    </a:srgbClr>
                  </a:outerShdw>
                </a:effectLst>
              </a:rPr>
              <a:t>that </a:t>
            </a:r>
            <a:r>
              <a:rPr lang="en-US" sz="1900" dirty="0" smtClean="0">
                <a:effectLst>
                  <a:outerShdw blurRad="38100" dist="38100" dir="2700000" algn="tl">
                    <a:srgbClr val="000000">
                      <a:alpha val="43137"/>
                    </a:srgbClr>
                  </a:outerShdw>
                </a:effectLst>
              </a:rPr>
              <a:t>the </a:t>
            </a:r>
            <a:r>
              <a:rPr lang="en-US" sz="1900" dirty="0">
                <a:effectLst>
                  <a:outerShdw blurRad="38100" dist="38100" dir="2700000" algn="tl">
                    <a:srgbClr val="000000">
                      <a:alpha val="43137"/>
                    </a:srgbClr>
                  </a:outerShdw>
                </a:effectLst>
              </a:rPr>
              <a:t>frequency of an occlusive thrombus is significantly higher in the </a:t>
            </a:r>
            <a:r>
              <a:rPr lang="en-US" sz="1900" dirty="0" smtClean="0">
                <a:effectLst>
                  <a:outerShdw blurRad="38100" dist="38100" dir="2700000" algn="tl">
                    <a:srgbClr val="000000">
                      <a:alpha val="43137"/>
                    </a:srgbClr>
                  </a:outerShdw>
                </a:effectLst>
              </a:rPr>
              <a:t>largest infarcts supporting </a:t>
            </a:r>
            <a:r>
              <a:rPr lang="en-US" sz="1900" dirty="0">
                <a:effectLst>
                  <a:outerShdw blurRad="38100" dist="38100" dir="2700000" algn="tl">
                    <a:srgbClr val="000000">
                      <a:alpha val="43137"/>
                    </a:srgbClr>
                  </a:outerShdw>
                </a:effectLst>
              </a:rPr>
              <a:t>its secondary </a:t>
            </a:r>
            <a:r>
              <a:rPr lang="en-US" sz="1900" dirty="0" smtClean="0">
                <a:effectLst>
                  <a:outerShdw blurRad="38100" dist="38100" dir="2700000" algn="tl">
                    <a:srgbClr val="000000">
                      <a:alpha val="43137"/>
                    </a:srgbClr>
                  </a:outerShdw>
                </a:effectLst>
              </a:rPr>
              <a:t>formation. </a:t>
            </a:r>
          </a:p>
          <a:p>
            <a:pPr marL="137160" indent="0">
              <a:buNone/>
            </a:pPr>
            <a:endParaRPr lang="en-US" sz="1600" dirty="0"/>
          </a:p>
          <a:p>
            <a:r>
              <a:rPr lang="en-US" sz="1700" dirty="0" smtClean="0">
                <a:solidFill>
                  <a:schemeClr val="bg1"/>
                </a:solidFill>
                <a:effectLst>
                  <a:outerShdw blurRad="38100" dist="38100" dir="2700000" algn="tl">
                    <a:srgbClr val="000000">
                      <a:alpha val="43137"/>
                    </a:srgbClr>
                  </a:outerShdw>
                </a:effectLst>
              </a:rPr>
              <a:t>(</a:t>
            </a:r>
            <a:r>
              <a:rPr lang="en-US" sz="1700" dirty="0" err="1" smtClean="0">
                <a:solidFill>
                  <a:schemeClr val="bg1"/>
                </a:solidFill>
                <a:effectLst>
                  <a:outerShdw blurRad="38100" dist="38100" dir="2700000" algn="tl">
                    <a:srgbClr val="000000">
                      <a:alpha val="43137"/>
                    </a:srgbClr>
                  </a:outerShdw>
                </a:effectLst>
              </a:rPr>
              <a:t>Baroldi</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G, </a:t>
            </a:r>
            <a:r>
              <a:rPr lang="en-US" sz="1700" dirty="0" err="1">
                <a:solidFill>
                  <a:schemeClr val="bg1"/>
                </a:solidFill>
                <a:effectLst>
                  <a:outerShdw blurRad="38100" dist="38100" dir="2700000" algn="tl">
                    <a:srgbClr val="000000">
                      <a:alpha val="43137"/>
                    </a:srgbClr>
                  </a:outerShdw>
                </a:effectLst>
              </a:rPr>
              <a:t>Bigi</a:t>
            </a:r>
            <a:r>
              <a:rPr lang="en-US" sz="1700" dirty="0">
                <a:solidFill>
                  <a:schemeClr val="bg1"/>
                </a:solidFill>
                <a:effectLst>
                  <a:outerShdw blurRad="38100" dist="38100" dir="2700000" algn="tl">
                    <a:srgbClr val="000000">
                      <a:alpha val="43137"/>
                    </a:srgbClr>
                  </a:outerShdw>
                </a:effectLst>
              </a:rPr>
              <a:t> R, </a:t>
            </a:r>
            <a:r>
              <a:rPr lang="en-US" sz="1700" dirty="0" err="1">
                <a:solidFill>
                  <a:schemeClr val="bg1"/>
                </a:solidFill>
                <a:effectLst>
                  <a:outerShdw blurRad="38100" dist="38100" dir="2700000" algn="tl">
                    <a:srgbClr val="000000">
                      <a:alpha val="43137"/>
                    </a:srgbClr>
                  </a:outerShdw>
                </a:effectLst>
              </a:rPr>
              <a:t>Cortigiani</a:t>
            </a:r>
            <a:r>
              <a:rPr lang="en-US" sz="1700" dirty="0">
                <a:solidFill>
                  <a:schemeClr val="bg1"/>
                </a:solidFill>
                <a:effectLst>
                  <a:outerShdw blurRad="38100" dist="38100" dir="2700000" algn="tl">
                    <a:srgbClr val="000000">
                      <a:alpha val="43137"/>
                    </a:srgbClr>
                  </a:outerShdw>
                </a:effectLst>
              </a:rPr>
              <a:t> L: Ultrasound imaging versus </a:t>
            </a:r>
            <a:r>
              <a:rPr lang="en-US" sz="1700" dirty="0" err="1">
                <a:solidFill>
                  <a:schemeClr val="bg1"/>
                </a:solidFill>
                <a:effectLst>
                  <a:outerShdw blurRad="38100" dist="38100" dir="2700000" algn="tl">
                    <a:srgbClr val="000000">
                      <a:alpha val="43137"/>
                    </a:srgbClr>
                  </a:outerShdw>
                </a:effectLst>
              </a:rPr>
              <a:t>morphopathology</a:t>
            </a:r>
            <a:r>
              <a:rPr lang="en-US" sz="1700" dirty="0">
                <a:solidFill>
                  <a:schemeClr val="bg1"/>
                </a:solidFill>
                <a:effectLst>
                  <a:outerShdw blurRad="38100" dist="38100" dir="2700000" algn="tl">
                    <a:srgbClr val="000000">
                      <a:alpha val="43137"/>
                    </a:srgbClr>
                  </a:outerShdw>
                </a:effectLst>
              </a:rPr>
              <a:t> in cardiovascular diseases: coronary collateral </a:t>
            </a:r>
            <a:r>
              <a:rPr lang="en-US" sz="1700" dirty="0" smtClean="0">
                <a:solidFill>
                  <a:schemeClr val="bg1"/>
                </a:solidFill>
                <a:effectLst>
                  <a:outerShdw blurRad="38100" dist="38100" dir="2700000" algn="tl">
                    <a:srgbClr val="000000">
                      <a:alpha val="43137"/>
                    </a:srgbClr>
                  </a:outerShdw>
                </a:effectLst>
              </a:rPr>
              <a:t>and myocardial </a:t>
            </a:r>
            <a:r>
              <a:rPr lang="en-US" sz="1700" dirty="0">
                <a:solidFill>
                  <a:schemeClr val="bg1"/>
                </a:solidFill>
                <a:effectLst>
                  <a:outerShdw blurRad="38100" dist="38100" dir="2700000" algn="tl">
                    <a:srgbClr val="000000">
                      <a:alpha val="43137"/>
                    </a:srgbClr>
                  </a:outerShdw>
                </a:effectLst>
              </a:rPr>
              <a:t>ischemia. </a:t>
            </a:r>
            <a:r>
              <a:rPr lang="en-US" sz="1700" dirty="0" err="1">
                <a:solidFill>
                  <a:schemeClr val="bg1"/>
                </a:solidFill>
                <a:effectLst>
                  <a:outerShdw blurRad="38100" dist="38100" dir="2700000" algn="tl">
                    <a:srgbClr val="000000">
                      <a:alpha val="43137"/>
                    </a:srgbClr>
                  </a:outerShdw>
                </a:effectLst>
              </a:rPr>
              <a:t>Cardiovasc</a:t>
            </a:r>
            <a:r>
              <a:rPr lang="en-US" sz="1700" dirty="0">
                <a:solidFill>
                  <a:schemeClr val="bg1"/>
                </a:solidFill>
                <a:effectLst>
                  <a:outerShdw blurRad="38100" dist="38100" dir="2700000" algn="tl">
                    <a:srgbClr val="000000">
                      <a:alpha val="43137"/>
                    </a:srgbClr>
                  </a:outerShdw>
                </a:effectLst>
              </a:rPr>
              <a:t> Ultrasound 2005, 3:6; Giorgio </a:t>
            </a:r>
            <a:r>
              <a:rPr lang="en-US" sz="1700" dirty="0" err="1">
                <a:solidFill>
                  <a:schemeClr val="bg1"/>
                </a:solidFill>
                <a:effectLst>
                  <a:outerShdw blurRad="38100" dist="38100" dir="2700000" algn="tl">
                    <a:srgbClr val="000000">
                      <a:alpha val="43137"/>
                    </a:srgbClr>
                  </a:outerShdw>
                </a:effectLst>
              </a:rPr>
              <a:t>Baroldi</a:t>
            </a:r>
            <a:r>
              <a:rPr lang="en-US" sz="1700" dirty="0">
                <a:solidFill>
                  <a:schemeClr val="bg1"/>
                </a:solidFill>
                <a:effectLst>
                  <a:outerShdw blurRad="38100" dist="38100" dir="2700000" algn="tl">
                    <a:srgbClr val="000000">
                      <a:alpha val="43137"/>
                    </a:srgbClr>
                  </a:outerShdw>
                </a:effectLst>
              </a:rPr>
              <a:t>, Riccardo </a:t>
            </a:r>
            <a:r>
              <a:rPr lang="en-US" sz="1700" dirty="0" err="1">
                <a:solidFill>
                  <a:schemeClr val="bg1"/>
                </a:solidFill>
                <a:effectLst>
                  <a:outerShdw blurRad="38100" dist="38100" dir="2700000" algn="tl">
                    <a:srgbClr val="000000">
                      <a:alpha val="43137"/>
                    </a:srgbClr>
                  </a:outerShdw>
                </a:effectLst>
              </a:rPr>
              <a:t>Bigi</a:t>
            </a:r>
            <a:r>
              <a:rPr lang="en-US" sz="1700" dirty="0">
                <a:solidFill>
                  <a:schemeClr val="bg1"/>
                </a:solidFill>
                <a:effectLst>
                  <a:outerShdw blurRad="38100" dist="38100" dir="2700000" algn="tl">
                    <a:srgbClr val="000000">
                      <a:alpha val="43137"/>
                    </a:srgbClr>
                  </a:outerShdw>
                </a:effectLst>
              </a:rPr>
              <a:t> and </a:t>
            </a:r>
            <a:r>
              <a:rPr lang="en-US" sz="1700" dirty="0" err="1">
                <a:solidFill>
                  <a:schemeClr val="bg1"/>
                </a:solidFill>
                <a:effectLst>
                  <a:outerShdw blurRad="38100" dist="38100" dir="2700000" algn="tl">
                    <a:srgbClr val="000000">
                      <a:alpha val="43137"/>
                    </a:srgbClr>
                  </a:outerShdw>
                </a:effectLst>
              </a:rPr>
              <a:t>Lauro</a:t>
            </a:r>
            <a:r>
              <a:rPr lang="en-US" sz="1700" dirty="0">
                <a:solidFill>
                  <a:schemeClr val="bg1"/>
                </a:solidFill>
                <a:effectLst>
                  <a:outerShdw blurRad="38100" dist="38100" dir="2700000" algn="tl">
                    <a:srgbClr val="000000">
                      <a:alpha val="43137"/>
                    </a:srgbClr>
                  </a:outerShdw>
                </a:effectLst>
              </a:rPr>
              <a:t> </a:t>
            </a:r>
            <a:r>
              <a:rPr lang="en-US" sz="1700" dirty="0" err="1" smtClean="0">
                <a:solidFill>
                  <a:schemeClr val="bg1"/>
                </a:solidFill>
                <a:effectLst>
                  <a:outerShdw blurRad="38100" dist="38100" dir="2700000" algn="tl">
                    <a:srgbClr val="000000">
                      <a:alpha val="43137"/>
                    </a:srgbClr>
                  </a:outerShdw>
                </a:effectLst>
              </a:rPr>
              <a:t>Cortigiani</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Ultrasound imaging versus </a:t>
            </a:r>
            <a:r>
              <a:rPr lang="en-US" sz="1700" dirty="0" err="1">
                <a:solidFill>
                  <a:schemeClr val="bg1"/>
                </a:solidFill>
                <a:effectLst>
                  <a:outerShdw blurRad="38100" dist="38100" dir="2700000" algn="tl">
                    <a:srgbClr val="000000">
                      <a:alpha val="43137"/>
                    </a:srgbClr>
                  </a:outerShdw>
                </a:effectLst>
              </a:rPr>
              <a:t>morphopathology</a:t>
            </a:r>
            <a:r>
              <a:rPr lang="en-US" sz="1700" dirty="0">
                <a:solidFill>
                  <a:schemeClr val="bg1"/>
                </a:solidFill>
                <a:effectLst>
                  <a:outerShdw blurRad="38100" dist="38100" dir="2700000" algn="tl">
                    <a:srgbClr val="000000">
                      <a:alpha val="43137"/>
                    </a:srgbClr>
                  </a:outerShdw>
                </a:effectLst>
              </a:rPr>
              <a:t> </a:t>
            </a:r>
            <a:r>
              <a:rPr lang="en-US" sz="1700" dirty="0" smtClean="0">
                <a:solidFill>
                  <a:schemeClr val="bg1"/>
                </a:solidFill>
                <a:effectLst>
                  <a:outerShdw blurRad="38100" dist="38100" dir="2700000" algn="tl">
                    <a:srgbClr val="000000">
                      <a:alpha val="43137"/>
                    </a:srgbClr>
                  </a:outerShdw>
                </a:effectLst>
              </a:rPr>
              <a:t>in cardiovascular </a:t>
            </a:r>
            <a:r>
              <a:rPr lang="en-US" sz="1700" dirty="0">
                <a:solidFill>
                  <a:schemeClr val="bg1"/>
                </a:solidFill>
                <a:effectLst>
                  <a:outerShdw blurRad="38100" dist="38100" dir="2700000" algn="tl">
                    <a:srgbClr val="000000">
                      <a:alpha val="43137"/>
                    </a:srgbClr>
                  </a:outerShdw>
                </a:effectLst>
              </a:rPr>
              <a:t>diseases. Myocardial cell damage. Cardiovascular Ultrasound 3:32</a:t>
            </a:r>
            <a:r>
              <a:rPr lang="en-US" sz="1700" dirty="0" smtClean="0">
                <a:solidFill>
                  <a:schemeClr val="bg1"/>
                </a:solidFill>
                <a:effectLst>
                  <a:outerShdw blurRad="38100" dist="38100" dir="2700000" algn="tl">
                    <a:srgbClr val="000000">
                      <a:alpha val="43137"/>
                    </a:srgbClr>
                  </a:outerShdw>
                </a:effectLst>
              </a:rPr>
              <a:t>., 2005)</a:t>
            </a:r>
            <a:endParaRPr lang="en-US" sz="17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xmlns="" val="3597814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Autofit/>
          </a:bodyPr>
          <a:lstStyle/>
          <a:p>
            <a:r>
              <a:rPr lang="en-US" sz="2800" dirty="0">
                <a:solidFill>
                  <a:srgbClr val="FF0000"/>
                </a:solidFill>
              </a:rPr>
              <a:t>Coronary Thrombosis: Cause or Consequence of Myocardial Infarction?</a:t>
            </a:r>
            <a:endParaRPr lang="pt-BR" sz="2800" dirty="0">
              <a:solidFill>
                <a:srgbClr val="FF0000"/>
              </a:solidFill>
            </a:endParaRPr>
          </a:p>
        </p:txBody>
      </p:sp>
      <p:sp>
        <p:nvSpPr>
          <p:cNvPr id="5" name="Espaço Reservado para Conteúdo 4"/>
          <p:cNvSpPr>
            <a:spLocks noGrp="1"/>
          </p:cNvSpPr>
          <p:nvPr>
            <p:ph idx="1"/>
          </p:nvPr>
        </p:nvSpPr>
        <p:spPr/>
        <p:txBody>
          <a:bodyPr>
            <a:normAutofit fontScale="92500" lnSpcReduction="20000"/>
          </a:bodyPr>
          <a:lstStyle/>
          <a:p>
            <a:endParaRPr lang="en-US" dirty="0" smtClean="0">
              <a:effectLst>
                <a:outerShdw blurRad="38100" dist="38100" dir="2700000" algn="tl">
                  <a:srgbClr val="000000">
                    <a:alpha val="43137"/>
                  </a:srgbClr>
                </a:outerShdw>
              </a:effectLst>
            </a:endParaRPr>
          </a:p>
          <a:p>
            <a:r>
              <a:rPr lang="en-US" sz="1900" dirty="0" smtClean="0">
                <a:effectLst>
                  <a:outerShdw blurRad="38100" dist="38100" dir="2700000" algn="tl">
                    <a:srgbClr val="000000">
                      <a:alpha val="43137"/>
                    </a:srgbClr>
                  </a:outerShdw>
                </a:effectLst>
              </a:rPr>
              <a:t>(2001</a:t>
            </a:r>
            <a:r>
              <a:rPr lang="en-US" sz="1900" dirty="0">
                <a:effectLst>
                  <a:outerShdw blurRad="38100" dist="38100" dir="2700000" algn="tl">
                    <a:srgbClr val="000000">
                      <a:alpha val="43137"/>
                    </a:srgbClr>
                  </a:outerShdw>
                </a:effectLst>
              </a:rPr>
              <a:t>) In a significant number of cases </a:t>
            </a:r>
            <a:r>
              <a:rPr lang="en-US" sz="1900" dirty="0" err="1">
                <a:effectLst>
                  <a:outerShdw blurRad="38100" dist="38100" dir="2700000" algn="tl">
                    <a:srgbClr val="000000">
                      <a:alpha val="43137"/>
                    </a:srgbClr>
                  </a:outerShdw>
                </a:effectLst>
              </a:rPr>
              <a:t>angioscopic</a:t>
            </a:r>
            <a:r>
              <a:rPr lang="en-US" sz="1900" dirty="0">
                <a:effectLst>
                  <a:outerShdw blurRad="38100" dist="38100" dir="2700000" algn="tl">
                    <a:srgbClr val="000000">
                      <a:alpha val="43137"/>
                    </a:srgbClr>
                  </a:outerShdw>
                </a:effectLst>
              </a:rPr>
              <a:t> examination continues to find thrombus on </a:t>
            </a:r>
            <a:r>
              <a:rPr lang="en-US" sz="1900" dirty="0" smtClean="0">
                <a:effectLst>
                  <a:outerShdw blurRad="38100" dist="38100" dir="2700000" algn="tl">
                    <a:srgbClr val="000000">
                      <a:alpha val="43137"/>
                    </a:srgbClr>
                  </a:outerShdw>
                </a:effectLst>
              </a:rPr>
              <a:t>the presumed </a:t>
            </a:r>
            <a:r>
              <a:rPr lang="en-US" sz="1900" dirty="0">
                <a:effectLst>
                  <a:outerShdw blurRad="38100" dist="38100" dir="2700000" algn="tl">
                    <a:srgbClr val="000000">
                      <a:alpha val="43137"/>
                    </a:srgbClr>
                  </a:outerShdw>
                </a:effectLst>
              </a:rPr>
              <a:t>culprit lesion, at 6 months after myocardial </a:t>
            </a:r>
            <a:r>
              <a:rPr lang="en-US" sz="1900" dirty="0" smtClean="0">
                <a:effectLst>
                  <a:outerShdw blurRad="38100" dist="38100" dir="2700000" algn="tl">
                    <a:srgbClr val="000000">
                      <a:alpha val="43137"/>
                    </a:srgbClr>
                  </a:outerShdw>
                </a:effectLst>
              </a:rPr>
              <a:t>infarction.</a:t>
            </a:r>
          </a:p>
          <a:p>
            <a:endParaRPr lang="en-US" sz="2200" dirty="0" smtClean="0"/>
          </a:p>
          <a:p>
            <a:r>
              <a:rPr lang="en-US" sz="1700" dirty="0" smtClean="0">
                <a:solidFill>
                  <a:schemeClr val="bg1"/>
                </a:solidFill>
                <a:effectLst>
                  <a:outerShdw blurRad="38100" dist="38100" dir="2700000" algn="tl">
                    <a:srgbClr val="000000">
                      <a:alpha val="43137"/>
                    </a:srgbClr>
                  </a:outerShdw>
                </a:effectLst>
              </a:rPr>
              <a:t>(</a:t>
            </a:r>
            <a:r>
              <a:rPr lang="en-US" sz="1700" dirty="0" err="1" smtClean="0">
                <a:solidFill>
                  <a:schemeClr val="bg1"/>
                </a:solidFill>
                <a:effectLst>
                  <a:outerShdw blurRad="38100" dist="38100" dir="2700000" algn="tl">
                    <a:srgbClr val="000000">
                      <a:alpha val="43137"/>
                    </a:srgbClr>
                  </a:outerShdw>
                </a:effectLst>
              </a:rPr>
              <a:t>Yasunori</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Ueda, Masanori </a:t>
            </a:r>
            <a:r>
              <a:rPr lang="en-US" sz="1700" dirty="0" err="1">
                <a:solidFill>
                  <a:schemeClr val="bg1"/>
                </a:solidFill>
                <a:effectLst>
                  <a:outerShdw blurRad="38100" dist="38100" dir="2700000" algn="tl">
                    <a:srgbClr val="000000">
                      <a:alpha val="43137"/>
                    </a:srgbClr>
                  </a:outerShdw>
                </a:effectLst>
              </a:rPr>
              <a:t>Asakura</a:t>
            </a:r>
            <a:r>
              <a:rPr lang="en-US" sz="1700" dirty="0">
                <a:solidFill>
                  <a:schemeClr val="bg1"/>
                </a:solidFill>
                <a:effectLst>
                  <a:outerShdw blurRad="38100" dist="38100" dir="2700000" algn="tl">
                    <a:srgbClr val="000000">
                      <a:alpha val="43137"/>
                    </a:srgbClr>
                  </a:outerShdw>
                </a:effectLst>
              </a:rPr>
              <a:t>, et al. 2001. The healing process of infarct-related plaque: Insights from </a:t>
            </a:r>
            <a:r>
              <a:rPr lang="en-US" sz="1700" dirty="0" smtClean="0">
                <a:solidFill>
                  <a:schemeClr val="bg1"/>
                </a:solidFill>
                <a:effectLst>
                  <a:outerShdw blurRad="38100" dist="38100" dir="2700000" algn="tl">
                    <a:srgbClr val="000000">
                      <a:alpha val="43137"/>
                    </a:srgbClr>
                  </a:outerShdw>
                </a:effectLst>
              </a:rPr>
              <a:t>18 months </a:t>
            </a:r>
            <a:r>
              <a:rPr lang="en-US" sz="1700" dirty="0">
                <a:solidFill>
                  <a:schemeClr val="bg1"/>
                </a:solidFill>
                <a:effectLst>
                  <a:outerShdw blurRad="38100" dist="38100" dir="2700000" algn="tl">
                    <a:srgbClr val="000000">
                      <a:alpha val="43137"/>
                    </a:srgbClr>
                  </a:outerShdw>
                </a:effectLst>
              </a:rPr>
              <a:t>of serial </a:t>
            </a:r>
            <a:r>
              <a:rPr lang="en-US" sz="1700" dirty="0" err="1">
                <a:solidFill>
                  <a:schemeClr val="bg1"/>
                </a:solidFill>
                <a:effectLst>
                  <a:outerShdw blurRad="38100" dist="38100" dir="2700000" algn="tl">
                    <a:srgbClr val="000000">
                      <a:alpha val="43137"/>
                    </a:srgbClr>
                  </a:outerShdw>
                </a:effectLst>
              </a:rPr>
              <a:t>angioscopic</a:t>
            </a:r>
            <a:r>
              <a:rPr lang="en-US" sz="1700" dirty="0">
                <a:solidFill>
                  <a:schemeClr val="bg1"/>
                </a:solidFill>
                <a:effectLst>
                  <a:outerShdw blurRad="38100" dist="38100" dir="2700000" algn="tl">
                    <a:srgbClr val="000000">
                      <a:alpha val="43137"/>
                    </a:srgbClr>
                  </a:outerShdw>
                </a:effectLst>
              </a:rPr>
              <a:t> follow-up. Am </a:t>
            </a:r>
            <a:r>
              <a:rPr lang="en-US" sz="1700" dirty="0" err="1">
                <a:solidFill>
                  <a:schemeClr val="bg1"/>
                </a:solidFill>
                <a:effectLst>
                  <a:outerShdw blurRad="38100" dist="38100" dir="2700000" algn="tl">
                    <a:srgbClr val="000000">
                      <a:alpha val="43137"/>
                    </a:srgbClr>
                  </a:outerShdw>
                </a:effectLst>
              </a:rPr>
              <a:t>Coll</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Cardiol</a:t>
            </a:r>
            <a:r>
              <a:rPr lang="en-US" sz="1700" dirty="0">
                <a:solidFill>
                  <a:schemeClr val="bg1"/>
                </a:solidFill>
                <a:effectLst>
                  <a:outerShdw blurRad="38100" dist="38100" dir="2700000" algn="tl">
                    <a:srgbClr val="000000">
                      <a:alpha val="43137"/>
                    </a:srgbClr>
                  </a:outerShdw>
                </a:effectLst>
              </a:rPr>
              <a:t>, 38:1916-1922</a:t>
            </a:r>
            <a:r>
              <a:rPr lang="en-US" sz="1700" dirty="0" smtClean="0">
                <a:solidFill>
                  <a:schemeClr val="bg1"/>
                </a:solidFill>
                <a:effectLst>
                  <a:outerShdw blurRad="38100" dist="38100" dir="2700000" algn="tl">
                    <a:srgbClr val="000000">
                      <a:alpha val="43137"/>
                    </a:srgbClr>
                  </a:outerShdw>
                </a:effectLst>
              </a:rPr>
              <a:t>.) </a:t>
            </a:r>
          </a:p>
          <a:p>
            <a:endParaRPr lang="en-US" sz="1700" dirty="0" smtClean="0"/>
          </a:p>
          <a:p>
            <a:r>
              <a:rPr lang="en-US" sz="1900" dirty="0" smtClean="0">
                <a:effectLst>
                  <a:outerShdw blurRad="38100" dist="38100" dir="2700000" algn="tl">
                    <a:srgbClr val="000000">
                      <a:alpha val="43137"/>
                    </a:srgbClr>
                  </a:outerShdw>
                </a:effectLst>
              </a:rPr>
              <a:t>(</a:t>
            </a:r>
            <a:r>
              <a:rPr lang="en-US" sz="1900" dirty="0">
                <a:effectLst>
                  <a:outerShdw blurRad="38100" dist="38100" dir="2700000" algn="tl">
                    <a:srgbClr val="000000">
                      <a:alpha val="43137"/>
                    </a:srgbClr>
                  </a:outerShdw>
                </a:effectLst>
              </a:rPr>
              <a:t>1998) Murakami and colleagues from Japan using  intracoronary catheters to aspirate occlusive tissues, performed during the acute myocardial </a:t>
            </a:r>
            <a:r>
              <a:rPr lang="en-US" sz="1900" dirty="0" smtClean="0">
                <a:effectLst>
                  <a:outerShdw blurRad="38100" dist="38100" dir="2700000" algn="tl">
                    <a:srgbClr val="000000">
                      <a:alpha val="43137"/>
                    </a:srgbClr>
                  </a:outerShdw>
                </a:effectLst>
              </a:rPr>
              <a:t>infarction, </a:t>
            </a:r>
            <a:r>
              <a:rPr lang="en-US" sz="1900" dirty="0">
                <a:effectLst>
                  <a:outerShdw blurRad="38100" dist="38100" dir="2700000" algn="tl">
                    <a:srgbClr val="000000">
                      <a:alpha val="43137"/>
                    </a:srgbClr>
                  </a:outerShdw>
                </a:effectLst>
              </a:rPr>
              <a:t>have confirmed the pathological findings that intracoronary thrombus is absent in a substantial number of patients indicating it contributes little to the pathogenesis of average </a:t>
            </a:r>
            <a:r>
              <a:rPr lang="en-US" sz="1900" dirty="0" smtClean="0">
                <a:effectLst>
                  <a:outerShdw blurRad="38100" dist="38100" dir="2700000" algn="tl">
                    <a:srgbClr val="000000">
                      <a:alpha val="43137"/>
                    </a:srgbClr>
                  </a:outerShdw>
                </a:effectLst>
              </a:rPr>
              <a:t>acute myocardial infarction.</a:t>
            </a:r>
          </a:p>
          <a:p>
            <a:endParaRPr lang="en-US" sz="2000" dirty="0"/>
          </a:p>
          <a:p>
            <a:r>
              <a:rPr lang="en-US" sz="1700" dirty="0" smtClean="0">
                <a:solidFill>
                  <a:schemeClr val="bg1"/>
                </a:solidFill>
                <a:effectLst>
                  <a:outerShdw blurRad="38100" dist="38100" dir="2700000" algn="tl">
                    <a:srgbClr val="000000">
                      <a:alpha val="43137"/>
                    </a:srgbClr>
                  </a:outerShdw>
                </a:effectLst>
              </a:rPr>
              <a:t>(Murakami </a:t>
            </a:r>
            <a:r>
              <a:rPr lang="en-US" sz="1700" dirty="0">
                <a:solidFill>
                  <a:schemeClr val="bg1"/>
                </a:solidFill>
                <a:effectLst>
                  <a:outerShdw blurRad="38100" dist="38100" dir="2700000" algn="tl">
                    <a:srgbClr val="000000">
                      <a:alpha val="43137"/>
                    </a:srgbClr>
                  </a:outerShdw>
                </a:effectLst>
              </a:rPr>
              <a:t>T. Intracoronary aspiration </a:t>
            </a:r>
            <a:r>
              <a:rPr lang="en-US" sz="1700" dirty="0" err="1">
                <a:solidFill>
                  <a:schemeClr val="bg1"/>
                </a:solidFill>
                <a:effectLst>
                  <a:outerShdw blurRad="38100" dist="38100" dir="2700000" algn="tl">
                    <a:srgbClr val="000000">
                      <a:alpha val="43137"/>
                    </a:srgbClr>
                  </a:outerShdw>
                </a:effectLst>
              </a:rPr>
              <a:t>thrombectomy</a:t>
            </a:r>
            <a:r>
              <a:rPr lang="en-US" sz="1700" dirty="0">
                <a:solidFill>
                  <a:schemeClr val="bg1"/>
                </a:solidFill>
                <a:effectLst>
                  <a:outerShdw blurRad="38100" dist="38100" dir="2700000" algn="tl">
                    <a:srgbClr val="000000">
                      <a:alpha val="43137"/>
                    </a:srgbClr>
                  </a:outerShdw>
                </a:effectLst>
              </a:rPr>
              <a:t> for acute myocardial infarction, Am. J Cardiology 1998 Oct 1;82(7):839-44)</a:t>
            </a:r>
          </a:p>
          <a:p>
            <a:endParaRPr lang="en-US" dirty="0"/>
          </a:p>
          <a:p>
            <a:endParaRPr lang="pt-BR" dirty="0"/>
          </a:p>
        </p:txBody>
      </p:sp>
    </p:spTree>
    <p:extLst>
      <p:ext uri="{BB962C8B-B14F-4D97-AF65-F5344CB8AC3E}">
        <p14:creationId xmlns:p14="http://schemas.microsoft.com/office/powerpoint/2010/main" xmlns="" val="3587302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pice">
  <a:themeElements>
    <a:clrScheme name="Áp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Áp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Áp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3335</TotalTime>
  <Words>6334</Words>
  <Application>Microsoft Office PowerPoint</Application>
  <PresentationFormat>Apresentação na tela (4:3)</PresentationFormat>
  <Paragraphs>437</Paragraphs>
  <Slides>50</Slides>
  <Notes>3</Notes>
  <HiddenSlides>0</HiddenSlides>
  <MMClips>0</MMClips>
  <ScaleCrop>false</ScaleCrop>
  <HeadingPairs>
    <vt:vector size="4" baseType="variant">
      <vt:variant>
        <vt:lpstr>Tema</vt:lpstr>
      </vt:variant>
      <vt:variant>
        <vt:i4>1</vt:i4>
      </vt:variant>
      <vt:variant>
        <vt:lpstr>Títulos de slides</vt:lpstr>
      </vt:variant>
      <vt:variant>
        <vt:i4>50</vt:i4>
      </vt:variant>
    </vt:vector>
  </HeadingPairs>
  <TitlesOfParts>
    <vt:vector size="51" baseType="lpstr">
      <vt:lpstr>Ápice</vt:lpstr>
      <vt:lpstr>Stress: the triggering factor of cardiovascular disease</vt:lpstr>
      <vt:lpstr>Slide 2</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Coronary Thrombosis: Cause or  Consequence of Myocardial Infarction?</vt:lpstr>
      <vt:lpstr>Prof. Dr. Quintiliano H. de Mesquita, Brazilian Cardiologist and Scientist</vt:lpstr>
      <vt:lpstr>Introduction and Fundamentals  of the Myogenic Theory</vt:lpstr>
      <vt:lpstr>Myogenic Theory Mechanism The sequence of events</vt:lpstr>
      <vt:lpstr>Myogenic Theory Mechanism The sequence of events</vt:lpstr>
      <vt:lpstr>Appropriated terms to the myogenic theory of myocardial infarction</vt:lpstr>
      <vt:lpstr>Stress and acute myocardial syndromes</vt:lpstr>
      <vt:lpstr>Stress: The main risk factor for Acute Myocardial Syndromes</vt:lpstr>
      <vt:lpstr>Cardiotonic: The compatible drug with the Myogenic Theory</vt:lpstr>
      <vt:lpstr>The use of cardiotonics for coronary heart disease during the 20th century</vt:lpstr>
      <vt:lpstr>The use of cardiotonics for coronary heart disease during the 20th century</vt:lpstr>
      <vt:lpstr>The use of cardiotonics for coronary heart disease during the 20th century</vt:lpstr>
      <vt:lpstr>The use of cardiotonics for coronary heart disease during the 20th century</vt:lpstr>
      <vt:lpstr>The use of cardiotonics for coronary heart disease during the 20th century</vt:lpstr>
      <vt:lpstr>The use of cardiotonics for coronary heart disease during the 20th century</vt:lpstr>
      <vt:lpstr>The use of cardiotonics for coronary heart disease during the 20th century</vt:lpstr>
      <vt:lpstr>The use of cardiotonics for coronary heart disease during the 20th century</vt:lpstr>
      <vt:lpstr>The use of cardiotonics for coronary heart disease during the 20th century</vt:lpstr>
      <vt:lpstr>Old citations about the use of digitalis  in heart disease</vt:lpstr>
      <vt:lpstr>Dissociation between the severity of stenosis and the risk of infarction</vt:lpstr>
      <vt:lpstr> Collateral circulation and infarction </vt:lpstr>
      <vt:lpstr>Cardiotonic Effects and Stress</vt:lpstr>
      <vt:lpstr>The cardiotonic use in stable coronary-myocardial disease</vt:lpstr>
      <vt:lpstr>The cardiotonic use in stable coronary-myocardial disease</vt:lpstr>
      <vt:lpstr>The cardiotonic use in stable coronary-myocardial disease</vt:lpstr>
      <vt:lpstr>The cardiotonic use in stable coronary-myocardial disease</vt:lpstr>
      <vt:lpstr>The cardiotonic use in the stable coronary-myocardial disease</vt:lpstr>
      <vt:lpstr>The cardiotonic use in stable coronary-myocardial disease</vt:lpstr>
      <vt:lpstr>The cardiotonic use in the  unstable angina</vt:lpstr>
      <vt:lpstr>The cardiotonic use in the unstable angina</vt:lpstr>
      <vt:lpstr>The cardiotonic in the  unstable angina</vt:lpstr>
      <vt:lpstr>The cardiotonic use in the  infarcting clinical picture</vt:lpstr>
      <vt:lpstr>The cardiotonic use in the  infarcting clinical picture</vt:lpstr>
      <vt:lpstr>The cardiotonic use in the  infarcting clinical picture</vt:lpstr>
      <vt:lpstr>The cardiotonic use in the  infarcting clinical picture</vt:lpstr>
      <vt:lpstr>Book Myogenic Theory of Myocardial Infarction</vt:lpstr>
      <vt:lpstr>Video and Powerpoint presentations on the Myogenic Theory of Myocardial Infarction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the triggering factor of cardiovascular disease</dc:title>
  <dc:subject>The Myogenic Theory of Myocardial Infarction </dc:subject>
  <dc:creator>Carlos Monteiro</dc:creator>
  <cp:keywords>coronary myocardial disease, coronary myocardial syndromes, coronary heart disease, coronary artery disease, ischemic heart disease, acute coronary syndromes </cp:keywords>
  <dc:description>An overview about the new pathophysiological and therapeutic concepts of the myogenic theory of myocardial infarction, developed by Quintiliano H. de Mesquita in 1972, by reviewing the following topics: Coronary thrombosis: cause or consequence of myocardial infarction; Myogenic theory: introduction and fundamentals; Myogenic theory mechanism and sequence of events; Stress and acute myocardial syndromes; The benefits of cardiotonic drugs in patients with stable coronary disease, unstable angina and acute myocardial infarction. </dc:description>
  <cp:lastModifiedBy>Carlos</cp:lastModifiedBy>
  <cp:revision>797</cp:revision>
  <dcterms:created xsi:type="dcterms:W3CDTF">2012-08-15T10:23:47Z</dcterms:created>
  <dcterms:modified xsi:type="dcterms:W3CDTF">2014-03-05T12:23:22Z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