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2"/>
  </p:notesMasterIdLst>
  <p:sldIdLst>
    <p:sldId id="256" r:id="rId2"/>
    <p:sldId id="309" r:id="rId3"/>
    <p:sldId id="260" r:id="rId4"/>
    <p:sldId id="261" r:id="rId5"/>
    <p:sldId id="276" r:id="rId6"/>
    <p:sldId id="277" r:id="rId7"/>
    <p:sldId id="278" r:id="rId8"/>
    <p:sldId id="279" r:id="rId9"/>
    <p:sldId id="281" r:id="rId10"/>
    <p:sldId id="282" r:id="rId11"/>
    <p:sldId id="302" r:id="rId12"/>
    <p:sldId id="298" r:id="rId13"/>
    <p:sldId id="300" r:id="rId14"/>
    <p:sldId id="303" r:id="rId15"/>
    <p:sldId id="258" r:id="rId16"/>
    <p:sldId id="299" r:id="rId17"/>
    <p:sldId id="263" r:id="rId18"/>
    <p:sldId id="264" r:id="rId19"/>
    <p:sldId id="304" r:id="rId20"/>
    <p:sldId id="286" r:id="rId21"/>
    <p:sldId id="301" r:id="rId22"/>
    <p:sldId id="292" r:id="rId23"/>
    <p:sldId id="268" r:id="rId24"/>
    <p:sldId id="289" r:id="rId25"/>
    <p:sldId id="271" r:id="rId26"/>
    <p:sldId id="290" r:id="rId27"/>
    <p:sldId id="291" r:id="rId28"/>
    <p:sldId id="311" r:id="rId29"/>
    <p:sldId id="312" r:id="rId30"/>
    <p:sldId id="272" r:id="rId31"/>
    <p:sldId id="305" r:id="rId32"/>
    <p:sldId id="306" r:id="rId33"/>
    <p:sldId id="308" r:id="rId34"/>
    <p:sldId id="307" r:id="rId35"/>
    <p:sldId id="288" r:id="rId36"/>
    <p:sldId id="266" r:id="rId37"/>
    <p:sldId id="296" r:id="rId38"/>
    <p:sldId id="273" r:id="rId39"/>
    <p:sldId id="274" r:id="rId40"/>
    <p:sldId id="275" r:id="rId41"/>
    <p:sldId id="269" r:id="rId42"/>
    <p:sldId id="283" r:id="rId43"/>
    <p:sldId id="285" r:id="rId44"/>
    <p:sldId id="284" r:id="rId45"/>
    <p:sldId id="293" r:id="rId46"/>
    <p:sldId id="295" r:id="rId47"/>
    <p:sldId id="294" r:id="rId48"/>
    <p:sldId id="310" r:id="rId49"/>
    <p:sldId id="267" r:id="rId50"/>
    <p:sldId id="265" r:id="rId5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FB58E-E4AC-4F29-B5B5-0A2A5403832A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A197B-E0D0-4A8D-9902-00B81CE393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44273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A197B-E0D0-4A8D-9902-00B81CE3933F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1918 – 2000</a:t>
            </a:r>
          </a:p>
          <a:p>
            <a:r>
              <a:rPr lang="pt-BR" dirty="0" err="1" smtClean="0"/>
              <a:t>Photo</a:t>
            </a:r>
            <a:r>
              <a:rPr lang="pt-BR" dirty="0" smtClean="0"/>
              <a:t> 1983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A197B-E0D0-4A8D-9902-00B81CE3933F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A197B-E0D0-4A8D-9902-00B81CE3933F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9EB230-B930-4B4A-BC2A-EFA0A88FF23C}" type="datetimeFigureOut">
              <a:rPr lang="pt-BR" smtClean="0"/>
              <a:pPr/>
              <a:t>05/03/2014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B5BE32-53FC-45EA-8ED8-EF3771EA14C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229600" cy="1656184"/>
          </a:xfrm>
        </p:spPr>
        <p:txBody>
          <a:bodyPr>
            <a:normAutofit/>
          </a:bodyPr>
          <a:lstStyle/>
          <a:p>
            <a:r>
              <a:rPr lang="pt-BR" sz="2800" smtClean="0">
                <a:solidFill>
                  <a:schemeClr val="tx2"/>
                </a:solidFill>
              </a:rPr>
              <a:t>Stress: O FATOR DESENCADEANTE DA DOENÇA Cardiovascular</a:t>
            </a:r>
            <a:endParaRPr lang="pt-BR" sz="2800" dirty="0">
              <a:solidFill>
                <a:schemeClr val="tx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4293096"/>
          </a:xfrm>
        </p:spPr>
        <p:txBody>
          <a:bodyPr>
            <a:normAutofit fontScale="70000" lnSpcReduction="20000"/>
          </a:bodyPr>
          <a:lstStyle/>
          <a:p>
            <a:r>
              <a:rPr lang="pt-BR" sz="5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Teoria Miogênica </a:t>
            </a:r>
          </a:p>
          <a:p>
            <a:r>
              <a:rPr lang="pt-BR" sz="5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Infarto do Miocárdio</a:t>
            </a:r>
          </a:p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tradução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  <a:p>
            <a:endParaRPr lang="en-US" dirty="0" smtClean="0"/>
          </a:p>
          <a:p>
            <a:r>
              <a:rPr lang="en-US" sz="3100" dirty="0" err="1" smtClean="0"/>
              <a:t>Quarta</a:t>
            </a:r>
            <a:r>
              <a:rPr lang="en-US" sz="3100" dirty="0" smtClean="0"/>
              <a:t> </a:t>
            </a:r>
            <a:r>
              <a:rPr lang="en-US" sz="3100" dirty="0" err="1" smtClean="0"/>
              <a:t>Conferência</a:t>
            </a:r>
            <a:r>
              <a:rPr lang="en-US" sz="3100" dirty="0" smtClean="0"/>
              <a:t> </a:t>
            </a:r>
            <a:r>
              <a:rPr lang="en-US" sz="3100" dirty="0" err="1" smtClean="0"/>
              <a:t>Internacional</a:t>
            </a:r>
            <a:r>
              <a:rPr lang="en-US" sz="3100" dirty="0" smtClean="0"/>
              <a:t> </a:t>
            </a:r>
            <a:r>
              <a:rPr lang="en-US" sz="3100" dirty="0" err="1" smtClean="0"/>
              <a:t>sobre</a:t>
            </a:r>
            <a:r>
              <a:rPr lang="en-US" sz="3100" dirty="0" smtClean="0"/>
              <a:t> </a:t>
            </a:r>
          </a:p>
          <a:p>
            <a:r>
              <a:rPr lang="en-US" sz="3100" dirty="0" err="1" smtClean="0"/>
              <a:t>Ciências</a:t>
            </a:r>
            <a:r>
              <a:rPr lang="en-US" sz="3100" dirty="0" smtClean="0"/>
              <a:t> </a:t>
            </a:r>
            <a:r>
              <a:rPr lang="en-US" sz="3100" dirty="0" err="1" smtClean="0"/>
              <a:t>Cardíacas</a:t>
            </a:r>
            <a:r>
              <a:rPr lang="en-US" sz="3100" dirty="0" smtClean="0"/>
              <a:t> </a:t>
            </a:r>
            <a:r>
              <a:rPr lang="en-US" sz="3100" dirty="0" err="1" smtClean="0"/>
              <a:t>Avançadas</a:t>
            </a:r>
            <a:endParaRPr lang="en-US" sz="3100" dirty="0" smtClean="0"/>
          </a:p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Organs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2012</a:t>
            </a:r>
          </a:p>
          <a:p>
            <a:r>
              <a:rPr lang="pt-BR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Reino da Arábia Saudita</a:t>
            </a:r>
          </a:p>
          <a:p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Carlos Monteiro</a:t>
            </a:r>
          </a:p>
          <a:p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Combat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</a:t>
            </a: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http://infarctcombat.org</a:t>
            </a:r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(2005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3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Rittersma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examinaram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material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recolhido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aspiração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usando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catéter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trombectomia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percutâneo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211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passando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intervenção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coronariana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percutânea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primária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dentro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início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sintomas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estabeleceram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histológicos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idade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pesquisadores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acharam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 dos 211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quais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recente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pouco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metade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51% 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amostras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contiveram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tinha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líticas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organizadas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sugerindo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antes do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oclusivo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disseram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pt-PT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Surpreendentemente, as características clínicas não diferiram entre os pacientes com trombo recente e aqueles com trombo "mais antigo" , embora os homens fossem mais propensos a ter trombo recente do que as mulheres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</a:t>
            </a:r>
          </a:p>
          <a:p>
            <a:endParaRPr lang="en-US" dirty="0" smtClean="0"/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Rittersma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SZH, van der </a:t>
            </a:r>
            <a:r>
              <a:rPr lang="en-US" sz="3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</a:t>
            </a: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AC, Koch KT, et al. Plaque 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instability </a:t>
            </a: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frequently occurs days or weeks before occlusive coronary thrombosis. 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pathological </a:t>
            </a:r>
            <a:r>
              <a:rPr lang="en-US" sz="3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thrombectomy</a:t>
            </a: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study in primary percutaneous 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 intervention</a:t>
            </a: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Circulation 2005; 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111:1160-1165)</a:t>
            </a:r>
            <a:endParaRPr lang="en-US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3148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estudo PASSION, recentemente publicado, achou que o uso da aspiração de trombo complementando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coronariana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percutânea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primária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(PPCI) não afetou as taxas de eventos cardíacos adversos principais em 2 anos de seguimento, comparado com PPCI convencional. Então, baseado nesse estudo, é razoável dizer que a aspiração de trombo não previne a ocorrência do infarto do miocárdio.</a:t>
            </a:r>
          </a:p>
          <a:p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Martin A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Vink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Maurits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Dirksen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 al.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long-term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thrombus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percutaneous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paclitaxel-eluting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stents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-metal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stents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Post-hoc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PASSION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Catheterization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Cardiovascular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Interventions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 May 2012;Volume 79: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870-877</a:t>
            </a:r>
            <a:endParaRPr lang="pt-B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600200"/>
            <a:ext cx="7920880" cy="470916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artérias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normais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é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bastante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conhecida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geral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prevalência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artérias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normais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1% 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12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dependendo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artérias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normais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Legrand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Deliege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M,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Henrard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L, Boland J,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Kulbertus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H: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normal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arteriogram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Chest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1982, 82(6):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678-685;  Raymond 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R, Lynch J,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Underwood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D,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Leatherman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J,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Razavi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M: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normal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arteriography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74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 </a:t>
            </a:r>
            <a:r>
              <a:rPr lang="pt-B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1988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11(3):471-477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endParaRPr lang="pt-BR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93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80920" cy="1143000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en-US" sz="2000" dirty="0" smtClean="0"/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(1993)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Arbustini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descobriram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série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132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autópsias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corações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morreram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não-cardíacas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mostrado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sobrepor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í</a:t>
            </a:r>
            <a:r>
              <a:rPr lang="pt-PT" sz="1800" dirty="0" smtClean="0"/>
              <a:t>ntima da artéria coronária, </a:t>
            </a:r>
            <a:r>
              <a:rPr lang="pt-P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independentemente do tipo de placa e gravidade.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 smtClean="0"/>
          </a:p>
          <a:p>
            <a:endParaRPr lang="pt-BR" dirty="0"/>
          </a:p>
          <a:p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Arbustini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E, Grasso M,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Diegoli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M, et al.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thrombosis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non-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Artery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1993;4:751–9.</a:t>
            </a:r>
          </a:p>
        </p:txBody>
      </p:sp>
    </p:spTree>
    <p:extLst>
      <p:ext uri="{BB962C8B-B14F-4D97-AF65-F5344CB8AC3E}">
        <p14:creationId xmlns="" xmlns:p14="http://schemas.microsoft.com/office/powerpoint/2010/main" val="3152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recente revisão e comentário classificado como “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State-of-the-Art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publicado no Jornal do American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Cardiology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chegou a seguinte conclusão: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“Um largo corpo de evidência conclusivamente sugere que a obstrução da artéria coronária é somente 1 elemento em um complexo processo fisiopatológico multifatorial que leva a doença isquêmica do coração (IHD) e que a presença de lesões obstrutivas em pacientes com IHD não necessariamente implica um papel causativo. Uma abordagem mais compreensiva parece ser necessária para refocar estratégias preventivas e terapêuticas e para decrescer a morbidade e mortalidade. Para esse efeito nós propomos uma mudança na abordagem para incluir a célula  miocárdica e o vaso coronário”</a:t>
            </a:r>
          </a:p>
          <a:p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(Mario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Marzilli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Noel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Bairey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Merz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,, William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Boden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Robert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Bonow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pt-B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Paola G.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Capozza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William M.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Chilian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Anthony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DeMaria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Giacinta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Guarini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Alda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Huqi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Doralisa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Morrone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Manesh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Patel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William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Weintraub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Obstructive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atherosclerosis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ischemic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elusive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link!. JACC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60, No. 11, 2012;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11: 951-6)</a:t>
            </a:r>
            <a:endParaRPr lang="pt-B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85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100" dirty="0" smtClean="0">
                <a:solidFill>
                  <a:srgbClr val="0070C0"/>
                </a:solidFill>
              </a:rPr>
              <a:t>Prof. Dr. </a:t>
            </a:r>
            <a:r>
              <a:rPr lang="pt-BR" sz="3100" dirty="0" err="1" smtClean="0">
                <a:solidFill>
                  <a:srgbClr val="0070C0"/>
                </a:solidFill>
              </a:rPr>
              <a:t>Quintiliano</a:t>
            </a:r>
            <a:r>
              <a:rPr lang="pt-BR" sz="3100" dirty="0" smtClean="0">
                <a:solidFill>
                  <a:srgbClr val="0070C0"/>
                </a:solidFill>
              </a:rPr>
              <a:t> H. de Mesquita,</a:t>
            </a:r>
            <a:br>
              <a:rPr lang="pt-BR" sz="3100" dirty="0" smtClean="0">
                <a:solidFill>
                  <a:srgbClr val="0070C0"/>
                </a:solidFill>
              </a:rPr>
            </a:br>
            <a:r>
              <a:rPr lang="pt-BR" sz="3100" dirty="0" smtClean="0">
                <a:solidFill>
                  <a:srgbClr val="0070C0"/>
                </a:solidFill>
              </a:rPr>
              <a:t>Cardiologista e </a:t>
            </a:r>
            <a:r>
              <a:rPr lang="pt-BR" sz="3100" smtClean="0">
                <a:solidFill>
                  <a:srgbClr val="0070C0"/>
                </a:solidFill>
              </a:rPr>
              <a:t>Cientista Brasileiro</a:t>
            </a:r>
            <a:endParaRPr lang="pt-BR" dirty="0">
              <a:solidFill>
                <a:srgbClr val="0070C0"/>
              </a:solidFill>
            </a:endParaRPr>
          </a:p>
        </p:txBody>
      </p:sp>
      <p:pic>
        <p:nvPicPr>
          <p:cNvPr id="9" name="Espaço Reservado para Conteúdo 8" descr="image63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2276872"/>
            <a:ext cx="2172984" cy="2907587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843808" y="1772816"/>
            <a:ext cx="604867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b="1" dirty="0" smtClean="0"/>
              <a:t>      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dos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maiores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desenvolvimentos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Doutor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Miogênica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1972.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Miogênica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suporta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glicosídeos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clínico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síndromes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Entre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desenvolvimentos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Cirurgia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Aneurisma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Ventricular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Charles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Bailey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1954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primeiro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Diagnóstico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Ventrículo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vivo,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ECG,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1958.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contribuições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pioneiras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endParaRPr lang="en-US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Dr.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faleceu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2000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aos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82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anos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idade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memorial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internet: </a:t>
            </a:r>
            <a:r>
              <a:rPr lang="en-US" sz="1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http://www.infarctcombat.org/qhm/homepage.html</a:t>
            </a:r>
            <a:endParaRPr lang="pt-BR" sz="17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Introdução e Fundamentos </a:t>
            </a:r>
            <a:br>
              <a:rPr lang="pt-BR" sz="3200" dirty="0" smtClean="0"/>
            </a:br>
            <a:r>
              <a:rPr lang="pt-BR" sz="3200" dirty="0" smtClean="0"/>
              <a:t>da Teoria Miogênica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25000" lnSpcReduction="20000"/>
          </a:bodyPr>
          <a:lstStyle/>
          <a:p>
            <a:endParaRPr lang="en-US" sz="4000" dirty="0" smtClean="0"/>
          </a:p>
          <a:p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aterosclerose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fluxo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lento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extramurais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normais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desenvolvem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isquêmico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através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desequilibrio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entre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suprimento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sanguineo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dependentes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artérias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esquerda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Basicamente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as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artérias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extramurais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são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responsáveis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nutrição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segmentar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principalmente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equilibrio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contrátil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parede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ventricular.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insuficiência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através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esforço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físico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stress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psico-emocional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contratilidade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imediata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isquêmica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simultânea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exaltação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contrátil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demais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ventriculares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afetados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continuidade repetitiva de tais manifestações isquêmicas tendem a contribuir para a instalação de segmentos assinérgicos, pela isquemia + perda de contratilidade e sobrecarga imposta pelos demais segmentos ventriculares íntegros. durante a fase de ejeção ventricular.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Dessa maneira, a </a:t>
            </a:r>
            <a:r>
              <a:rPr lang="pt-BR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coronariopatia</a:t>
            </a:r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contribui para a deterioração do segmento ventricular, constituindo as áreas de </a:t>
            </a:r>
            <a:r>
              <a:rPr lang="pt-BR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miocardiosclerose</a:t>
            </a:r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 doença miocárdica segmentar, possível sede futura do enfarte miocárdico.</a:t>
            </a:r>
          </a:p>
          <a:p>
            <a:endParaRPr lang="pt-BR" sz="7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t-BR" sz="6400" dirty="0" smtClean="0">
              <a:solidFill>
                <a:schemeClr val="bg1"/>
              </a:solidFill>
            </a:endParaRPr>
          </a:p>
          <a:p>
            <a:r>
              <a:rPr lang="pt-BR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Livro “Teoria Miogênica do Enfarte Miocárdico”, 1979.  </a:t>
            </a:r>
            <a:endParaRPr lang="pt-BR" sz="6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83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2"/>
                </a:solidFill>
              </a:rPr>
              <a:t>O Mecanismo da Teoria Miogênica</a:t>
            </a:r>
            <a:br>
              <a:rPr lang="pt-BR" sz="3200" dirty="0" smtClean="0">
                <a:solidFill>
                  <a:schemeClr val="tx2"/>
                </a:solidFill>
              </a:rPr>
            </a:br>
            <a:r>
              <a:rPr lang="pt-BR" sz="2400" dirty="0" smtClean="0">
                <a:solidFill>
                  <a:schemeClr val="tx1"/>
                </a:solidFill>
              </a:rPr>
              <a:t>Sequência de eventos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Aterosclerose Coronária</a:t>
            </a:r>
          </a:p>
          <a:p>
            <a:pPr algn="ctr"/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Fluxo Coronário Lento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Angina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Pectoris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Estável –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Coronariopatia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Silenciosa 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     Isquemia miocárdica  Relativa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      Perda de Contratilidade Recíproca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</a:p>
          <a:p>
            <a:pPr algn="ctr"/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Fatores Físicos e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Psico-Emocionais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Estressantes</a:t>
            </a:r>
          </a:p>
          <a:p>
            <a:pPr algn="ctr"/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ou</a:t>
            </a:r>
          </a:p>
          <a:p>
            <a:pPr algn="ctr"/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Fatores Farmacológicos – Agentes Inotrópicos Negativos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↓</a:t>
            </a:r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 Miocárdica Segmentar</a:t>
            </a: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010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2"/>
                </a:solidFill>
              </a:rPr>
              <a:t>O Mecanismo da Teoria Miogênica </a:t>
            </a:r>
            <a:r>
              <a:rPr lang="pt-BR" dirty="0">
                <a:solidFill>
                  <a:schemeClr val="tx2"/>
                </a:solidFill>
              </a:rPr>
              <a:t/>
            </a:r>
            <a:br>
              <a:rPr lang="pt-BR" dirty="0">
                <a:solidFill>
                  <a:schemeClr val="tx2"/>
                </a:solidFill>
              </a:rPr>
            </a:br>
            <a:r>
              <a:rPr lang="pt-BR" sz="2400" dirty="0" smtClean="0">
                <a:solidFill>
                  <a:schemeClr val="tx1"/>
                </a:solidFill>
              </a:rPr>
              <a:t> Sequência de eventos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25658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pt-BR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 Miocárdica Segmentar</a:t>
            </a:r>
          </a:p>
          <a:p>
            <a:pPr algn="ctr"/>
            <a:r>
              <a:rPr lang="pt-BR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</a:p>
          <a:p>
            <a:pPr algn="ctr"/>
            <a:r>
              <a:rPr lang="pt-BR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Angina do Peito Instável/ Síndrome Intermediária </a:t>
            </a:r>
            <a:endParaRPr lang="pt-BR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 Clínico </a:t>
            </a:r>
            <a:r>
              <a:rPr lang="pt-BR" sz="8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Enfartante</a:t>
            </a:r>
            <a:endParaRPr lang="pt-B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    Insuficiência Miocárdica Regional</a:t>
            </a:r>
          </a:p>
          <a:p>
            <a:pPr algn="ctr"/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     Isquemia Miocárdica Recíproca</a:t>
            </a:r>
          </a:p>
          <a:p>
            <a:pPr algn="ctr"/>
            <a:r>
              <a:rPr lang="pt-BR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  <a:endParaRPr lang="pt-BR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Necrose Miocárdica Primária</a:t>
            </a:r>
            <a:endParaRPr lang="pt-BR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(Enfarte)</a:t>
            </a:r>
            <a:endParaRPr lang="pt-BR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  <a:endParaRPr lang="pt-BR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Estáse</a:t>
            </a:r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Coronária ou Fragmentação e Deslocamento de </a:t>
            </a:r>
          </a:p>
          <a:p>
            <a:pPr algn="ctr"/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Placa Ateromatosa por Edema</a:t>
            </a:r>
            <a:endParaRPr lang="pt-B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</a:p>
          <a:p>
            <a:pPr algn="ctr"/>
            <a:r>
              <a:rPr lang="pt-BR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Trombose Coronária Secundária </a:t>
            </a:r>
          </a:p>
          <a:p>
            <a:pPr algn="ctr"/>
            <a:r>
              <a:rPr lang="pt-BR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(Não Obrigatória)</a:t>
            </a:r>
            <a:endParaRPr lang="pt-BR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8000" dirty="0"/>
          </a:p>
          <a:p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71057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Termos</a:t>
            </a:r>
            <a:r>
              <a:rPr lang="en-US" sz="3200" dirty="0" smtClean="0"/>
              <a:t> </a:t>
            </a:r>
            <a:r>
              <a:rPr lang="en-US" sz="3200" dirty="0" err="1" smtClean="0"/>
              <a:t>Apropriados</a:t>
            </a:r>
            <a:r>
              <a:rPr lang="en-US" sz="3200" dirty="0" smtClean="0"/>
              <a:t> a </a:t>
            </a:r>
            <a:r>
              <a:rPr lang="en-US" sz="3200" dirty="0" err="1" smtClean="0"/>
              <a:t>Teoria</a:t>
            </a:r>
            <a:r>
              <a:rPr lang="en-US" sz="3200" dirty="0" smtClean="0"/>
              <a:t> </a:t>
            </a:r>
            <a:r>
              <a:rPr lang="en-US" sz="3200" dirty="0" err="1" smtClean="0"/>
              <a:t>Miogênica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termo coronário se tornou sinônimo de isquemia e é usado para definir uma lesão aterosclerótica oclusiva, que é acreditada ser a responsável por todos os padrões clínicos.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Assim, dentro do sentido da teoria miogênica do infarto do miocárdio, tomarei a liberdade de usar alguns novos termos mais adequados a ela como por exemplo doença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coronário-miocárdica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ao invés de doença arterial coronária , doença isquêmica do coração ou doença coronariana, e síndromes miocárdicas agudas ao invés de síndromes coronárias agudas.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Costumamos usar alternativamente os termos infarto ou enfarte, pois enquanto o primeiro é mais usado no sul do País o segundo é o mais usado em outras regiões do Brasil e, de forma quase exclusiva, em Portugal.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sz="2200" dirty="0" smtClean="0"/>
          </a:p>
          <a:p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morre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morre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miocárdica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”* </a:t>
            </a:r>
          </a:p>
          <a:p>
            <a:endParaRPr lang="en-US" sz="3200" i="1" dirty="0" smtClean="0"/>
          </a:p>
          <a:p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*Burch GE and col., Ischemic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cardiomyopathy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Am Heart J. 1972 Mar;83(3):340-50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O Stress e as </a:t>
            </a:r>
            <a:br>
              <a:rPr lang="pt-BR" sz="3200" dirty="0" smtClean="0"/>
            </a:br>
            <a:r>
              <a:rPr lang="pt-BR" sz="3200" dirty="0" smtClean="0"/>
              <a:t>Síndromes Miocárdicas Agudas</a:t>
            </a:r>
            <a:endParaRPr lang="pt-BR" sz="32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têm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mostrado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conexão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próxima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entre as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catecolaminas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hiperatividade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nervoso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simpático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efusão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catecolaminas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adrenalina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epinefrina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noradrenalina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norepinefrina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também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ocorre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angina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instável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alternativamente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chamada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pré-infarto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síndrome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intermediária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cardiomiopatia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Takotsubo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também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conhecida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síndrome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precipitada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stress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emocional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súbito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temporário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enfraquecimento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clínico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têm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efusão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catecolaminas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pt-BR" sz="2000" dirty="0" smtClean="0"/>
          </a:p>
          <a:p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sympathetic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nervous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unstable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McCance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AJ, Thompson PA,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Forfar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JC.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Heart J 1993 Jun;14(6):751-7 ;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Sympathetic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neural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hyperactivity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its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normalization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unstable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angina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Graham LN, Smith PA et al.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2004 Jun;106(6):605-11)</a:t>
            </a:r>
            <a:endParaRPr lang="pt-B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194841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Stress: O Principal </a:t>
            </a:r>
            <a:r>
              <a:rPr lang="en-US" sz="3200" dirty="0" err="1" smtClean="0"/>
              <a:t>Fator</a:t>
            </a:r>
            <a:r>
              <a:rPr lang="en-US" sz="3200" dirty="0" smtClean="0"/>
              <a:t> de </a:t>
            </a:r>
            <a:r>
              <a:rPr lang="en-US" sz="3200" dirty="0" err="1" smtClean="0"/>
              <a:t>Risco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as </a:t>
            </a:r>
            <a:r>
              <a:rPr lang="en-US" sz="3200" dirty="0" err="1" smtClean="0"/>
              <a:t>Síndromes</a:t>
            </a:r>
            <a:r>
              <a:rPr lang="en-US" sz="3200" dirty="0" smtClean="0"/>
              <a:t> </a:t>
            </a:r>
            <a:r>
              <a:rPr lang="en-US" sz="3200" dirty="0" err="1" smtClean="0"/>
              <a:t>Miocárdicas</a:t>
            </a:r>
            <a:r>
              <a:rPr lang="en-US" sz="3200" dirty="0" smtClean="0"/>
              <a:t> </a:t>
            </a:r>
            <a:r>
              <a:rPr lang="en-US" sz="3200" dirty="0" err="1" smtClean="0"/>
              <a:t>Agudas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sobrecarga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stress)</a:t>
            </a:r>
          </a:p>
          <a:p>
            <a:pPr algn="ctr"/>
            <a:endParaRPr lang="en-US" sz="2000" dirty="0" smtClean="0"/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Além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física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competição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esportes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esforços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não-usuais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ultrapassando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condições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ainda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drogas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estimulantes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síndromes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baseadas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situações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stress grave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stress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emocional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súbito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conjugal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divórcio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trabalho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fracasso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negócios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injúria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pessoal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família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festa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surpresa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roubo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acalorada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ameaças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guerra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terremotos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time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futebol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vivo, etc…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3420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dirty="0" err="1" smtClean="0"/>
              <a:t>Cardiotônicos</a:t>
            </a:r>
            <a:r>
              <a:rPr lang="pt-BR" sz="3200" dirty="0" smtClean="0"/>
              <a:t> Endógenos </a:t>
            </a:r>
            <a:br>
              <a:rPr lang="pt-BR" sz="3200" dirty="0" smtClean="0"/>
            </a:br>
            <a:r>
              <a:rPr lang="pt-BR" sz="3200" dirty="0" smtClean="0"/>
              <a:t>e a Teoria Miogênica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descoberta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endógenos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proscilaridina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etc..),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isolados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tecidos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fluídos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corporais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um forte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miogênica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endógenos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sob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condições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desbalanceamento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bomba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sódio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potássio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hipertensão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arritmias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renal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crônica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congestiva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Exercícios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físicos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vigorosos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também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situações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stress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fisiológico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também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endógenos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Pensamos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achados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natureza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endógenos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consequentemente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suportar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metabolismo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proteger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miogênica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Duas citações relacionadas a esses achados:</a:t>
            </a:r>
          </a:p>
          <a:p>
            <a:pPr algn="ctr"/>
            <a:endParaRPr lang="pt-BR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 coração doente é ávido por </a:t>
            </a:r>
            <a:r>
              <a:rPr lang="pt-BR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pt-BR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algn="ctr"/>
            <a:r>
              <a:rPr lang="pt-BR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Quintiliano</a:t>
            </a:r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H. de Mesquita, 1997</a:t>
            </a:r>
          </a:p>
          <a:p>
            <a:pPr algn="ctr"/>
            <a:endParaRPr lang="pt-BR" sz="17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pt-BR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pt-BR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são a insulina para a doença cardiovascular”</a:t>
            </a:r>
          </a:p>
          <a:p>
            <a:pPr algn="ctr"/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Carlos Monteiro, 2005</a:t>
            </a:r>
          </a:p>
          <a:p>
            <a:pPr algn="ctr"/>
            <a:endParaRPr lang="pt-BR" sz="2400" i="1" dirty="0" smtClean="0"/>
          </a:p>
          <a:p>
            <a:pPr algn="ctr"/>
            <a:endParaRPr lang="pt-BR" sz="2400" i="1" dirty="0" smtClean="0"/>
          </a:p>
          <a:p>
            <a:pPr algn="ctr"/>
            <a:endParaRPr lang="pt-BR" sz="2000" b="1" dirty="0"/>
          </a:p>
        </p:txBody>
      </p:sp>
    </p:spTree>
    <p:extLst>
      <p:ext uri="{BB962C8B-B14F-4D97-AF65-F5344CB8AC3E}">
        <p14:creationId xmlns="" xmlns:p14="http://schemas.microsoft.com/office/powerpoint/2010/main" val="199641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O Uso dos </a:t>
            </a:r>
            <a:r>
              <a:rPr lang="pt-BR" sz="3200" dirty="0" err="1" smtClean="0"/>
              <a:t>Cardiotônicos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Durante o Século 20</a:t>
            </a:r>
            <a:endParaRPr lang="pt-BR" sz="32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endParaRPr lang="en-US" sz="1800" dirty="0" smtClean="0"/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(1912) James Herrick: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Proclamou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(IM)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(digital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“O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remédio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ocasionalmente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". 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(1926) Louis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Hamman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Partilhou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mesmos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entusiasmo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Herrick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IM.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prontamente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digitalizado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digitalizado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suportar o fardo adicional de certas arritmias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também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estimulado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adiante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esforços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desejável os melhores esforços possam ser quando uma grande área do músculo cardíaco é infartada, não precisa comentários adicionais.” </a:t>
            </a:r>
          </a:p>
          <a:p>
            <a:endParaRPr lang="pt-BR" sz="1600" dirty="0" smtClean="0"/>
          </a:p>
          <a:p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JAMA,59: 2015,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1912 ; 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Bull 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Johns Hopkins Hosp.; 38: 273, 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1926</a:t>
            </a:r>
            <a:r>
              <a:rPr lang="de-DE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pt-B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94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O Uso dos </a:t>
            </a:r>
            <a:r>
              <a:rPr lang="pt-BR" sz="3200" dirty="0" err="1" smtClean="0"/>
              <a:t>Cardiotônicos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Durante o Século 20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1934) Ernst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Edens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intravenosa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angina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no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100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Subsequentemente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reconhecimento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usá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-la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científicas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testes,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remédios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perdendo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tempo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precioso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também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chegará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no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omissão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vista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falha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profissional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(Munchener </a:t>
            </a:r>
            <a:r>
              <a:rPr lang="de-D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Medizinischen Wochenschrift; 37, 1934)</a:t>
            </a:r>
          </a:p>
          <a:p>
            <a:endParaRPr lang="en-US" sz="2000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63812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O Uso dos </a:t>
            </a:r>
            <a:r>
              <a:rPr lang="pt-BR" sz="3200" dirty="0" err="1" smtClean="0"/>
              <a:t>Cardiotônicos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Durante o Século 20</a:t>
            </a:r>
            <a:endParaRPr lang="pt-BR" sz="32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(1950) Ferdinand 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Schemm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Preconizou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livre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restrição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digital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digital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265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registrando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10%. Na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prática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noticiou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invés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qualquer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apresentou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compatibilidade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salutares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(1951) John </a:t>
            </a: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Martin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Askey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Aplicou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digital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forma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concecutiva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Citando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conseguidos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a digital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referiu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médica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era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incapaz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tomar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total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vantagem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valioso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remédio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oferecendo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pensamento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Henry Thoreau: “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Nunca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tarde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demais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abandonar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nossos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preconceitos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Nenhuma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forma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pensamento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embora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antiga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confiável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afirmações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Askey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colocadas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durante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apreciação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clínicos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experimentais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época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mesma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forma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demonstrou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saudável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apreensão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frente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acomodação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desinteresse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tão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excitante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300" dirty="0"/>
          </a:p>
          <a:p>
            <a:endParaRPr lang="en-US" dirty="0" smtClean="0"/>
          </a:p>
          <a:p>
            <a:r>
              <a:rPr lang="pt-BR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3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Postgrad</a:t>
            </a:r>
            <a:r>
              <a:rPr lang="pt-BR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Med.; 385, 1950;  JAMA; 146: 1008, 1951) </a:t>
            </a:r>
            <a:endParaRPr lang="pt-BR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90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O Uso dos </a:t>
            </a:r>
            <a:r>
              <a:rPr lang="pt-BR" sz="3200" dirty="0" err="1" smtClean="0"/>
              <a:t>Cardiotônicos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Durante o Século 20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(1955) Norman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Boyer: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inesperada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afortunada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digital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intravenosa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cessou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digital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50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(1970) Berthold Kern: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sublingual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15.000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período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1947 a 1968,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  <a:p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England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252: 536,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1955; Der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Myokard-Infarkt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Haug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Verlag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Heidelberg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1970)</a:t>
            </a:r>
          </a:p>
        </p:txBody>
      </p:sp>
    </p:spTree>
    <p:extLst>
      <p:ext uri="{BB962C8B-B14F-4D97-AF65-F5344CB8AC3E}">
        <p14:creationId xmlns="" xmlns:p14="http://schemas.microsoft.com/office/powerpoint/2010/main" val="281541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O Uso dos </a:t>
            </a:r>
            <a:r>
              <a:rPr lang="pt-BR" sz="3200" dirty="0" err="1" smtClean="0"/>
              <a:t>Cardiotônicos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Durante o Século 20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92500" lnSpcReduction="10000"/>
          </a:bodyPr>
          <a:lstStyle/>
          <a:p>
            <a:endParaRPr lang="en-US" sz="1800" dirty="0" smtClean="0"/>
          </a:p>
          <a:p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(1972)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Quintiliano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Advogou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deveria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começado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possível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corrigir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colapso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regional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também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colocou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protege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colapso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isquêmicas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viáveis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mantidas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necrose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certamente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iria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ocorrer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remédio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Ultrapassando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período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deveria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mistura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profilaxia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defender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isquêmico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Durante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aplicou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(digital 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intravenosa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1183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sobrevida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90%. O Professor </a:t>
            </a:r>
            <a:r>
              <a:rPr lang="en-US" sz="1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1975 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Prêmio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Ernst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Edens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Sociedade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Internacional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Contra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sediada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Stuttgart,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Alemanha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1800" dirty="0"/>
          </a:p>
          <a:p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(Mesquita</a:t>
            </a:r>
            <a:r>
              <a:rPr lang="pt-B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QH De: Angina de esforço e síndrome de enfarte miocárdico iminente: aspectos sintomáticos dependentes de insuficiência miocárdica regional. Nota prévia. Trabalho apresentado ao XXVIII Congresso Brasileiro de Cardiologia, Curitiba (PR), Julho de 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1972)</a:t>
            </a:r>
            <a:endParaRPr lang="en-US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4014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O Uso dos </a:t>
            </a:r>
            <a:r>
              <a:rPr lang="pt-BR" sz="2800" dirty="0" err="1" smtClean="0"/>
              <a:t>Cardiotônicos</a:t>
            </a:r>
            <a:r>
              <a:rPr lang="pt-BR" sz="2800" dirty="0" smtClean="0"/>
              <a:t> na Doença </a:t>
            </a:r>
            <a:r>
              <a:rPr lang="pt-BR" sz="2800" dirty="0" err="1" smtClean="0"/>
              <a:t>Coronário-Miocárdica</a:t>
            </a:r>
            <a:r>
              <a:rPr lang="pt-BR" sz="2800" dirty="0" smtClean="0"/>
              <a:t> Durante o Século 20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(1974) </a:t>
            </a:r>
            <a:r>
              <a:rPr lang="pt-B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Pritpal</a:t>
            </a:r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</a:t>
            </a:r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demonstrou que a área hipocontrátil intermediária entre o infarto e o miocárdio normal respondeu ao </a:t>
            </a:r>
            <a:r>
              <a:rPr lang="pt-B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Estrofantina mantendo contratilidade normal começando pela isquemia miocárdica e hipocontratilidade.</a:t>
            </a:r>
          </a:p>
          <a:p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(1975) </a:t>
            </a:r>
            <a:r>
              <a:rPr lang="pt-B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Banka</a:t>
            </a:r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colegas confirmaram os experimentos de </a:t>
            </a:r>
            <a:r>
              <a:rPr lang="pt-B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</a:t>
            </a:r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usando </a:t>
            </a:r>
            <a:r>
              <a:rPr lang="pt-BR" sz="19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Digital, </a:t>
            </a:r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registrando os mesmos resultados.</a:t>
            </a:r>
          </a:p>
          <a:p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Pritpal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Modification of experimental myocardial infarct size by cardiac drugs, Am J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33 :52, 1974; Banka, VS,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Bodenheimer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MM,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Helfant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RH e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Chadda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KD: Digitalis in experimental acute myocardial infarction. Differential effects on contractile performance of ischemic, border and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nonischemic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ventricular zones in the dog, Am J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35:801, 1975)</a:t>
            </a:r>
            <a:endParaRPr lang="pt-B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Uso dos </a:t>
            </a:r>
            <a:r>
              <a:rPr lang="pt-BR" sz="2800" dirty="0" err="1" smtClean="0"/>
              <a:t>Cardiotônicos</a:t>
            </a:r>
            <a:r>
              <a:rPr lang="pt-BR" sz="2800" dirty="0" smtClean="0"/>
              <a:t> na Doença </a:t>
            </a:r>
            <a:r>
              <a:rPr lang="pt-BR" sz="2800" dirty="0" err="1" smtClean="0"/>
              <a:t>Coronário-Miocárdica</a:t>
            </a:r>
            <a:r>
              <a:rPr lang="pt-BR" sz="2800" dirty="0" smtClean="0"/>
              <a:t> Durante o Século 20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endParaRPr lang="pt-B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1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900" dirty="0" smtClean="0"/>
              <a:t>(1975) </a:t>
            </a:r>
            <a:r>
              <a:rPr lang="pt-BR" sz="1900" dirty="0" err="1" smtClean="0"/>
              <a:t>Pizarello</a:t>
            </a:r>
            <a:r>
              <a:rPr lang="pt-BR" sz="1900" dirty="0" smtClean="0"/>
              <a:t> e col. e Morrison e col. em  1976 mostraram que nas reações enzimáticas seriadas usando a digital o infarto foi sustado e, assim, o </a:t>
            </a:r>
            <a:r>
              <a:rPr lang="pt-BR" sz="1900" dirty="0" err="1" smtClean="0"/>
              <a:t>cardiotônico</a:t>
            </a:r>
            <a:r>
              <a:rPr lang="pt-BR" sz="1900" dirty="0" smtClean="0"/>
              <a:t> poderia ser considerado como capaz de salvar as fibras miocárdicas viáveis.</a:t>
            </a:r>
          </a:p>
          <a:p>
            <a:r>
              <a:rPr lang="pt-BR" sz="1900" dirty="0" smtClean="0"/>
              <a:t>(1980)  Morrison e colegas confirmaram que não houve mudança na </a:t>
            </a:r>
            <a:r>
              <a:rPr lang="pt-BR" sz="2000" dirty="0" smtClean="0"/>
              <a:t>isoenzima MB da creatina </a:t>
            </a:r>
            <a:r>
              <a:rPr lang="pt-BR" sz="2000" dirty="0" err="1" smtClean="0"/>
              <a:t>quinase</a:t>
            </a:r>
            <a:r>
              <a:rPr lang="pt-BR" sz="2000" dirty="0" smtClean="0"/>
              <a:t> (CKMB)</a:t>
            </a:r>
            <a:r>
              <a:rPr lang="pt-BR" sz="1900" dirty="0" smtClean="0"/>
              <a:t> em um grupo de pacientes com insuficiência cardíaca após o infarto do miocárdio que tomaram a digital, em contraste a observações anteriores feitas em animais em seguida a ligação da artéria coronária que mostrou extensão da área do infarto após a administração da digital. </a:t>
            </a:r>
          </a:p>
          <a:p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Pizarello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R,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Reduto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L, Geller K,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Gullota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S, Morrison J – Protection of the ischemic myocardium in man by digitalis. Circulation 1975; 51-52 (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III): 895; Morrison J,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Pizarello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R,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Reduto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L,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Gullota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– Effect of digitalis on predicted myocardial infarct size. Circulation 1976; 53-54 (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II): 102;  Morrison J,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Coromilas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J, Robbins M et al – Digitalis and myocardial infarction in man. Circulation 1980; 62: 8-16)</a:t>
            </a:r>
            <a:endParaRPr lang="pt-BR" sz="17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5"/>
          </a:xfrm>
        </p:spPr>
        <p:txBody>
          <a:bodyPr>
            <a:normAutofit fontScale="70000" lnSpcReduction="20000"/>
          </a:bodyPr>
          <a:lstStyle/>
          <a:p>
            <a:endParaRPr lang="pt-BR" sz="2900" dirty="0" smtClean="0"/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importante notar que a teoria da trombose coronária, introduzida por James Bryan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Herrick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em 1912,  permanece sofrendo sérias dúvidas quanto ao seu relacionamento de causa e efeito. </a:t>
            </a:r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Isto levou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Friedberg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Horn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sugerirem em 1939 de que o termo trombose coronária deveria ser abandonado em favor do mais genérico infarto agudo do miocárdio. Em seu trabalho dizem que “as características clínicas e electrocardiográficas da trombose coronária podem ser observadas em pacientes nos quais o trombo na artéria coronária não é subsequentemente achado em necropsia, como foi notado por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Libman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Obendorfer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Buchner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Hamburger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Saphir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Dietrich,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Levy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Bruenn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outros.”</a:t>
            </a: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Depois desse tempo muitos outros investigadores chegaram a mesma conclusão como veremos adiante...</a:t>
            </a:r>
          </a:p>
          <a:p>
            <a:endParaRPr lang="pt-BR" sz="1800" dirty="0"/>
          </a:p>
          <a:p>
            <a:endParaRPr lang="pt-BR" sz="2100" dirty="0" smtClean="0">
              <a:solidFill>
                <a:schemeClr val="bg1"/>
              </a:solidFill>
            </a:endParaRPr>
          </a:p>
          <a:p>
            <a:endParaRPr lang="pt-BR" sz="2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Friedberg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CK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Horn H.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artery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occlusion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J.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1939;112(17):</a:t>
            </a:r>
            <a:r>
              <a:rPr lang="pt-BR" sz="23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1675-1679</a:t>
            </a:r>
            <a:endParaRPr lang="pt-BR" sz="23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O Uso dos </a:t>
            </a:r>
            <a:r>
              <a:rPr lang="pt-BR" sz="3200" dirty="0" err="1" smtClean="0"/>
              <a:t>Cardiotônicos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Durante o Século 20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141168"/>
          </a:xfrm>
        </p:spPr>
        <p:txBody>
          <a:bodyPr>
            <a:normAutofit/>
          </a:bodyPr>
          <a:lstStyle/>
          <a:p>
            <a:endParaRPr lang="en-US" sz="1900" dirty="0"/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(1980) Peter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Schmidsberger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Médico e Jornalista:  Relatou os resultados obtidos pelo Professor Mesquita no Brasil informando que Rolf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Dorhman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 Hospital Wald em Berlim, Alemanha, conseguiu durante 5 anos resultados similares aos do Professor Brasileiro aplicando o mesmo tratamento com a estrofantina no infarto agudo do miocárdio.</a:t>
            </a:r>
          </a:p>
          <a:p>
            <a:endParaRPr lang="pt-B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(1993)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Qiao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DR: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hemodinâmicos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benéfico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cedilanide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concluindo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digital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seguramente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efetivamente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B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(So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Bekämpft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Brasilianer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Den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Herzinfarkt</a:t>
            </a:r>
            <a:r>
              <a:rPr lang="en-US" sz="1600" b="1" i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"- BUNTE magazine 10/04/1980, Offenburg – Germany;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R.E.Dohrmann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H.D.Janisch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M.Kessel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Klinisch-poliklinische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über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die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Wirksamkeit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 g-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Strophanthin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Angina pectoris und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Myokardinfarkt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,;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Bull (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Cardiologisches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Bulletin) 14/15: 183-187, 1977;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Qiao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DR. A study on the hemodynamic effect of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cedilanid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treatment of acute myocardial infarction,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Zhonghua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Xue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Bing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Zhi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1993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;21(2):83-4)</a:t>
            </a:r>
          </a:p>
          <a:p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2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O Uso dos </a:t>
            </a:r>
            <a:r>
              <a:rPr lang="pt-BR" sz="3200" dirty="0" err="1" smtClean="0"/>
              <a:t>Cardiotônicos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Durante o Século 20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(1995) Leor J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Acharam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recuperando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significativamente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entre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[19 de 112 (17%)]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dose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digoxina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[1 de 41 (2%)]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Leor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J,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Goldbourt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Digoxin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recovering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digoxin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dose,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Cardiovasc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1995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;9(5):723-9)</a:t>
            </a:r>
          </a:p>
          <a:p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Antigas Citações sobre o Uso da Digital  na Doença Cardíaca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“Eu desejava que fosse fácil escrever sobre a Digital –Eu desespero em agradar a mim mesmo ou instruir a outros em um assunto tão difícil. É muito mais fácil escrever sobre uma doença do que sobre um remédio. A anterior está nas mãos da natureza e um observador consciencioso com olhar para um razoável julgamento não falhará em descrever a aparência; O segundo estará sempre sujeito aos caprichos, as inexatidões e a estupidez do ser humano. William </a:t>
            </a:r>
            <a:r>
              <a:rPr lang="pt-BR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Withering</a:t>
            </a:r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carta de 29 de setembro de 1778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b="1" i="1" dirty="0" smtClean="0"/>
          </a:p>
          <a:p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“Digital: Um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remédio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dado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Deus”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Friedrich Ludwig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Kreysig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Berlim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1814 </a:t>
            </a:r>
          </a:p>
          <a:p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“Digital: O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ópio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Coração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Jean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Baptiste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Bouillaud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Paris, 1841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</a:t>
            </a:r>
            <a:r>
              <a:rPr lang="en-US" sz="3200" dirty="0" err="1" smtClean="0"/>
              <a:t>Dissociação</a:t>
            </a:r>
            <a:r>
              <a:rPr lang="en-US" sz="3200" dirty="0" smtClean="0"/>
              <a:t> Entre a </a:t>
            </a:r>
            <a:r>
              <a:rPr lang="en-US" sz="3200" dirty="0" err="1" smtClean="0"/>
              <a:t>Severidade</a:t>
            </a:r>
            <a:r>
              <a:rPr lang="en-US" sz="3200" dirty="0" smtClean="0"/>
              <a:t> </a:t>
            </a:r>
            <a:r>
              <a:rPr lang="en-US" sz="3200" dirty="0" err="1" smtClean="0"/>
              <a:t>da</a:t>
            </a:r>
            <a:r>
              <a:rPr lang="en-US" sz="3200" dirty="0" smtClean="0"/>
              <a:t> </a:t>
            </a:r>
            <a:r>
              <a:rPr lang="en-US" sz="3200" dirty="0" err="1" smtClean="0"/>
              <a:t>Estenose</a:t>
            </a:r>
            <a:r>
              <a:rPr lang="en-US" sz="3200" dirty="0" smtClean="0"/>
              <a:t> e o </a:t>
            </a:r>
            <a:r>
              <a:rPr lang="en-US" sz="3200" dirty="0" err="1" smtClean="0"/>
              <a:t>Risco</a:t>
            </a:r>
            <a:r>
              <a:rPr lang="en-US" sz="3200" dirty="0" smtClean="0"/>
              <a:t> de </a:t>
            </a:r>
            <a:r>
              <a:rPr lang="en-US" sz="3200" dirty="0" err="1" smtClean="0"/>
              <a:t>infarto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8964488" cy="5445224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proporcional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severidade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estenose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angiografia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tiveram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síndromes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mostraram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síndromes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pareceram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desenvolvidas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primeira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angiografia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estenoses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significativas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lesões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estenóticas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levaram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desenvolveram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colateral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suficiente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iría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prevenir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extensão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necrose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30% no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calibre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artéria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obstrução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90%. </a:t>
            </a:r>
          </a:p>
          <a:p>
            <a:endParaRPr lang="en-US" sz="1800" dirty="0" smtClean="0"/>
          </a:p>
          <a:p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(Ambrose J A,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Tannenbaum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 A et al, Angiographic progression of coronary artery disease and the development of myocardial infarction, J Am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1988; 12:56-62; Little W C et al, Can coronary angiography predict the site of a subsequent myocardial infarction in patients with mild to moderate coronary artery disease?, Circulation 1988; 78:1157-66;  John A Ambrose,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Fuster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risk of coronary occlusion is not proportional to the prior severity of coronary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stenoses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Editorial, Heart 1998; 79:3-4)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85010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Circulação</a:t>
            </a:r>
            <a:r>
              <a:rPr lang="en-US" sz="3600" dirty="0" smtClean="0"/>
              <a:t> </a:t>
            </a:r>
            <a:r>
              <a:rPr lang="en-US" sz="3600" dirty="0" err="1" smtClean="0"/>
              <a:t>Colateral</a:t>
            </a:r>
            <a:r>
              <a:rPr lang="en-US" sz="3600" dirty="0" smtClean="0"/>
              <a:t> e </a:t>
            </a:r>
            <a:r>
              <a:rPr lang="en-US" sz="3600" dirty="0" err="1" smtClean="0"/>
              <a:t>Infarto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>
            <a:normAutofit fontScale="92500" lnSpcReduction="10000"/>
          </a:bodyPr>
          <a:lstStyle/>
          <a:p>
            <a:endParaRPr lang="en-US" sz="1800" dirty="0" smtClean="0"/>
          </a:p>
          <a:p>
            <a:endParaRPr lang="en-US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Dr.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Quintiliano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livro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Miogênica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Enfarte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Miocárdico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1979 (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134): </a:t>
            </a:r>
          </a:p>
          <a:p>
            <a:r>
              <a:rPr lang="pt-BR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rede de circulação colateral nem sempre é capaz de evitar o enfarte miocárdico, porque seu desenvolvimento é realizado em função do aspecto anatômico do processo obstrutivo e nem sempre é suficiente para atender as exigências da atividade física comum do </a:t>
            </a:r>
            <a:r>
              <a:rPr lang="pt-BR" sz="19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coronariopata</a:t>
            </a:r>
            <a:r>
              <a:rPr lang="pt-BR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 papel do </a:t>
            </a:r>
            <a:r>
              <a:rPr lang="pt-BR" sz="19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pt-BR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parece ser o de completar os efeitos da circulação colateral, dando condições de verdadeiro suporte contra a falência miocárdica regional e </a:t>
            </a:r>
            <a:r>
              <a:rPr lang="pt-BR" sz="19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ipso</a:t>
            </a:r>
            <a:r>
              <a:rPr lang="pt-BR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</a:t>
            </a:r>
            <a:r>
              <a:rPr lang="pt-BR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prevenir o enfarte miocárdico.</a:t>
            </a:r>
          </a:p>
          <a:p>
            <a:endParaRPr lang="pt-BR" sz="19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recente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meta-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análise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confirmou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bem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desenvolvida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circulação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colateral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têm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sobrevida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comparada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colaterais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menos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desenvolvidas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*.</a:t>
            </a:r>
          </a:p>
          <a:p>
            <a:endParaRPr lang="en-US" sz="19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9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*Meier P, Hemingway H, Lansky AJ, et al. The impact of the coronary collateral circulation on mortality: a meta-analysis.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Heart J 2011; DOI: 10.1093/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eurheartj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/ehr308*</a:t>
            </a:r>
            <a:endParaRPr lang="pt-BR" sz="17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Efeitos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no Stress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marL="137160" indent="0">
              <a:buNone/>
            </a:pP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Dentro de meu ponto de vista, em adição aos efeitos inotrópicos positivos sobre </a:t>
            </a:r>
            <a:r>
              <a:rPr lang="pt-BR" sz="1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contratilidade do 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músculo cardíaco, os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podem ter também possíveis efeitos na doença cardiovascular, incluindo na interrupção das síndromes miocárdicas agudas, através da redução dos níveis aumentados de catecolaminas no sangue e na redução da resultante elevação na produção e acumulação de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lactato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pelo músculo cardíaco.</a:t>
            </a:r>
          </a:p>
          <a:p>
            <a:pPr marL="137160" indent="0">
              <a:buNone/>
            </a:pPr>
            <a:r>
              <a:rPr lang="pt-BR" dirty="0"/>
              <a:t> </a:t>
            </a:r>
          </a:p>
          <a:p>
            <a:pPr marL="137160" indent="0">
              <a:buNone/>
            </a:pP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Schobel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HP et al. 1991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Contrasting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digitalis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dobutamine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baroreflex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sympathetic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humans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V84,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1118-1129;  M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Gheorgiade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 Ferguson, 1991.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Digoxin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neurohormonal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modulator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84: 2181-2186;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Gutman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Y,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Boonyaviroj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Naunyn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Schmiedebergs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1977.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inhibition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catecholamine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release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adrenal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medulla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diphenylhydantoin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concentration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ouabain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(10 (-10) M).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Feb;296(3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293-6);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Schade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DS. The role of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catecholamines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metabolic acidosis. Ciba Found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1982;87:235-53)</a:t>
            </a:r>
            <a:endParaRPr lang="pt-B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59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Estável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miogênica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 o uso do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dilatador coronário na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coronário-miocardiopatia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crônica estável, com e sem enfarte prévio, a longo prazo, complementando os efeitos benéficos e protetores da circulação coronária colateral frente as severas obstruções coronárias; tendo como objetivo a correção do estado de deficiência contrátil regional do miocárdio isquêmico e a preservação do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inotropismo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miocárdico, como prevenção da angina instável, enfarte miocárdico, insuficiência cardíaca e graves arritmias que levam a morte súbita.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Trechos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trabalho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QHde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 “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Cardiotônico + Dilatador Coronário na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Coronario-Miocardiopatia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Crônica Estável, Com e Sem Enfarte Prévio,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Longo Prazo”, </a:t>
            </a:r>
            <a:r>
              <a:rPr lang="it-IT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 Cvrandi 2002 (setembro);</a:t>
            </a:r>
            <a:r>
              <a:rPr lang="it-IT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35:7.  Texto disponível na seguinte página da web: </a:t>
            </a:r>
            <a:r>
              <a:rPr lang="it-IT" sz="1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http://www.infarctcombat.org/qhm/cme.pdf</a:t>
            </a:r>
            <a:endParaRPr lang="pt-BR" sz="1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469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Estável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 fontScale="40000" lnSpcReduction="20000"/>
          </a:bodyPr>
          <a:lstStyle/>
          <a:p>
            <a:endParaRPr lang="pt-BR" dirty="0" smtClean="0"/>
          </a:p>
          <a:p>
            <a:endParaRPr lang="pt-BR" dirty="0"/>
          </a:p>
          <a:p>
            <a:pPr marL="137160" indent="0">
              <a:buNone/>
            </a:pP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Dr.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colegas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informam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seguintes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devem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enfatizados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ininterrupto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dilatadores coronários na </a:t>
            </a:r>
            <a:r>
              <a:rPr lang="pt-BR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coronário-miocardiopatia</a:t>
            </a:r>
            <a:r>
              <a:rPr lang="pt-B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crônica estável, com ou sem infarto do miocárdio prévio:</a:t>
            </a:r>
          </a:p>
          <a:p>
            <a:endParaRPr lang="pt-BR" sz="4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Neutralizar os efeitos inotrópicos negativos da isquemia;</a:t>
            </a:r>
          </a:p>
          <a:p>
            <a:r>
              <a:rPr lang="pt-B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Preservar a função ventricular, nivelando por cima os segmentos isquêmicos – deficientes contráteis – com os segmentos não isquêmicos, anulando o deletério confronto segmentar;</a:t>
            </a:r>
          </a:p>
          <a:p>
            <a:r>
              <a:rPr lang="pt-B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Prevenir a Angina instável, Enfarte miocárdico, Insuficiência cardíaca e Morte Súbita –instabilidade sintomática e miocárdica, garantindo o estado permanente de estabilidade;</a:t>
            </a:r>
          </a:p>
          <a:p>
            <a:r>
              <a:rPr lang="pt-B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Aumentar e propiciar sobrevida </a:t>
            </a:r>
            <a:r>
              <a:rPr lang="pt-BR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tranqüila</a:t>
            </a:r>
            <a:r>
              <a:rPr lang="pt-B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confortável e longa, predominantemente assintomática, diante dos esforços comuns e de acordo com os parâmetros alcançados.</a:t>
            </a:r>
            <a:endParaRPr lang="en-US" sz="4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Novamente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eles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disseram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“</a:t>
            </a:r>
            <a:r>
              <a:rPr lang="pt-BR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circulação coronária colateral tem o seu papel fundamental no destino dos </a:t>
            </a:r>
            <a:r>
              <a:rPr lang="pt-BR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coronariopatas</a:t>
            </a:r>
            <a:r>
              <a:rPr lang="pt-BR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representa o reforço compensatório da “Natureza”, complementado pelo </a:t>
            </a:r>
            <a:r>
              <a:rPr lang="pt-BR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pt-BR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na preservação da contratilidade miocárdica.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pt-BR" sz="4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800" dirty="0" smtClean="0"/>
          </a:p>
        </p:txBody>
      </p:sp>
    </p:spTree>
    <p:extLst>
      <p:ext uri="{BB962C8B-B14F-4D97-AF65-F5344CB8AC3E}">
        <p14:creationId xmlns="" xmlns:p14="http://schemas.microsoft.com/office/powerpoint/2010/main" val="216792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Estável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ctr"/>
            <a:endParaRPr lang="en-US" sz="1800" dirty="0" smtClean="0"/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Quintiliano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Cláudio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Baptista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trabalho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2002,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analisaram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forma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prospectiva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dados de um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período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28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(1972 - 2000)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glicosídeos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dosagem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doença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coronária-miocárdica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estável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prévio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mostraram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taxas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morbidade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dois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pPr algn="ctr"/>
            <a:endParaRPr lang="en-US" sz="1800" dirty="0"/>
          </a:p>
          <a:p>
            <a:pPr algn="ctr"/>
            <a:endParaRPr lang="en-US" sz="1800" dirty="0" smtClean="0"/>
          </a:p>
          <a:p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*Cardiotônico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Insuperável na Preservação da Estabilidade como Preventivo das Síndromes Coronárias e Responsável pela Prolongada Sobrevida”,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Quintiliano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H. de Mesquita e Cláudio A S Baptista,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Cvrandi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2002 (maio); 35:3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Disponivel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 seguinte página da web: </a:t>
            </a:r>
            <a:r>
              <a:rPr lang="en-US" sz="1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en-US" sz="1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</a:t>
            </a:r>
            <a:r>
              <a:rPr lang="en-US" sz="1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www.infarctcombat.org/28anos/digitalicos.html 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800" dirty="0" smtClean="0"/>
          </a:p>
          <a:p>
            <a:pPr algn="ctr"/>
            <a:endParaRPr lang="en-US" sz="1800" dirty="0"/>
          </a:p>
          <a:p>
            <a:pPr algn="ctr"/>
            <a:endParaRPr lang="en-US" sz="1800" dirty="0" smtClean="0"/>
          </a:p>
          <a:p>
            <a:pPr algn="ctr"/>
            <a:endParaRPr lang="en-US" sz="8000" dirty="0"/>
          </a:p>
          <a:p>
            <a:pPr algn="ctr"/>
            <a:endParaRPr lang="en-US" dirty="0"/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6377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Estável</a:t>
            </a:r>
            <a:endParaRPr lang="pt-BR" sz="32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primeiro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incluiu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994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prévio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apresentando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anos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seguinte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morbidade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(1.4%)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Insuficiência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35 cases (3.5%)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Insuficiência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(3.2%)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súbita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72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(7.2%)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vascular cerebral: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(1.3%)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Cancer: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(1.4%)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outras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11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(1.1%)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total: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142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(14.2%) - (0.5%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!)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Idade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óbito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76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anos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95758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(1941) Hermann e colegas acharam que a oclusão trombótica poderia ocorrer sem o infarto quando a circulação colateral parecesse adequada e se um infarto acontecesse, ele poderia ser atribuído a um trombo oclusivo em uma localização crítica na árvore coronária. </a:t>
            </a:r>
          </a:p>
          <a:p>
            <a:endParaRPr lang="pt-BR" sz="1800" dirty="0" smtClean="0"/>
          </a:p>
          <a:p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(Angina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Pectoris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role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occlusions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collateral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circulation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JAMA 1941;116(2):91-97;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fresh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occlusions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shock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1941;68(2):181-198; Experimental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studies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temporary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occlusion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arteries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The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production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American Heart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Journal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1941 V22;I3 -374-389)</a:t>
            </a:r>
          </a:p>
          <a:p>
            <a:endParaRPr lang="pt-BR" sz="1600" dirty="0" smtClean="0"/>
          </a:p>
          <a:p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(1951) Miller e colegas apontaram que os infartos subendocárdicos foram raramente associados com trombos coronários. </a:t>
            </a:r>
          </a:p>
          <a:p>
            <a:endParaRPr lang="pt-BR" sz="1800" dirty="0" smtClean="0"/>
          </a:p>
          <a:p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occlusion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pathologic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AMA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</a:t>
            </a:r>
            <a:r>
              <a:rPr lang="pt-B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1951;88(5):597-604)</a:t>
            </a:r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r>
              <a:rPr lang="pt-BR" sz="1600" dirty="0" smtClean="0"/>
              <a:t> 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Estável</a:t>
            </a:r>
            <a:endParaRPr lang="pt-BR" sz="32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O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incluiu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156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prévio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apresentando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anos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seguinte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morbidade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Re-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(5.1%)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Insuficiência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35 cases (3.5%)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insuficiência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cardíaca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(10.8%)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súbita</a:t>
            </a:r>
            <a:r>
              <a:rPr lang="en-US" sz="2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32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(20.5%)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vascular cerebral: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(4.4%)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Cancer: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(1.9%)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outras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 cases (3.2%)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Mortalidade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total: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40.8%)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(1.45% per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year!)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Idade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média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óbito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72 years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24238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na Doença </a:t>
            </a:r>
            <a:r>
              <a:rPr lang="pt-BR" sz="3200" dirty="0" err="1" smtClean="0"/>
              <a:t>Coronário-Miocárdica</a:t>
            </a:r>
            <a:r>
              <a:rPr lang="pt-BR" sz="3200" dirty="0" smtClean="0"/>
              <a:t> Estável</a:t>
            </a:r>
            <a:endParaRPr lang="pt-BR" sz="32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pt-B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Manutenção Terapêutica Permanente</a:t>
            </a:r>
          </a:p>
          <a:p>
            <a:pPr algn="ctr"/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empregados: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Proscilaridina-A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0.75-1.50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Acetildigoxina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0.50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Lanatosideo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-C: 0.50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Digitoxina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0.1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Digoxina: 0.125-0.25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Betametildigoxina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0.10-0.20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Dilatadores coronários e Antagonistas de cálcio: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Verapamil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120-240mg/dia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Prenilamina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120-180mg/dia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Nifedipina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20-30mg/dia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Fendilina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100-150mg/dia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Diltiazem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90-180mg/dia</a:t>
            </a:r>
          </a:p>
          <a:p>
            <a:endParaRPr lang="pt-BR" dirty="0" smtClean="0"/>
          </a:p>
          <a:p>
            <a:r>
              <a:rPr lang="pt-B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 disponível em </a:t>
            </a:r>
            <a:r>
              <a:rPr lang="pt-BR" sz="2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pt-BR" sz="2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://www.infarctcombat.org/qhm/cme.pdf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5486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</a:t>
            </a:r>
            <a:br>
              <a:rPr lang="pt-BR" sz="3200" dirty="0" smtClean="0"/>
            </a:br>
            <a:r>
              <a:rPr lang="pt-BR" sz="3200" dirty="0" smtClean="0"/>
              <a:t>na Angina Instável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000" dirty="0" smtClean="0"/>
          </a:p>
          <a:p>
            <a:endParaRPr lang="pt-BR" sz="2000" dirty="0"/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miogênica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dilatador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angina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instável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correção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insuficiência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regional,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apresentada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no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mecanismo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fisiopatológico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alarmante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síndrome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clínica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usualmente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caracterizando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pré-infarto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2000" dirty="0"/>
          </a:p>
          <a:p>
            <a:endParaRPr lang="en-US" sz="1600" dirty="0" smtClean="0"/>
          </a:p>
          <a:p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Trechos do artigo de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 </a:t>
            </a:r>
            <a:r>
              <a:rPr lang="pt-B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QHde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 “Efeitos do Cardiotônico + Dilatador Coronário na Angina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Instável”  Texto disponível na seguinte página da web: </a:t>
            </a:r>
            <a:r>
              <a:rPr lang="pt-BR" sz="1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</a:t>
            </a:r>
            <a:r>
              <a:rPr lang="pt-BR" sz="1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www.infarctcombat.org/qhm/eai.pdf</a:t>
            </a:r>
            <a:endParaRPr lang="pt-BR" sz="1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134844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</a:t>
            </a:r>
            <a:br>
              <a:rPr lang="pt-BR" sz="3200" dirty="0" smtClean="0"/>
            </a:br>
            <a:r>
              <a:rPr lang="pt-BR" sz="3200" dirty="0" smtClean="0"/>
              <a:t>na Angina Instável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</a:p>
          <a:p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Tolerância medicamentosa perfeita.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Imediato desaparecimento dos episódios dolorosos espontâneos a partir da primeira injeção do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Sustação da síndrome clínica nos 199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pts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com registro de apenas 1 caso que evoluiu para o infarto do miocárdio no 8° dia de evolução.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Nenhum óbito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Alterações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ECGGráficas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desaparecimento rápido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Manifestações arrítmicas benignas (20,5%) de fácil resolução, transitórias e sem repercussão hemodinâmica.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Inexpressivas alterações enzimáticas nas primeiras 24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3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</a:t>
            </a:r>
            <a:br>
              <a:rPr lang="pt-BR" sz="3200" dirty="0" smtClean="0"/>
            </a:br>
            <a:r>
              <a:rPr lang="pt-BR" sz="3200" dirty="0" smtClean="0"/>
              <a:t>na Angina Instável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pt-BR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Terapêutica de ataque na angina instável, durante 6 dias</a:t>
            </a:r>
            <a:endParaRPr lang="pt-B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6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pt-BR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Estrofantina-K : 0.25-0.34 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EV</a:t>
            </a:r>
          </a:p>
          <a:p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Estrofantina-G : 0.25-0.50 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EV</a:t>
            </a:r>
          </a:p>
          <a:p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Lanatosideo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 : 0.40 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EV</a:t>
            </a:r>
          </a:p>
          <a:p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Digoxina : 0.50 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EV</a:t>
            </a:r>
          </a:p>
          <a:p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Metildigoxina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0.20-0.30 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VO</a:t>
            </a:r>
          </a:p>
          <a:p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Proscilaridina-A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1.50-2.0 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VO</a:t>
            </a:r>
          </a:p>
          <a:p>
            <a:endParaRPr lang="pt-BR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Dilatadores coronários:</a:t>
            </a:r>
            <a:endParaRPr lang="pt-BR" sz="6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Dipiridamol : 20 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mg/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EV</a:t>
            </a:r>
            <a:endParaRPr lang="pt-BR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Verapamil</a:t>
            </a:r>
            <a:r>
              <a:rPr lang="pt-B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240 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mg/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</a:t>
            </a:r>
            <a:endParaRPr lang="pt-BR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Prenilamina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180 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mg/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</a:t>
            </a:r>
            <a:endParaRPr lang="pt-BR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Nifedipina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30 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mg/</a:t>
            </a:r>
            <a:r>
              <a:rPr lang="pt-BR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pt-B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</a:t>
            </a:r>
            <a:endParaRPr lang="pt-BR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(EV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empregada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 (EV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e,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excepcionalmente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via oral, 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Metildigoxina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Proscilaridina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fr-FR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</a:t>
            </a:r>
            <a:r>
              <a:rPr lang="fr-F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fr-F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 endovenosa     </a:t>
            </a:r>
            <a:r>
              <a:rPr lang="fr-F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fr-F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fr-F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fr-FR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 Oral</a:t>
            </a:r>
            <a:endParaRPr lang="fr-FR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900" dirty="0"/>
          </a:p>
        </p:txBody>
      </p:sp>
    </p:spTree>
    <p:extLst>
      <p:ext uri="{BB962C8B-B14F-4D97-AF65-F5344CB8AC3E}">
        <p14:creationId xmlns="" xmlns:p14="http://schemas.microsoft.com/office/powerpoint/2010/main" val="27048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no </a:t>
            </a:r>
            <a:br>
              <a:rPr lang="pt-BR" sz="3200" dirty="0" smtClean="0"/>
            </a:br>
            <a:r>
              <a:rPr lang="pt-BR" sz="3200" dirty="0" smtClean="0"/>
              <a:t>Quadro Clínico </a:t>
            </a:r>
            <a:r>
              <a:rPr lang="pt-BR" sz="3200" dirty="0" err="1" smtClean="0"/>
              <a:t>Enfartante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97152"/>
          </a:xfrm>
        </p:spPr>
        <p:txBody>
          <a:bodyPr>
            <a:normAutofit/>
          </a:bodyPr>
          <a:lstStyle/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Porquê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clínico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enfartante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interrompido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ocorreu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63.5% dos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tratados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Dr.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QHde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al “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Cardiotônico + Dilatador 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 no </a:t>
            </a:r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 Clínico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Enfartante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“.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disponível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seguinte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web: </a:t>
            </a:r>
            <a:r>
              <a:rPr lang="en-US" sz="1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en-US" sz="1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</a:t>
            </a:r>
            <a:r>
              <a:rPr lang="en-US" sz="1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www.infarctcombat.org/qhm/eqce.pdf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89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no </a:t>
            </a:r>
            <a:br>
              <a:rPr lang="pt-BR" sz="3200" dirty="0" smtClean="0"/>
            </a:br>
            <a:r>
              <a:rPr lang="pt-BR" sz="3200" dirty="0" smtClean="0"/>
              <a:t>Quadro Clínico </a:t>
            </a:r>
            <a:r>
              <a:rPr lang="pt-BR" sz="3200" dirty="0" err="1" smtClean="0"/>
              <a:t>Enfartante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</a:p>
          <a:p>
            <a:pPr algn="ctr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Absoluta tolerância medicamentosa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Redução na administração de analgésicos e entorpecentes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 incidência de arritmias cardíacas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 incidência de insuficiência cardíaca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 incidência de choque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cardiogênico</a:t>
            </a:r>
            <a:endParaRPr lang="pt-B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 relativa dos picos das reações enzimáticas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 Mortalidade</a:t>
            </a: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Quadro clínico mais tranquilo e seguro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5534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no </a:t>
            </a:r>
            <a:br>
              <a:rPr lang="pt-BR" sz="3200" dirty="0" smtClean="0"/>
            </a:br>
            <a:r>
              <a:rPr lang="pt-BR" sz="3200" dirty="0" smtClean="0"/>
              <a:t>Quadro Clínico </a:t>
            </a:r>
            <a:r>
              <a:rPr lang="pt-BR" sz="3200" dirty="0" err="1" smtClean="0"/>
              <a:t>Enfartante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fontScale="70000" lnSpcReduction="20000"/>
          </a:bodyPr>
          <a:lstStyle/>
          <a:p>
            <a:pPr algn="ctr"/>
            <a:endParaRPr lang="pt-BR" sz="2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Terapêutica de ataque do quadro clínico </a:t>
            </a:r>
            <a:r>
              <a:rPr lang="pt-BR" sz="2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enfartante</a:t>
            </a:r>
            <a:r>
              <a:rPr lang="pt-BR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durante </a:t>
            </a:r>
            <a:r>
              <a:rPr lang="pt-B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pt-BR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dias</a:t>
            </a:r>
            <a:endParaRPr lang="pt-BR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Cardiotônicos</a:t>
            </a:r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Estrofantina-K: 0,25-0,34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EV</a:t>
            </a: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Estrofantina-G: 0,25-0,50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EV</a:t>
            </a:r>
          </a:p>
          <a:p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Lanatosideo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-C: 0,40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EV</a:t>
            </a: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Digoxina: 0,50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EV</a:t>
            </a:r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Dilatadores coronários:</a:t>
            </a:r>
            <a:endParaRPr lang="pt-B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Dipiridamol: 20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EV</a:t>
            </a:r>
          </a:p>
          <a:p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Verapamil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240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VO</a:t>
            </a:r>
          </a:p>
          <a:p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Prenilamina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180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VO</a:t>
            </a:r>
          </a:p>
          <a:p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Nifedipina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30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/dia, VO</a:t>
            </a:r>
          </a:p>
          <a:p>
            <a:endParaRPr lang="pt-BR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 Estrofantina-K ou G foi empregada em 962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pts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a Digital em 147 </a:t>
            </a:r>
            <a:r>
              <a:rPr lang="pt-B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pts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 primeira fase do tratamento</a:t>
            </a:r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EV: Endovenosa  VO: Via oral</a:t>
            </a:r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993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O Uso do </a:t>
            </a:r>
            <a:r>
              <a:rPr lang="pt-BR" sz="3200" dirty="0" err="1" smtClean="0"/>
              <a:t>Cardiotônico</a:t>
            </a:r>
            <a:r>
              <a:rPr lang="pt-BR" sz="3200" dirty="0" smtClean="0"/>
              <a:t> no </a:t>
            </a:r>
            <a:br>
              <a:rPr lang="pt-BR" sz="3200" dirty="0" smtClean="0"/>
            </a:br>
            <a:r>
              <a:rPr lang="pt-BR" sz="3200" dirty="0" smtClean="0"/>
              <a:t>Quadro Clínico </a:t>
            </a:r>
            <a:r>
              <a:rPr lang="pt-BR" sz="3200" dirty="0" err="1" smtClean="0"/>
              <a:t>Enfartante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 fontScale="85000" lnSpcReduction="20000"/>
          </a:bodyPr>
          <a:lstStyle/>
          <a:p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(Índices de complicações clínicas):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Extrassistoles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ventriculares: 24.1%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Bloqueio AV parcial: 5.8%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Bloqueio AV total: 4.6%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Taquicardia atrial: 1.7%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Flutter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fibrilação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atrial: 4.4%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Taquicardia +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fibrilação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ventricular: 2.7%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Assistolia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4.5%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Choque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cardiogênico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2%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Edema agudo de pulmão: 1.3%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Insuficiência cardíaca: 1%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Mortalidade global: 12.2% </a:t>
            </a:r>
          </a:p>
          <a:p>
            <a:r>
              <a:rPr lang="pt-BR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Mortalidade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idade: 9.4% nos pacientes abaixo de 70 anos e de 26.6% nos pacientes acima de 70 anos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11560" y="609600"/>
            <a:ext cx="7848872" cy="731168"/>
          </a:xfrm>
        </p:spPr>
        <p:txBody>
          <a:bodyPr>
            <a:noAutofit/>
          </a:bodyPr>
          <a:lstStyle/>
          <a:p>
            <a:r>
              <a:rPr lang="pt-BR" sz="2800" dirty="0" smtClean="0"/>
              <a:t>Livro Teoria Miogênica do </a:t>
            </a:r>
            <a:br>
              <a:rPr lang="pt-BR" sz="2800" dirty="0" smtClean="0"/>
            </a:br>
            <a:r>
              <a:rPr lang="pt-BR" sz="2800" dirty="0" smtClean="0"/>
              <a:t>Enfarte Miocárdico</a:t>
            </a:r>
            <a:endParaRPr lang="pt-BR" sz="2800" dirty="0"/>
          </a:p>
        </p:txBody>
      </p:sp>
      <p:pic>
        <p:nvPicPr>
          <p:cNvPr id="8" name="Espaço Reservado para Imagem 7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4264" b="24264"/>
          <a:stretch>
            <a:fillRect/>
          </a:stretch>
        </p:blipFill>
        <p:spPr>
          <a:xfrm>
            <a:off x="1835696" y="2636912"/>
            <a:ext cx="5486400" cy="3962400"/>
          </a:xfrm>
        </p:spPr>
      </p:pic>
      <p:sp>
        <p:nvSpPr>
          <p:cNvPr id="7" name="Espaço Reservado para Texto 6"/>
          <p:cNvSpPr>
            <a:spLocks noGrp="1"/>
          </p:cNvSpPr>
          <p:nvPr>
            <p:ph type="body" sz="half" idx="2"/>
          </p:nvPr>
        </p:nvSpPr>
        <p:spPr>
          <a:xfrm>
            <a:off x="971600" y="1628800"/>
            <a:ext cx="6984776" cy="864096"/>
          </a:xfrm>
        </p:spPr>
        <p:txBody>
          <a:bodyPr>
            <a:normAutofit fontScale="25000" lnSpcReduction="20000"/>
          </a:bodyPr>
          <a:lstStyle/>
          <a:p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livro em </a:t>
            </a:r>
            <a:r>
              <a:rPr lang="pt-BR" sz="7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língua portuguesa </a:t>
            </a:r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 ser baixado gratuitamente em </a:t>
            </a:r>
          </a:p>
          <a:p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</a:t>
            </a:r>
            <a:r>
              <a:rPr lang="pt-BR" sz="7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www.infarctcombat.org/LivroTM/qhm.html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95782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(1960) Spain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Bradess</a:t>
            </a: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acharam completa obstrução coronária de natureza aterosclerótica representando cerca de 75% dos casos, e trombose coronária recente em apenas 25% dos casos autopsiados. Também, eles observaram incidência crescente de trombose coronária com crescente duração de sobrevida após o infarto do miocárdio. Menos de uma hora com 16% de trombose, entre 1 e 24 horas com 37% e em mais do que 24 horas com 52% de trombose coronária*.</a:t>
            </a:r>
          </a:p>
          <a:p>
            <a:endParaRPr lang="pt-BR" sz="2000" dirty="0"/>
          </a:p>
          <a:p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(Spain, DM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Bradess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VA. The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thrombosis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atherosclerosis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ischemic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necropsy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covering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25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240:7-1, 1960; Spain DM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Bradess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thrombosis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related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survival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onset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fatal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episodes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ischemia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Circulation</a:t>
            </a:r>
            <a:r>
              <a:rPr lang="pt-B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22:816, 1960)</a:t>
            </a:r>
            <a:endParaRPr lang="pt-B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360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pt-BR" sz="2800" dirty="0" smtClean="0"/>
              <a:t>Apresentações em </a:t>
            </a:r>
            <a:r>
              <a:rPr lang="pt-BR" sz="2800" dirty="0" err="1" smtClean="0"/>
              <a:t>Video</a:t>
            </a:r>
            <a:r>
              <a:rPr lang="pt-BR" sz="2800" dirty="0" smtClean="0"/>
              <a:t> e </a:t>
            </a:r>
            <a:r>
              <a:rPr lang="pt-BR" sz="2800" dirty="0" err="1" smtClean="0"/>
              <a:t>Powerpoint</a:t>
            </a:r>
            <a:r>
              <a:rPr lang="pt-BR" sz="2800" dirty="0" smtClean="0"/>
              <a:t> sobre a Teoria Miogênica do Infarto do Miocárdio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Apresentações em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em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Powerpoint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assim como artigos  e outras informações sobre a teoria miogênica em: </a:t>
            </a:r>
          </a:p>
          <a:p>
            <a:r>
              <a:rPr lang="pt-B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http://www.infarctcombat.org/TeoriaMiogenica.html </a:t>
            </a:r>
            <a:endParaRPr lang="pt-BR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51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(1970) </a:t>
            </a:r>
            <a:r>
              <a:rPr lang="pt-B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Hellstrom</a:t>
            </a:r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demonstrou experimentalmente a trombose coronária secundária ao infarto agudo do miocárdio, causada por ligadura da artéria coronária. </a:t>
            </a:r>
          </a:p>
          <a:p>
            <a:endParaRPr lang="pt-BR" sz="2000" dirty="0"/>
          </a:p>
          <a:p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Hellstrom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HR.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Myocardial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infarction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a cause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thrombosis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Circulation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42, </a:t>
            </a:r>
            <a:r>
              <a:rPr lang="pt-BR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</a:t>
            </a:r>
            <a:r>
              <a:rPr lang="pt-BR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III); 165, 1970)</a:t>
            </a:r>
          </a:p>
          <a:p>
            <a:endParaRPr lang="pt-BR" sz="1600" dirty="0"/>
          </a:p>
          <a:p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(1972) William Roberts sugeriu que os trombos arteriais coronários são  consequências ao invés de causas do infarto agudo do miocárdio. Em seu estudo envolvendo 107 pacientes os quais foram submetidos à necropsia ele descobriu que somente 54% daqueles com infarto </a:t>
            </a:r>
            <a:r>
              <a:rPr lang="pt-BR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transmural</a:t>
            </a:r>
            <a:r>
              <a:rPr lang="pt-BR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 somente 10% daqueles com necrose subendocárdica tiveram um trombo na artéria relacionada ao infarto.</a:t>
            </a:r>
          </a:p>
          <a:p>
            <a:endParaRPr lang="pt-BR" sz="2000" dirty="0" smtClean="0"/>
          </a:p>
          <a:p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coronary thrombosis related to duration of survival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onset of acute fatal episodes of myocardial ischemia, Circulation,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22:816, 1960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Roberts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W.C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.:;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Coronary arteries in fatal acute myocardial infarction,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Circulation,42:215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1972, Roberts W. C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endParaRPr lang="en-US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000" dirty="0" smtClean="0"/>
          </a:p>
          <a:p>
            <a:endParaRPr lang="pt-BR" sz="1600" dirty="0"/>
          </a:p>
          <a:p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9062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25000" lnSpcReduction="20000"/>
          </a:bodyPr>
          <a:lstStyle/>
          <a:p>
            <a:endParaRPr lang="en-US" sz="2000" dirty="0" smtClean="0"/>
          </a:p>
          <a:p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(1980)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DeWood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demonstraram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prevalência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oclusão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total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durante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primeiras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transmural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arteriografia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foram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comunidade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cardiológica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evidência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clínica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definitiva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papel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causal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trombose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8000" dirty="0" smtClean="0"/>
          </a:p>
          <a:p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DeWood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MA, Spores J,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Notske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 et al. Prevalence of total coronary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oclusion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during the early hours of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transmural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myocardial infarction. N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 Med 1980;303:897-902)</a:t>
            </a:r>
          </a:p>
          <a:p>
            <a:endParaRPr lang="en-US" sz="8000" dirty="0" smtClean="0"/>
          </a:p>
          <a:p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(1996)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Quintiliano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H. de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Mesquita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apontou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interpretação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dada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DeWood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imagem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angiográfica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sugestiva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intracoronário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realidade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verdadeiro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simplesmente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agregados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plaquetários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são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precoces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instáveis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reversíveis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geralmente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registrados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primeiras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horas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angina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instável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no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8000" dirty="0" smtClean="0"/>
          </a:p>
          <a:p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(Book: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Remédio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boicotado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cirurgia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ponte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safena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6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Compset</a:t>
            </a:r>
            <a:r>
              <a:rPr lang="en-US" sz="6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1996)</a:t>
            </a:r>
            <a:endParaRPr lang="en-US" sz="6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6400" dirty="0" smtClean="0"/>
          </a:p>
          <a:p>
            <a:pPr marL="137160" indent="0">
              <a:buNone/>
            </a:pPr>
            <a:endParaRPr lang="en-US" sz="8000" dirty="0" smtClean="0"/>
          </a:p>
          <a:p>
            <a:endParaRPr lang="en-US" sz="5000" dirty="0"/>
          </a:p>
        </p:txBody>
      </p:sp>
    </p:spTree>
    <p:extLst>
      <p:ext uri="{BB962C8B-B14F-4D97-AF65-F5344CB8AC3E}">
        <p14:creationId xmlns="" xmlns:p14="http://schemas.microsoft.com/office/powerpoint/2010/main" val="258314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200" dirty="0" smtClean="0"/>
          </a:p>
          <a:p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2005)  Giorgio </a:t>
            </a:r>
            <a:r>
              <a:rPr lang="en-US" sz="1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Baroldi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discutindo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achados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DeWood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disseram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primeira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principal é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87%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oclusões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cineangiográficas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pseudo-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oclusões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se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camadas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recuperado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cirurgia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safena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era um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verdadeiro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coágulo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frequêntemente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mostra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estratificação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vistos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Disseram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ainda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“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vermelho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nomeadamente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coágulo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é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frequêntemente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errôneamente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trabalho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mesmo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disseram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frequência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um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oclusivo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significativamente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maiores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suportando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secundária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137160" indent="0">
              <a:buNone/>
            </a:pPr>
            <a:endParaRPr lang="en-US" sz="1600" dirty="0"/>
          </a:p>
          <a:p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Baroldi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G,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Bigi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R,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Cortigiani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L: Ultrasound imaging versus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morphopathology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cardiovascular diseases: coronary collateral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myocardial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ischemia.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Cardiovasc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Ultrasound 2005, 3:6; Giorgio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Baroldi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Riccardo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Bigi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Lauro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Cortigiani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Ultrasound imaging versus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morphopathology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cardiovascular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diseases. Myocardial cell damage. Cardiovascular Ultrasound 3:32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2005)</a:t>
            </a:r>
            <a:endParaRPr lang="en-US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978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Trombose Coronária: Causa ou Consequência do Infarto do Miocárdio?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(2001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examinação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angioscópica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continua 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achar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presumida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lesão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culpada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meses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2200" dirty="0" smtClean="0"/>
          </a:p>
          <a:p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7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Yasunori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Ueda, Masanori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Asakura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 al. 2001. The healing process of infarct-related plaque: Insights from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months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serial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angioscopic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follow-up. Am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Cardiol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38:1916-1922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 </a:t>
            </a:r>
          </a:p>
          <a:p>
            <a:endParaRPr lang="en-US" sz="1700" dirty="0" smtClean="0"/>
          </a:p>
          <a:p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1998) Murakami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catéteres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intracoronários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aspirar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tecidos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oclusivos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confirmou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achados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patológicos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coronário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ausente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um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substancial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indicando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contribui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pouco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patogênese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infarto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agudo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miocárdio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2000" dirty="0"/>
          </a:p>
          <a:p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(Murakami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T. Intracoronary aspiration 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thrombectomy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acute myocardial infarction, Am. J Cardiology 1998 Oct 1;82(7):839-44)</a:t>
            </a:r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873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5367</TotalTime>
  <Words>6637</Words>
  <Application>Microsoft Office PowerPoint</Application>
  <PresentationFormat>Apresentação na tela (4:3)</PresentationFormat>
  <Paragraphs>446</Paragraphs>
  <Slides>50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1" baseType="lpstr">
      <vt:lpstr>Ápice</vt:lpstr>
      <vt:lpstr>Stress: O FATOR DESENCADEANTE DA DOENÇA Cardiovascular</vt:lpstr>
      <vt:lpstr>Slide 2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Trombose Coronária: Causa ou Consequência do Infarto do Miocárdio?</vt:lpstr>
      <vt:lpstr>Prof. Dr. Quintiliano H. de Mesquita, Cardiologista e Cientista Brasileiro</vt:lpstr>
      <vt:lpstr>Introdução e Fundamentos  da Teoria Miogênica</vt:lpstr>
      <vt:lpstr>O Mecanismo da Teoria Miogênica Sequência de eventos</vt:lpstr>
      <vt:lpstr>O Mecanismo da Teoria Miogênica   Sequência de eventos</vt:lpstr>
      <vt:lpstr>Termos Apropriados a Teoria Miogênica</vt:lpstr>
      <vt:lpstr>O Stress e as  Síndromes Miocárdicas Agudas</vt:lpstr>
      <vt:lpstr>Stress: O Principal Fator de Risco para as Síndromes Miocárdicas Agudas</vt:lpstr>
      <vt:lpstr>Cardiotônicos Endógenos  e a Teoria Miogênica</vt:lpstr>
      <vt:lpstr>O Uso dos Cardiotônicos na Doença Coronário-Miocárdica Durante o Século 20</vt:lpstr>
      <vt:lpstr>O Uso dos Cardiotônicos na Doença Coronário-Miocárdica Durante o Século 20</vt:lpstr>
      <vt:lpstr>O Uso dos Cardiotônicos na Doença Coronário-Miocárdica Durante o Século 20</vt:lpstr>
      <vt:lpstr>O Uso dos Cardiotônicos na Doença Coronário-Miocárdica Durante o Século 20</vt:lpstr>
      <vt:lpstr>O Uso dos Cardiotônicos na Doença Coronário-Miocárdica Durante o Século 20</vt:lpstr>
      <vt:lpstr>O Uso dos Cardiotônicos na Doença Coronário-Miocárdica Durante o Século 20</vt:lpstr>
      <vt:lpstr>O Uso dos Cardiotônicos na Doença Coronário-Miocárdica Durante o Século 20</vt:lpstr>
      <vt:lpstr>O Uso dos Cardiotônicos na Doença Coronário-Miocárdica Durante o Século 20</vt:lpstr>
      <vt:lpstr>O Uso dos Cardiotônicos na Doença Coronário-Miocárdica Durante o Século 20</vt:lpstr>
      <vt:lpstr>Antigas Citações sobre o Uso da Digital  na Doença Cardíaca</vt:lpstr>
      <vt:lpstr>A Dissociação Entre a Severidade da Estenose e o Risco de infarto</vt:lpstr>
      <vt:lpstr> Circulação Colateral e Infarto </vt:lpstr>
      <vt:lpstr>Efeitos do Cardiotônico no Stress</vt:lpstr>
      <vt:lpstr>O Uso do Cardiotônico na Doença Coronário-Miocárdica Estável</vt:lpstr>
      <vt:lpstr>O Uso do Cardiotônico na Doença Coronário-Miocárdica Estável</vt:lpstr>
      <vt:lpstr>O Uso do Cardiotônico na Doença Coronário-Miocárdica Estável</vt:lpstr>
      <vt:lpstr>O Uso do Cardiotônico na Doença Coronário-Miocárdica Estável</vt:lpstr>
      <vt:lpstr>O Uso do Cardiotônico na Doença Coronário-Miocárdica Estável</vt:lpstr>
      <vt:lpstr>O Uso do Cardiotônico na Doença Coronário-Miocárdica Estável</vt:lpstr>
      <vt:lpstr>O Uso do Cardiotônico  na Angina Instável</vt:lpstr>
      <vt:lpstr>O Uso do Cardiotônico  na Angina Instável</vt:lpstr>
      <vt:lpstr>O Uso do Cardiotônico  na Angina Instável</vt:lpstr>
      <vt:lpstr>O Uso do Cardiotônico no  Quadro Clínico Enfartante</vt:lpstr>
      <vt:lpstr>O Uso do Cardiotônico no  Quadro Clínico Enfartante</vt:lpstr>
      <vt:lpstr>O Uso do Cardiotônico no  Quadro Clínico Enfartante</vt:lpstr>
      <vt:lpstr>O Uso do Cardiotônico no  Quadro Clínico Enfartante</vt:lpstr>
      <vt:lpstr>Livro Teoria Miogênica do  Enfarte Miocárdico</vt:lpstr>
      <vt:lpstr>Apresentações em Video e Powerpoint sobre a Teoria Miogênica do Infarto do Miocárdio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Stress: o fator desencadeante da doença cardiovascular</dc:title>
  <dc:subject>A Teoria Miogênica do Infarto do Miocárdio</dc:subject>
  <dc:creator>Carlos Monteiro</dc:creator>
  <cp:keywords>doença arterial coronaria, enfarte, angina instável, doença cardíaca, doença isquêmica, síndromes coronárias agudas</cp:keywords>
  <dc:description>Uma visão geral sobre novos conceitos fisiopatológicos e terapêuticos da teoria miogênica do infarto do miocárdio, desenvolvida por Quintiliano H. de Mesquita in 1972, pela revisão dos seguintes tópicos: Trombose coronária: causa ou consequência do infarto do miocárdio; Teoria miogênica: introdução e fundamentos; Mecanismo da teoria miogênica e sequencia de eventos; Stress e síndrome miocárdicas agudas; Os benefícios dos cardiotônicos em pacientes com doença coronária estável, angina instável e infarto do miocárdio agudo.</dc:description>
  <cp:lastModifiedBy>Carlos</cp:lastModifiedBy>
  <cp:revision>1011</cp:revision>
  <dcterms:created xsi:type="dcterms:W3CDTF">2012-08-15T10:23:47Z</dcterms:created>
  <dcterms:modified xsi:type="dcterms:W3CDTF">2014-03-05T12:23:47Z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