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sldIdLst>
    <p:sldId id="256" r:id="rId2"/>
    <p:sldId id="281" r:id="rId3"/>
    <p:sldId id="289" r:id="rId4"/>
    <p:sldId id="262" r:id="rId5"/>
    <p:sldId id="282" r:id="rId6"/>
    <p:sldId id="284" r:id="rId7"/>
    <p:sldId id="303" r:id="rId8"/>
    <p:sldId id="304" r:id="rId9"/>
    <p:sldId id="299" r:id="rId10"/>
    <p:sldId id="296" r:id="rId11"/>
    <p:sldId id="263" r:id="rId12"/>
    <p:sldId id="265" r:id="rId13"/>
    <p:sldId id="266" r:id="rId14"/>
    <p:sldId id="294" r:id="rId15"/>
    <p:sldId id="267" r:id="rId16"/>
    <p:sldId id="268" r:id="rId17"/>
    <p:sldId id="269" r:id="rId18"/>
    <p:sldId id="309" r:id="rId19"/>
    <p:sldId id="270" r:id="rId20"/>
    <p:sldId id="271" r:id="rId21"/>
    <p:sldId id="272" r:id="rId22"/>
    <p:sldId id="273" r:id="rId23"/>
    <p:sldId id="274" r:id="rId24"/>
    <p:sldId id="276" r:id="rId25"/>
    <p:sldId id="310" r:id="rId26"/>
    <p:sldId id="312" r:id="rId27"/>
    <p:sldId id="313" r:id="rId28"/>
    <p:sldId id="300" r:id="rId29"/>
    <p:sldId id="288" r:id="rId30"/>
    <p:sldId id="291" r:id="rId31"/>
    <p:sldId id="307" r:id="rId32"/>
    <p:sldId id="308" r:id="rId33"/>
    <p:sldId id="306" r:id="rId34"/>
    <p:sldId id="292" r:id="rId35"/>
    <p:sldId id="301" r:id="rId36"/>
    <p:sldId id="277" r:id="rId37"/>
    <p:sldId id="278" r:id="rId38"/>
    <p:sldId id="302" r:id="rId39"/>
    <p:sldId id="279" r:id="rId40"/>
    <p:sldId id="311" r:id="rId41"/>
    <p:sldId id="286" r:id="rId42"/>
    <p:sldId id="293" r:id="rId43"/>
    <p:sldId id="295" r:id="rId44"/>
    <p:sldId id="305" r:id="rId45"/>
    <p:sldId id="298" r:id="rId46"/>
    <p:sldId id="285" r:id="rId4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33" autoAdjust="0"/>
  </p:normalViewPr>
  <p:slideViewPr>
    <p:cSldViewPr>
      <p:cViewPr varScale="1">
        <p:scale>
          <a:sx n="79" d="100"/>
          <a:sy n="79" d="100"/>
        </p:scale>
        <p:origin x="-1494" y="-90"/>
      </p:cViewPr>
      <p:guideLst>
        <p:guide orient="horz" pos="2160"/>
        <p:guide pos="2880"/>
      </p:guideLst>
    </p:cSldViewPr>
  </p:slideViewPr>
  <p:outlineViewPr>
    <p:cViewPr>
      <p:scale>
        <a:sx n="33" d="100"/>
        <a:sy n="33" d="100"/>
      </p:scale>
      <p:origin x="25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3FB58E-E4AC-4F29-B5B5-0A2A5403832A}" type="datetimeFigureOut">
              <a:rPr lang="pt-BR" smtClean="0"/>
              <a:pPr/>
              <a:t>11/06/2014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6A197B-E0D0-4A8D-9902-00B81CE3933F}" type="slidenum">
              <a:rPr lang="pt-BR" smtClean="0"/>
              <a:pPr/>
              <a:t>‹nº›</a:t>
            </a:fld>
            <a:endParaRPr lang="pt-BR"/>
          </a:p>
        </p:txBody>
      </p:sp>
    </p:spTree>
    <p:extLst>
      <p:ext uri="{BB962C8B-B14F-4D97-AF65-F5344CB8AC3E}">
        <p14:creationId xmlns:p14="http://schemas.microsoft.com/office/powerpoint/2010/main" xmlns="" val="2844273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t-BR" smtClean="0"/>
              <a:t>Clique para editar o título mestre</a:t>
            </a:r>
            <a:endParaRPr kumimoji="0" lang="en-US"/>
          </a:p>
        </p:txBody>
      </p:sp>
      <p:sp>
        <p:nvSpPr>
          <p:cNvPr id="28" name="Espaço Reservado para Data 27"/>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a:lstStyle/>
          <a:p>
            <a:fld id="{64B5BE32-53FC-45EA-8ED8-EF3771EA14C5}" type="slidenum">
              <a:rPr lang="pt-BR" smtClean="0"/>
              <a:pPr/>
              <a:t>‹nº›</a:t>
            </a:fld>
            <a:endParaRPr lang="pt-BR"/>
          </a:p>
        </p:txBody>
      </p:sp>
      <p:sp>
        <p:nvSpPr>
          <p:cNvPr id="9" name="Subtítu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3">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7924800" y="6416675"/>
            <a:ext cx="762000" cy="365125"/>
          </a:xfrm>
        </p:spPr>
        <p:txBody>
          <a:bodyPr/>
          <a:lstStyle/>
          <a:p>
            <a:fld id="{64B5BE32-53FC-45EA-8ED8-EF3771EA14C5}"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4" name="Espaço Reservado para Tex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19EB230-B930-4B4A-BC2A-EFA0A88FF23C}" type="datetimeFigureOut">
              <a:rPr lang="pt-BR" smtClean="0"/>
              <a:pPr/>
              <a:t>11/06/2014</a:t>
            </a:fld>
            <a:endParaRPr lang="pt-BR"/>
          </a:p>
        </p:txBody>
      </p:sp>
      <p:sp>
        <p:nvSpPr>
          <p:cNvPr id="3" name="Espaço Reservado para Rodapé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t-BR"/>
          </a:p>
        </p:txBody>
      </p:sp>
      <p:sp>
        <p:nvSpPr>
          <p:cNvPr id="23" name="Espaço Reservado para Número de Slid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4B5BE32-53FC-45EA-8ED8-EF3771EA14C5}"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67544" y="404664"/>
            <a:ext cx="8229600" cy="1828800"/>
          </a:xfrm>
        </p:spPr>
        <p:txBody>
          <a:bodyPr>
            <a:normAutofit/>
          </a:bodyPr>
          <a:lstStyle/>
          <a:p>
            <a:r>
              <a:rPr lang="pt-BR" sz="2800" dirty="0" smtClean="0">
                <a:solidFill>
                  <a:schemeClr val="tx2"/>
                </a:solidFill>
              </a:rPr>
              <a:t>Stress: O FATOR DESENCADEANTE DA DOENÇA Cardiovascular</a:t>
            </a:r>
            <a:endParaRPr lang="pt-BR" sz="2800" dirty="0">
              <a:solidFill>
                <a:schemeClr val="tx2"/>
              </a:solidFill>
            </a:endParaRPr>
          </a:p>
        </p:txBody>
      </p:sp>
      <p:sp>
        <p:nvSpPr>
          <p:cNvPr id="3" name="Subtítulo 2"/>
          <p:cNvSpPr>
            <a:spLocks noGrp="1"/>
          </p:cNvSpPr>
          <p:nvPr>
            <p:ph type="subTitle" idx="1"/>
          </p:nvPr>
        </p:nvSpPr>
        <p:spPr>
          <a:xfrm>
            <a:off x="1403648" y="2420888"/>
            <a:ext cx="6400800" cy="4437112"/>
          </a:xfrm>
        </p:spPr>
        <p:txBody>
          <a:bodyPr>
            <a:normAutofit fontScale="77500" lnSpcReduction="20000"/>
          </a:bodyPr>
          <a:lstStyle/>
          <a:p>
            <a:r>
              <a:rPr lang="pt-BR" sz="4600" b="1" dirty="0" smtClean="0">
                <a:solidFill>
                  <a:srgbClr val="00B0F0"/>
                </a:solidFill>
                <a:effectLst>
                  <a:outerShdw blurRad="38100" dist="38100" dir="2700000" algn="tl">
                    <a:srgbClr val="000000">
                      <a:alpha val="43137"/>
                    </a:srgbClr>
                  </a:outerShdw>
                </a:effectLst>
              </a:rPr>
              <a:t>A Teoria da  Acidez na Aterosclerose</a:t>
            </a:r>
          </a:p>
          <a:p>
            <a:r>
              <a:rPr lang="en-US" sz="2100" dirty="0" smtClean="0">
                <a:solidFill>
                  <a:schemeClr val="accent1">
                    <a:lumMod val="60000"/>
                    <a:lumOff val="40000"/>
                  </a:schemeClr>
                </a:solidFill>
              </a:rPr>
              <a:t>(</a:t>
            </a:r>
            <a:r>
              <a:rPr lang="en-US" sz="2100" dirty="0" err="1" smtClean="0">
                <a:solidFill>
                  <a:schemeClr val="accent1">
                    <a:lumMod val="60000"/>
                    <a:lumOff val="40000"/>
                  </a:schemeClr>
                </a:solidFill>
              </a:rPr>
              <a:t>tradução</a:t>
            </a:r>
            <a:r>
              <a:rPr lang="en-US" sz="2100" dirty="0" smtClean="0">
                <a:solidFill>
                  <a:schemeClr val="accent1">
                    <a:lumMod val="60000"/>
                    <a:lumOff val="40000"/>
                  </a:schemeClr>
                </a:solidFill>
              </a:rPr>
              <a:t>)</a:t>
            </a:r>
          </a:p>
          <a:p>
            <a:endParaRPr lang="en-US" sz="2100" dirty="0" smtClean="0"/>
          </a:p>
          <a:p>
            <a:r>
              <a:rPr lang="en-US" sz="3100" dirty="0" err="1" smtClean="0"/>
              <a:t>Quarta</a:t>
            </a:r>
            <a:r>
              <a:rPr lang="en-US" sz="3100" dirty="0" smtClean="0"/>
              <a:t> </a:t>
            </a:r>
            <a:r>
              <a:rPr lang="en-US" sz="3100" dirty="0" err="1" smtClean="0"/>
              <a:t>Conferência</a:t>
            </a:r>
            <a:r>
              <a:rPr lang="en-US" sz="3100" dirty="0" smtClean="0"/>
              <a:t> </a:t>
            </a:r>
            <a:r>
              <a:rPr lang="en-US" sz="3100" dirty="0" err="1" smtClean="0"/>
              <a:t>Internacional</a:t>
            </a:r>
            <a:r>
              <a:rPr lang="en-US" sz="3100" dirty="0" smtClean="0"/>
              <a:t> </a:t>
            </a:r>
            <a:r>
              <a:rPr lang="en-US" sz="3100" dirty="0" err="1" smtClean="0"/>
              <a:t>sobre</a:t>
            </a:r>
            <a:r>
              <a:rPr lang="en-US" sz="3100" dirty="0" smtClean="0"/>
              <a:t> </a:t>
            </a:r>
          </a:p>
          <a:p>
            <a:r>
              <a:rPr lang="en-US" sz="3100" dirty="0" err="1" smtClean="0"/>
              <a:t>Ciências</a:t>
            </a:r>
            <a:r>
              <a:rPr lang="en-US" sz="3100" dirty="0" smtClean="0"/>
              <a:t> </a:t>
            </a:r>
            <a:r>
              <a:rPr lang="en-US" sz="3100" dirty="0" err="1" smtClean="0"/>
              <a:t>Cardíacas</a:t>
            </a:r>
            <a:r>
              <a:rPr lang="en-US" sz="3100" dirty="0" smtClean="0"/>
              <a:t> </a:t>
            </a:r>
            <a:r>
              <a:rPr lang="en-US" sz="3100" dirty="0" err="1" smtClean="0"/>
              <a:t>Avançadas</a:t>
            </a:r>
            <a:endParaRPr lang="en-US" sz="3100" dirty="0" smtClean="0"/>
          </a:p>
          <a:p>
            <a:r>
              <a:rPr lang="pt-BR" sz="3600" b="1" dirty="0" smtClean="0">
                <a:effectLst>
                  <a:outerShdw blurRad="38100" dist="38100" dir="2700000" algn="tl">
                    <a:srgbClr val="000000">
                      <a:alpha val="43137"/>
                    </a:srgbClr>
                  </a:outerShdw>
                </a:effectLst>
              </a:rPr>
              <a:t>King </a:t>
            </a:r>
            <a:r>
              <a:rPr lang="pt-BR" sz="3600" b="1" dirty="0" err="1" smtClean="0">
                <a:effectLst>
                  <a:outerShdw blurRad="38100" dist="38100" dir="2700000" algn="tl">
                    <a:srgbClr val="000000">
                      <a:alpha val="43137"/>
                    </a:srgbClr>
                  </a:outerShdw>
                </a:effectLst>
              </a:rPr>
              <a:t>of</a:t>
            </a:r>
            <a:r>
              <a:rPr lang="pt-BR" sz="3600" b="1" dirty="0" smtClean="0">
                <a:effectLst>
                  <a:outerShdw blurRad="38100" dist="38100" dir="2700000" algn="tl">
                    <a:srgbClr val="000000">
                      <a:alpha val="43137"/>
                    </a:srgbClr>
                  </a:outerShdw>
                </a:effectLst>
              </a:rPr>
              <a:t> </a:t>
            </a:r>
            <a:r>
              <a:rPr lang="pt-BR" sz="3600" b="1" dirty="0" err="1" smtClean="0">
                <a:effectLst>
                  <a:outerShdw blurRad="38100" dist="38100" dir="2700000" algn="tl">
                    <a:srgbClr val="000000">
                      <a:alpha val="43137"/>
                    </a:srgbClr>
                  </a:outerShdw>
                </a:effectLst>
              </a:rPr>
              <a:t>Organs</a:t>
            </a:r>
            <a:r>
              <a:rPr lang="pt-BR" sz="3600" b="1" dirty="0" smtClean="0">
                <a:effectLst>
                  <a:outerShdw blurRad="38100" dist="38100" dir="2700000" algn="tl">
                    <a:srgbClr val="000000">
                      <a:alpha val="43137"/>
                    </a:srgbClr>
                  </a:outerShdw>
                </a:effectLst>
              </a:rPr>
              <a:t>, 2012</a:t>
            </a:r>
          </a:p>
          <a:p>
            <a:r>
              <a:rPr lang="pt-BR" sz="2600" i="1" smtClean="0">
                <a:effectLst>
                  <a:outerShdw blurRad="38100" dist="38100" dir="2700000" algn="tl">
                    <a:srgbClr val="000000">
                      <a:alpha val="43137"/>
                    </a:srgbClr>
                  </a:outerShdw>
                </a:effectLst>
              </a:rPr>
              <a:t>Reino </a:t>
            </a:r>
            <a:r>
              <a:rPr lang="pt-BR" sz="2600" i="1" dirty="0" smtClean="0">
                <a:effectLst>
                  <a:outerShdw blurRad="38100" dist="38100" dir="2700000" algn="tl">
                    <a:srgbClr val="000000">
                      <a:alpha val="43137"/>
                    </a:srgbClr>
                  </a:outerShdw>
                </a:effectLst>
              </a:rPr>
              <a:t>da Arábia Saudita</a:t>
            </a:r>
          </a:p>
          <a:p>
            <a:endParaRPr lang="pt-BR" sz="2400" dirty="0" smtClean="0">
              <a:effectLst>
                <a:outerShdw blurRad="38100" dist="38100" dir="2700000" algn="tl">
                  <a:srgbClr val="000000">
                    <a:alpha val="43137"/>
                  </a:srgbClr>
                </a:outerShdw>
              </a:effectLst>
            </a:endParaRPr>
          </a:p>
          <a:p>
            <a:r>
              <a:rPr lang="pt-BR" sz="2600" dirty="0" smtClean="0">
                <a:effectLst>
                  <a:outerShdw blurRad="38100" dist="38100" dir="2700000" algn="tl">
                    <a:srgbClr val="000000">
                      <a:alpha val="43137"/>
                    </a:srgbClr>
                  </a:outerShdw>
                </a:effectLst>
              </a:rPr>
              <a:t>Carlos Monteiro</a:t>
            </a:r>
          </a:p>
          <a:p>
            <a:r>
              <a:rPr lang="pt-BR" sz="2600" dirty="0" err="1" smtClean="0">
                <a:effectLst>
                  <a:outerShdw blurRad="38100" dist="38100" dir="2700000" algn="tl">
                    <a:srgbClr val="000000">
                      <a:alpha val="43137"/>
                    </a:srgbClr>
                  </a:outerShdw>
                </a:effectLst>
              </a:rPr>
              <a:t>Infarct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Combat</a:t>
            </a:r>
            <a:r>
              <a:rPr lang="pt-BR" sz="2600" dirty="0" smtClean="0">
                <a:effectLst>
                  <a:outerShdw blurRad="38100" dist="38100" dir="2700000" algn="tl">
                    <a:srgbClr val="000000">
                      <a:alpha val="43137"/>
                    </a:srgbClr>
                  </a:outerShdw>
                </a:effectLst>
              </a:rPr>
              <a:t> Project</a:t>
            </a:r>
          </a:p>
          <a:p>
            <a:r>
              <a:rPr lang="pt-BR" sz="2600" dirty="0" smtClean="0">
                <a:effectLst>
                  <a:outerShdw blurRad="38100" dist="38100" dir="2700000" algn="tl">
                    <a:srgbClr val="000000">
                      <a:alpha val="43137"/>
                    </a:srgbClr>
                  </a:outerShdw>
                </a:effectLst>
              </a:rPr>
              <a:t>http://infarctcombat.org</a:t>
            </a:r>
            <a:endParaRPr lang="pt-BR" sz="2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Fatores Psicológicos</a:t>
            </a:r>
            <a:endParaRPr lang="pt-BR" sz="3200" dirty="0"/>
          </a:p>
        </p:txBody>
      </p:sp>
      <p:sp>
        <p:nvSpPr>
          <p:cNvPr id="3" name="Espaço Reservado para Conteúdo 2"/>
          <p:cNvSpPr>
            <a:spLocks noGrp="1"/>
          </p:cNvSpPr>
          <p:nvPr>
            <p:ph idx="1"/>
          </p:nvPr>
        </p:nvSpPr>
        <p:spPr>
          <a:xfrm>
            <a:off x="457200" y="1600200"/>
            <a:ext cx="8229600" cy="5257800"/>
          </a:xfrm>
        </p:spPr>
        <p:txBody>
          <a:bodyPr>
            <a:normAutofit/>
          </a:bodyPr>
          <a:lstStyle/>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Os 5 </a:t>
            </a:r>
            <a:r>
              <a:rPr lang="en-US" sz="1800" dirty="0" err="1" smtClean="0">
                <a:effectLst>
                  <a:outerShdw blurRad="38100" dist="38100" dir="2700000" algn="tl">
                    <a:srgbClr val="000000">
                      <a:alpha val="43137"/>
                    </a:srgbClr>
                  </a:outerShdw>
                </a:effectLst>
              </a:rPr>
              <a:t>domínios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psico-sociais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contribuem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significativamente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para</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patogênese</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expressão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arterial </a:t>
            </a:r>
            <a:r>
              <a:rPr lang="en-US" sz="1800" dirty="0" err="1" smtClean="0">
                <a:effectLst>
                  <a:outerShdw blurRad="38100" dist="38100" dir="2700000" algn="tl">
                    <a:srgbClr val="000000">
                      <a:alpha val="43137"/>
                    </a:srgbClr>
                  </a:outerShdw>
                </a:effectLst>
              </a:rPr>
              <a:t>coronária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são</a:t>
            </a:r>
            <a:r>
              <a:rPr lang="en-US" sz="1800" dirty="0" smtClean="0">
                <a:effectLst>
                  <a:outerShdw blurRad="38100" dist="38100" dir="2700000" algn="tl">
                    <a:srgbClr val="000000">
                      <a:alpha val="43137"/>
                    </a:srgbClr>
                  </a:outerShdw>
                </a:effectLst>
              </a:rPr>
              <a:t>:</a:t>
            </a:r>
          </a:p>
          <a:p>
            <a:r>
              <a:rPr lang="en-US" sz="1800" dirty="0" err="1" smtClean="0">
                <a:effectLst>
                  <a:outerShdw blurRad="38100" dist="38100" dir="2700000" algn="tl">
                    <a:srgbClr val="000000">
                      <a:alpha val="43137"/>
                    </a:srgbClr>
                  </a:outerShdw>
                </a:effectLst>
              </a:rPr>
              <a:t>Depressão</a:t>
            </a:r>
            <a:r>
              <a:rPr lang="en-US" sz="1800" dirty="0" smtClean="0">
                <a:effectLst>
                  <a:outerShdw blurRad="38100" dist="38100" dir="2700000" algn="tl">
                    <a:srgbClr val="000000">
                      <a:alpha val="43137"/>
                    </a:srgbClr>
                  </a:outerShdw>
                </a:effectLst>
              </a:rPr>
              <a:t>; </a:t>
            </a:r>
          </a:p>
          <a:p>
            <a:r>
              <a:rPr lang="en-US" sz="1800" dirty="0" err="1" smtClean="0">
                <a:effectLst>
                  <a:outerShdw blurRad="38100" dist="38100" dir="2700000" algn="tl">
                    <a:srgbClr val="000000">
                      <a:alpha val="43137"/>
                    </a:srgbClr>
                  </a:outerShdw>
                </a:effectLst>
              </a:rPr>
              <a:t>Ansiedade</a:t>
            </a:r>
            <a:r>
              <a:rPr lang="en-US" sz="1800" dirty="0" smtClean="0">
                <a:effectLst>
                  <a:outerShdw blurRad="38100" dist="38100" dir="2700000" algn="tl">
                    <a:srgbClr val="000000">
                      <a:alpha val="43137"/>
                    </a:srgbClr>
                  </a:outerShdw>
                </a:effectLst>
              </a:rPr>
              <a:t>;  </a:t>
            </a:r>
          </a:p>
          <a:p>
            <a:r>
              <a:rPr lang="en-US" sz="1800" dirty="0" err="1" smtClean="0">
                <a:effectLst>
                  <a:outerShdw blurRad="38100" dist="38100" dir="2700000" algn="tl">
                    <a:srgbClr val="000000">
                      <a:alpha val="43137"/>
                    </a:srgbClr>
                  </a:outerShdw>
                </a:effectLst>
              </a:rPr>
              <a:t>Fatores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personalidade</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traços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caráter</a:t>
            </a:r>
            <a:r>
              <a:rPr lang="en-US" sz="1800" dirty="0" smtClean="0">
                <a:effectLst>
                  <a:outerShdw blurRad="38100" dist="38100" dir="2700000" algn="tl">
                    <a:srgbClr val="000000">
                      <a:alpha val="43137"/>
                    </a:srgbClr>
                  </a:outerShdw>
                </a:effectLst>
              </a:rPr>
              <a:t>; </a:t>
            </a:r>
          </a:p>
          <a:p>
            <a:r>
              <a:rPr lang="en-US" sz="1800" dirty="0" err="1" smtClean="0">
                <a:effectLst>
                  <a:outerShdw blurRad="38100" dist="38100" dir="2700000" algn="tl">
                    <a:srgbClr val="000000">
                      <a:alpha val="43137"/>
                    </a:srgbClr>
                  </a:outerShdw>
                </a:effectLst>
              </a:rPr>
              <a:t>Isolação</a:t>
            </a:r>
            <a:r>
              <a:rPr lang="en-US" sz="1800" dirty="0" smtClean="0">
                <a:effectLst>
                  <a:outerShdw blurRad="38100" dist="38100" dir="2700000" algn="tl">
                    <a:srgbClr val="000000">
                      <a:alpha val="43137"/>
                    </a:srgbClr>
                  </a:outerShdw>
                </a:effectLst>
              </a:rPr>
              <a:t> social; </a:t>
            </a:r>
          </a:p>
          <a:p>
            <a:r>
              <a:rPr lang="en-US" sz="1800" dirty="0" smtClean="0">
                <a:effectLst>
                  <a:outerShdw blurRad="38100" dist="38100" dir="2700000" algn="tl">
                    <a:srgbClr val="000000">
                      <a:alpha val="43137"/>
                    </a:srgbClr>
                  </a:outerShdw>
                </a:effectLst>
              </a:rPr>
              <a:t>Stress </a:t>
            </a:r>
            <a:r>
              <a:rPr lang="en-US" sz="1800" dirty="0" err="1" smtClean="0">
                <a:effectLst>
                  <a:outerShdw blurRad="38100" dist="38100" dir="2700000" algn="tl">
                    <a:srgbClr val="000000">
                      <a:alpha val="43137"/>
                    </a:srgbClr>
                  </a:outerShdw>
                </a:effectLst>
              </a:rPr>
              <a:t>Crônico</a:t>
            </a:r>
            <a:r>
              <a:rPr lang="en-US" sz="1800" dirty="0" smtClean="0">
                <a:effectLst>
                  <a:outerShdw blurRad="38100" dist="38100" dir="2700000" algn="tl">
                    <a:srgbClr val="000000">
                      <a:alpha val="43137"/>
                    </a:srgbClr>
                  </a:outerShdw>
                </a:effectLst>
              </a:rPr>
              <a:t>.</a:t>
            </a:r>
            <a:endParaRPr lang="en-US" sz="1800" dirty="0">
              <a:effectLst>
                <a:outerShdw blurRad="38100" dist="38100" dir="2700000" algn="tl">
                  <a:srgbClr val="000000">
                    <a:alpha val="43137"/>
                  </a:srgbClr>
                </a:outerShdw>
              </a:effectLst>
            </a:endParaRPr>
          </a:p>
          <a:p>
            <a:pPr>
              <a:buNone/>
            </a:pPr>
            <a:r>
              <a:rPr lang="en-US" dirty="0" smtClean="0"/>
              <a:t> </a:t>
            </a:r>
          </a:p>
          <a:p>
            <a:r>
              <a:rPr lang="en-US" sz="1600" dirty="0" smtClean="0">
                <a:solidFill>
                  <a:schemeClr val="bg1"/>
                </a:solidFill>
                <a:effectLst>
                  <a:outerShdw blurRad="38100" dist="38100" dir="2700000" algn="tl">
                    <a:srgbClr val="000000">
                      <a:alpha val="43137"/>
                    </a:srgbClr>
                  </a:outerShdw>
                </a:effectLst>
              </a:rPr>
              <a:t>(Alan </a:t>
            </a:r>
            <a:r>
              <a:rPr lang="en-US" sz="1600" dirty="0" err="1">
                <a:solidFill>
                  <a:schemeClr val="bg1"/>
                </a:solidFill>
                <a:effectLst>
                  <a:outerShdw blurRad="38100" dist="38100" dir="2700000" algn="tl">
                    <a:srgbClr val="000000">
                      <a:alpha val="43137"/>
                    </a:srgbClr>
                  </a:outerShdw>
                </a:effectLst>
              </a:rPr>
              <a:t>Rozanski</a:t>
            </a:r>
            <a:r>
              <a:rPr lang="en-US" sz="1600" dirty="0">
                <a:solidFill>
                  <a:schemeClr val="bg1"/>
                </a:solidFill>
                <a:effectLst>
                  <a:outerShdw blurRad="38100" dist="38100" dir="2700000" algn="tl">
                    <a:srgbClr val="000000">
                      <a:alpha val="43137"/>
                    </a:srgbClr>
                  </a:outerShdw>
                </a:effectLst>
              </a:rPr>
              <a:t>, James A. Blumenthal and Jay Kaplan. Impact of Psychological Factors on the Pathogenesis of Cardiovascular Disease and Implications for Therapy. Circulation. 1999;99:2192-2217; </a:t>
            </a:r>
            <a:r>
              <a:rPr lang="en-US" sz="1600" dirty="0" err="1" smtClean="0">
                <a:solidFill>
                  <a:schemeClr val="bg1"/>
                </a:solidFill>
                <a:effectLst>
                  <a:outerShdw blurRad="38100" dist="38100" dir="2700000" algn="tl">
                    <a:srgbClr val="000000">
                      <a:alpha val="43137"/>
                    </a:srgbClr>
                  </a:outerShdw>
                </a:effectLst>
              </a:rPr>
              <a:t>Veith</a:t>
            </a:r>
            <a:r>
              <a:rPr lang="en-US" sz="1600" dirty="0" smtClean="0">
                <a:solidFill>
                  <a:schemeClr val="bg1"/>
                </a:solidFill>
                <a:effectLst>
                  <a:outerShdw blurRad="38100" dist="38100" dir="2700000" algn="tl">
                    <a:srgbClr val="000000">
                      <a:alpha val="43137"/>
                    </a:srgbClr>
                  </a:outerShdw>
                </a:effectLst>
              </a:rPr>
              <a:t> RC et al. Sympathetic </a:t>
            </a:r>
            <a:r>
              <a:rPr lang="en-US" sz="1600" dirty="0">
                <a:solidFill>
                  <a:schemeClr val="bg1"/>
                </a:solidFill>
                <a:effectLst>
                  <a:outerShdw blurRad="38100" dist="38100" dir="2700000" algn="tl">
                    <a:srgbClr val="000000">
                      <a:alpha val="43137"/>
                    </a:srgbClr>
                  </a:outerShdw>
                </a:effectLst>
              </a:rPr>
              <a:t>nervous system activity in major depression. Basal and </a:t>
            </a:r>
            <a:r>
              <a:rPr lang="en-US" sz="1600" dirty="0" err="1">
                <a:solidFill>
                  <a:schemeClr val="bg1"/>
                </a:solidFill>
                <a:effectLst>
                  <a:outerShdw blurRad="38100" dist="38100" dir="2700000" algn="tl">
                    <a:srgbClr val="000000">
                      <a:alpha val="43137"/>
                    </a:srgbClr>
                  </a:outerShdw>
                </a:effectLst>
              </a:rPr>
              <a:t>desipramine</a:t>
            </a:r>
            <a:r>
              <a:rPr lang="en-US" sz="1600" dirty="0">
                <a:solidFill>
                  <a:schemeClr val="bg1"/>
                </a:solidFill>
                <a:effectLst>
                  <a:outerShdw blurRad="38100" dist="38100" dir="2700000" algn="tl">
                    <a:srgbClr val="000000">
                      <a:alpha val="43137"/>
                    </a:srgbClr>
                  </a:outerShdw>
                </a:effectLst>
              </a:rPr>
              <a:t>-induced alterations in plasma norepinephrine kinetics. </a:t>
            </a:r>
            <a:r>
              <a:rPr lang="en-US" sz="1600" dirty="0" smtClean="0">
                <a:solidFill>
                  <a:schemeClr val="bg1"/>
                </a:solidFill>
                <a:effectLst>
                  <a:outerShdw blurRad="38100" dist="38100" dir="2700000" algn="tl">
                    <a:srgbClr val="000000">
                      <a:alpha val="43137"/>
                    </a:srgbClr>
                  </a:outerShdw>
                </a:effectLst>
              </a:rPr>
              <a:t> Arch </a:t>
            </a:r>
            <a:r>
              <a:rPr lang="en-US" sz="1600" dirty="0">
                <a:solidFill>
                  <a:schemeClr val="bg1"/>
                </a:solidFill>
                <a:effectLst>
                  <a:outerShdw blurRad="38100" dist="38100" dir="2700000" algn="tl">
                    <a:srgbClr val="000000">
                      <a:alpha val="43137"/>
                    </a:srgbClr>
                  </a:outerShdw>
                </a:effectLst>
              </a:rPr>
              <a:t>Gen Psychiatry. 1994 May;51(5):</a:t>
            </a:r>
            <a:r>
              <a:rPr lang="en-US" sz="1600" dirty="0" smtClean="0">
                <a:solidFill>
                  <a:schemeClr val="bg1"/>
                </a:solidFill>
                <a:effectLst>
                  <a:outerShdw blurRad="38100" dist="38100" dir="2700000" algn="tl">
                    <a:srgbClr val="000000">
                      <a:alpha val="43137"/>
                    </a:srgbClr>
                  </a:outerShdw>
                </a:effectLst>
              </a:rPr>
              <a:t>411-22)</a:t>
            </a:r>
            <a:endParaRPr lang="en-US"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80643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err="1" smtClean="0"/>
              <a:t>Idade</a:t>
            </a:r>
            <a:endParaRPr lang="pt-BR" sz="3200" dirty="0"/>
          </a:p>
        </p:txBody>
      </p:sp>
      <p:sp>
        <p:nvSpPr>
          <p:cNvPr id="3" name="Espaço Reservado para Conteúdo 2"/>
          <p:cNvSpPr>
            <a:spLocks noGrp="1"/>
          </p:cNvSpPr>
          <p:nvPr>
            <p:ph idx="1"/>
          </p:nvPr>
        </p:nvSpPr>
        <p:spPr/>
        <p:txBody>
          <a:bodyPr>
            <a:normAutofit/>
          </a:bodyPr>
          <a:lstStyle/>
          <a:p>
            <a:pPr marL="137160" indent="0">
              <a:buNone/>
            </a:pPr>
            <a:endParaRPr lang="en-US" sz="1800" dirty="0" smtClean="0">
              <a:effectLst>
                <a:outerShdw blurRad="38100" dist="38100" dir="2700000" algn="tl">
                  <a:srgbClr val="000000">
                    <a:alpha val="43137"/>
                  </a:srgbClr>
                </a:outerShdw>
              </a:effectLst>
            </a:endParaRPr>
          </a:p>
          <a:p>
            <a:pPr marL="137160" indent="0">
              <a:buNone/>
            </a:pPr>
            <a:endParaRPr lang="en-US" sz="1800" dirty="0" smtClean="0">
              <a:effectLst>
                <a:outerShdw blurRad="38100" dist="38100" dir="2700000" algn="tl">
                  <a:srgbClr val="000000">
                    <a:alpha val="43137"/>
                  </a:srgbClr>
                </a:outerShdw>
              </a:effectLst>
            </a:endParaRPr>
          </a:p>
          <a:p>
            <a:pPr marL="137160" indent="0">
              <a:buNone/>
            </a:pP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idade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estão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intimamente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vinculados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sendo</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melhor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exemplo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relação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idade</a:t>
            </a:r>
            <a:r>
              <a:rPr lang="en-US" sz="1800" dirty="0" smtClean="0">
                <a:effectLst>
                  <a:outerShdw blurRad="38100" dist="38100" dir="2700000" algn="tl">
                    <a:srgbClr val="000000">
                      <a:alpha val="43137"/>
                    </a:srgbClr>
                  </a:outerShdw>
                </a:effectLst>
              </a:rPr>
              <a:t> com a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É </a:t>
            </a:r>
            <a:r>
              <a:rPr lang="en-US" sz="1800" dirty="0" err="1" smtClean="0">
                <a:effectLst>
                  <a:outerShdw blurRad="38100" dist="38100" dir="2700000" algn="tl">
                    <a:srgbClr val="000000">
                      <a:alpha val="43137"/>
                    </a:srgbClr>
                  </a:outerShdw>
                </a:effectLst>
              </a:rPr>
              <a:t>geralmente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aceito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atividade</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sistema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nervoso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simpático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aumenta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progressivamente</a:t>
            </a:r>
            <a:r>
              <a:rPr lang="en-US" sz="1800" dirty="0" smtClean="0">
                <a:effectLst>
                  <a:outerShdw blurRad="38100" dist="38100" dir="2700000" algn="tl">
                    <a:srgbClr val="000000">
                      <a:alpha val="43137"/>
                    </a:srgbClr>
                  </a:outerShdw>
                </a:effectLst>
              </a:rPr>
              <a:t> com a </a:t>
            </a:r>
            <a:r>
              <a:rPr lang="en-US" sz="1800" dirty="0" err="1" smtClean="0">
                <a:effectLst>
                  <a:outerShdw blurRad="38100" dist="38100" dir="2700000" algn="tl">
                    <a:srgbClr val="000000">
                      <a:alpha val="43137"/>
                    </a:srgbClr>
                  </a:outerShdw>
                </a:effectLst>
              </a:rPr>
              <a:t>idade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Também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aumento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níveis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noradrenalina</a:t>
            </a:r>
            <a:r>
              <a:rPr lang="en-US" sz="1800" dirty="0" smtClean="0">
                <a:effectLst>
                  <a:outerShdw blurRad="38100" dist="38100" dir="2700000" algn="tl">
                    <a:srgbClr val="000000">
                      <a:alpha val="43137"/>
                    </a:srgbClr>
                  </a:outerShdw>
                </a:effectLst>
              </a:rPr>
              <a:t> no plasma </a:t>
            </a:r>
            <a:r>
              <a:rPr lang="en-US" sz="1800" dirty="0" err="1" smtClean="0">
                <a:effectLst>
                  <a:outerShdw blurRad="38100" dist="38100" dir="2700000" algn="tl">
                    <a:srgbClr val="000000">
                      <a:alpha val="43137"/>
                    </a:srgbClr>
                  </a:outerShdw>
                </a:effectLst>
              </a:rPr>
              <a:t>podem</a:t>
            </a:r>
            <a:r>
              <a:rPr lang="en-US" sz="1800" dirty="0" smtClean="0">
                <a:effectLst>
                  <a:outerShdw blurRad="38100" dist="38100" dir="2700000" algn="tl">
                    <a:srgbClr val="000000">
                      <a:alpha val="43137"/>
                    </a:srgbClr>
                  </a:outerShdw>
                </a:effectLst>
              </a:rPr>
              <a:t> ser </a:t>
            </a:r>
            <a:r>
              <a:rPr lang="en-US" sz="1800" dirty="0" err="1" smtClean="0">
                <a:effectLst>
                  <a:outerShdw blurRad="38100" dist="38100" dir="2700000" algn="tl">
                    <a:srgbClr val="000000">
                      <a:alpha val="43137"/>
                    </a:srgbClr>
                  </a:outerShdw>
                </a:effectLst>
              </a:rPr>
              <a:t>mediados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pela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diminuição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sensibilidade</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sistema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baroreflexo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relacionada</a:t>
            </a:r>
            <a:r>
              <a:rPr lang="en-US" sz="1800" dirty="0" smtClean="0">
                <a:effectLst>
                  <a:outerShdw blurRad="38100" dist="38100" dir="2700000" algn="tl">
                    <a:srgbClr val="000000">
                      <a:alpha val="43137"/>
                    </a:srgbClr>
                  </a:outerShdw>
                </a:effectLst>
              </a:rPr>
              <a:t> à </a:t>
            </a:r>
            <a:r>
              <a:rPr lang="en-US" sz="1800" dirty="0" err="1" smtClean="0">
                <a:effectLst>
                  <a:outerShdw blurRad="38100" dist="38100" dir="2700000" algn="tl">
                    <a:srgbClr val="000000">
                      <a:alpha val="43137"/>
                    </a:srgbClr>
                  </a:outerShdw>
                </a:effectLst>
              </a:rPr>
              <a:t>idade</a:t>
            </a:r>
            <a:r>
              <a:rPr lang="en-US" sz="1800" dirty="0" smtClean="0">
                <a:effectLst>
                  <a:outerShdw blurRad="38100" dist="38100" dir="2700000" algn="tl">
                    <a:srgbClr val="000000">
                      <a:alpha val="43137"/>
                    </a:srgbClr>
                  </a:outerShdw>
                </a:effectLst>
              </a:rPr>
              <a:t>.</a:t>
            </a:r>
            <a:endParaRPr lang="en-US" sz="2000" b="1" dirty="0"/>
          </a:p>
          <a:p>
            <a:pPr marL="137160" indent="0">
              <a:buNone/>
            </a:pPr>
            <a:endParaRPr lang="en-US" sz="2000" b="1" dirty="0" smtClean="0"/>
          </a:p>
          <a:p>
            <a:pPr marL="137160" indent="0">
              <a:buNone/>
            </a:pPr>
            <a:endParaRPr lang="en-US" sz="2000" b="1" dirty="0" smtClean="0">
              <a:effectLst>
                <a:outerShdw blurRad="38100" dist="38100" dir="2700000" algn="tl">
                  <a:srgbClr val="000000">
                    <a:alpha val="43137"/>
                  </a:srgbClr>
                </a:outerShdw>
              </a:effectLst>
            </a:endParaRPr>
          </a:p>
          <a:p>
            <a:pPr marL="137160" indent="0">
              <a:buNone/>
            </a:pPr>
            <a:r>
              <a:rPr lang="en-US" sz="1600" dirty="0" smtClean="0">
                <a:solidFill>
                  <a:schemeClr val="bg1"/>
                </a:solidFill>
                <a:effectLst>
                  <a:outerShdw blurRad="38100" dist="38100" dir="2700000" algn="tl">
                    <a:srgbClr val="000000">
                      <a:alpha val="43137"/>
                    </a:srgbClr>
                  </a:outerShdw>
                </a:effectLst>
              </a:rPr>
              <a:t>(Ziegler MG, Lake CR and </a:t>
            </a:r>
            <a:r>
              <a:rPr lang="en-US" sz="1600" dirty="0" err="1" smtClean="0">
                <a:solidFill>
                  <a:schemeClr val="bg1"/>
                </a:solidFill>
                <a:effectLst>
                  <a:outerShdw blurRad="38100" dist="38100" dir="2700000" algn="tl">
                    <a:srgbClr val="000000">
                      <a:alpha val="43137"/>
                    </a:srgbClr>
                  </a:outerShdw>
                </a:effectLst>
              </a:rPr>
              <a:t>Kopin</a:t>
            </a:r>
            <a:r>
              <a:rPr lang="en-US" sz="1600" dirty="0" smtClean="0">
                <a:solidFill>
                  <a:schemeClr val="bg1"/>
                </a:solidFill>
                <a:effectLst>
                  <a:outerShdw blurRad="38100" dist="38100" dir="2700000" algn="tl">
                    <a:srgbClr val="000000">
                      <a:alpha val="43137"/>
                    </a:srgbClr>
                  </a:outerShdw>
                </a:effectLst>
              </a:rPr>
              <a:t> IJ. Plasma noradrenaline increases with age. Nature 261, 33 -335 (27 May 1976); Shimada and all. Age-related changes of </a:t>
            </a:r>
            <a:r>
              <a:rPr lang="en-US" sz="1600" dirty="0" err="1" smtClean="0">
                <a:solidFill>
                  <a:schemeClr val="bg1"/>
                </a:solidFill>
                <a:effectLst>
                  <a:outerShdw blurRad="38100" dist="38100" dir="2700000" algn="tl">
                    <a:srgbClr val="000000">
                      <a:alpha val="43137"/>
                    </a:srgbClr>
                  </a:outerShdw>
                </a:effectLst>
              </a:rPr>
              <a:t>baroreflex</a:t>
            </a:r>
            <a:r>
              <a:rPr lang="en-US" sz="1600" dirty="0" smtClean="0">
                <a:solidFill>
                  <a:schemeClr val="bg1"/>
                </a:solidFill>
                <a:effectLst>
                  <a:outerShdw blurRad="38100" dist="38100" dir="2700000" algn="tl">
                    <a:srgbClr val="000000">
                      <a:alpha val="43137"/>
                    </a:srgbClr>
                  </a:outerShdw>
                </a:effectLst>
              </a:rPr>
              <a:t> function, plasma norepinephrine , and blood pressure. Hypertension 7:113-117, 1985; </a:t>
            </a:r>
            <a:r>
              <a:rPr lang="en-US" sz="1600" dirty="0" err="1" smtClean="0">
                <a:solidFill>
                  <a:schemeClr val="bg1"/>
                </a:solidFill>
                <a:effectLst>
                  <a:outerShdw blurRad="38100" dist="38100" dir="2700000" algn="tl">
                    <a:srgbClr val="000000">
                      <a:alpha val="43137"/>
                    </a:srgbClr>
                  </a:outerShdw>
                </a:effectLst>
              </a:rPr>
              <a:t>Narkiewicz</a:t>
            </a:r>
            <a:r>
              <a:rPr lang="en-US" sz="1600" dirty="0" smtClean="0">
                <a:solidFill>
                  <a:schemeClr val="bg1"/>
                </a:solidFill>
                <a:effectLst>
                  <a:outerShdw blurRad="38100" dist="38100" dir="2700000" algn="tl">
                    <a:srgbClr val="000000">
                      <a:alpha val="43137"/>
                    </a:srgbClr>
                  </a:outerShdw>
                </a:effectLst>
              </a:rPr>
              <a:t> et al. Gender-selective interaction between aging, blood pressure and sympathetic nerve activity. Hypertension 2005;45:522-525)</a:t>
            </a:r>
            <a:endParaRPr lang="pt-BR" sz="1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208047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84976" cy="1143000"/>
          </a:xfrm>
        </p:spPr>
        <p:txBody>
          <a:bodyPr>
            <a:normAutofit/>
          </a:bodyPr>
          <a:lstStyle/>
          <a:p>
            <a:r>
              <a:rPr lang="en-US" sz="3200" dirty="0" err="1" smtClean="0">
                <a:effectLst>
                  <a:outerShdw blurRad="38100" dist="38100" dir="2700000" algn="tl">
                    <a:srgbClr val="000000">
                      <a:alpha val="43137"/>
                    </a:srgbClr>
                  </a:outerShdw>
                </a:effectLst>
              </a:rPr>
              <a:t>Dislipidemia</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p:txBody>
          <a:bodyPr>
            <a:normAutofit/>
          </a:bodyPr>
          <a:lstStyle/>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Um </a:t>
            </a:r>
            <a:r>
              <a:rPr lang="en-US" sz="1800" dirty="0" err="1" smtClean="0">
                <a:effectLst>
                  <a:outerShdw blurRad="38100" dist="38100" dir="2700000" algn="tl">
                    <a:srgbClr val="000000">
                      <a:alpha val="43137"/>
                    </a:srgbClr>
                  </a:outerShdw>
                </a:effectLst>
              </a:rPr>
              <a:t>estudo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recente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demonstrou</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predominância</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simpático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favorecer</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desenvolvimento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hipertensão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contínua</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hipercolesterolemia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precoce</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levar</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aumentada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susceptibilidade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complicações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vasculares</a:t>
            </a:r>
            <a:r>
              <a:rPr lang="en-US" sz="1800" dirty="0" smtClean="0">
                <a:effectLst>
                  <a:outerShdw blurRad="38100" dist="38100" dir="2700000" algn="tl">
                    <a:srgbClr val="000000">
                      <a:alpha val="43137"/>
                    </a:srgbClr>
                  </a:outerShdw>
                </a:effectLst>
              </a:rPr>
              <a:t>. </a:t>
            </a:r>
          </a:p>
          <a:p>
            <a:endParaRPr lang="en-US" sz="2000" dirty="0"/>
          </a:p>
          <a:p>
            <a:endParaRPr lang="en-US" sz="2000" dirty="0" smtClean="0"/>
          </a:p>
          <a:p>
            <a:endParaRPr lang="pt-BR" sz="1600" dirty="0" smtClean="0">
              <a:solidFill>
                <a:schemeClr val="bg1"/>
              </a:solidFill>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a:t>
            </a:r>
            <a:r>
              <a:rPr lang="pt-BR" sz="1700" dirty="0" err="1" smtClean="0">
                <a:solidFill>
                  <a:schemeClr val="bg1"/>
                </a:solidFill>
                <a:effectLst>
                  <a:outerShdw blurRad="38100" dist="38100" dir="2700000" algn="tl">
                    <a:srgbClr val="000000">
                      <a:alpha val="43137"/>
                    </a:srgbClr>
                  </a:outerShdw>
                </a:effectLst>
              </a:rPr>
              <a:t>Palatini</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P</a:t>
            </a:r>
            <a:r>
              <a:rPr lang="pt-BR" sz="1700" dirty="0" smtClean="0">
                <a:solidFill>
                  <a:schemeClr val="bg1"/>
                </a:solidFill>
                <a:effectLst>
                  <a:outerShdw blurRad="38100" dist="38100" dir="2700000" algn="tl">
                    <a:srgbClr val="000000">
                      <a:alpha val="43137"/>
                    </a:srgbClr>
                  </a:outerShdw>
                </a:effectLst>
              </a:rPr>
              <a:t>, et al. </a:t>
            </a:r>
            <a:r>
              <a:rPr lang="pt-BR" sz="1700" dirty="0" err="1">
                <a:solidFill>
                  <a:schemeClr val="bg1"/>
                </a:solidFill>
                <a:effectLst>
                  <a:outerShdw blurRad="38100" dist="38100" dir="2700000" algn="tl">
                    <a:srgbClr val="000000">
                      <a:alpha val="43137"/>
                    </a:srgbClr>
                  </a:outerShdw>
                </a:effectLst>
              </a:rPr>
              <a:t>Evolution</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blood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pressure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cholesterol</a:t>
            </a:r>
            <a:r>
              <a:rPr lang="pt-BR" sz="1700" dirty="0">
                <a:solidFill>
                  <a:schemeClr val="bg1"/>
                </a:solidFill>
                <a:effectLst>
                  <a:outerShdw blurRad="38100" dist="38100" dir="2700000" algn="tl">
                    <a:srgbClr val="000000">
                      <a:alpha val="43137"/>
                    </a:srgbClr>
                  </a:outerShdw>
                </a:effectLst>
              </a:rPr>
              <a:t> in </a:t>
            </a:r>
            <a:r>
              <a:rPr lang="pt-BR" sz="1700" dirty="0" err="1">
                <a:solidFill>
                  <a:schemeClr val="bg1"/>
                </a:solidFill>
                <a:effectLst>
                  <a:outerShdw blurRad="38100" dist="38100" dir="2700000" algn="tl">
                    <a:srgbClr val="000000">
                      <a:alpha val="43137"/>
                    </a:srgbClr>
                  </a:outerShdw>
                </a:effectLst>
              </a:rPr>
              <a:t>stage</a:t>
            </a:r>
            <a:r>
              <a:rPr lang="pt-BR" sz="1700" dirty="0">
                <a:solidFill>
                  <a:schemeClr val="bg1"/>
                </a:solidFill>
                <a:effectLst>
                  <a:outerShdw blurRad="38100" dist="38100" dir="2700000" algn="tl">
                    <a:srgbClr val="000000">
                      <a:alpha val="43137"/>
                    </a:srgbClr>
                  </a:outerShdw>
                </a:effectLst>
              </a:rPr>
              <a:t> 1 </a:t>
            </a:r>
            <a:r>
              <a:rPr lang="pt-BR" sz="1700" dirty="0" err="1">
                <a:solidFill>
                  <a:schemeClr val="bg1"/>
                </a:solidFill>
                <a:effectLst>
                  <a:outerShdw blurRad="38100" dist="38100" dir="2700000" algn="tl">
                    <a:srgbClr val="000000">
                      <a:alpha val="43137"/>
                    </a:srgbClr>
                  </a:outerShdw>
                </a:effectLst>
              </a:rPr>
              <a:t>hypertension</a:t>
            </a:r>
            <a:r>
              <a:rPr lang="pt-BR" sz="1700" dirty="0">
                <a:solidFill>
                  <a:schemeClr val="bg1"/>
                </a:solidFill>
                <a:effectLst>
                  <a:outerShdw blurRad="38100" dist="38100" dir="2700000" algn="tl">
                    <a:srgbClr val="000000">
                      <a:alpha val="43137"/>
                    </a:srgbClr>
                  </a:outerShdw>
                </a:effectLst>
              </a:rPr>
              <a:t>: role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autonomic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nervous</a:t>
            </a:r>
            <a:r>
              <a:rPr lang="pt-BR" sz="1700" dirty="0">
                <a:solidFill>
                  <a:schemeClr val="bg1"/>
                </a:solidFill>
                <a:effectLst>
                  <a:outerShdw blurRad="38100" dist="38100" dir="2700000" algn="tl">
                    <a:srgbClr val="000000">
                      <a:alpha val="43137"/>
                    </a:srgbClr>
                  </a:outerShdw>
                </a:effectLst>
              </a:rPr>
              <a:t> system </a:t>
            </a:r>
            <a:r>
              <a:rPr lang="pt-BR" sz="1700" dirty="0" err="1">
                <a:solidFill>
                  <a:schemeClr val="bg1"/>
                </a:solidFill>
                <a:effectLst>
                  <a:outerShdw blurRad="38100" dist="38100" dir="2700000" algn="tl">
                    <a:srgbClr val="000000">
                      <a:alpha val="43137"/>
                    </a:srgbClr>
                  </a:outerShdw>
                </a:effectLst>
              </a:rPr>
              <a:t>activity</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Journal</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Hypertension</a:t>
            </a:r>
            <a:r>
              <a:rPr lang="pt-BR" sz="1700" dirty="0">
                <a:solidFill>
                  <a:schemeClr val="bg1"/>
                </a:solidFill>
                <a:effectLst>
                  <a:outerShdw blurRad="38100" dist="38100" dir="2700000" algn="tl">
                    <a:srgbClr val="000000">
                      <a:alpha val="43137"/>
                    </a:srgbClr>
                  </a:outerShdw>
                </a:effectLst>
              </a:rPr>
              <a:t> 2006, </a:t>
            </a:r>
            <a:r>
              <a:rPr lang="pt-BR" sz="1700" dirty="0" smtClean="0">
                <a:solidFill>
                  <a:schemeClr val="bg1"/>
                </a:solidFill>
                <a:effectLst>
                  <a:outerShdw blurRad="38100" dist="38100" dir="2700000" algn="tl">
                    <a:srgbClr val="000000">
                      <a:alpha val="43137"/>
                    </a:srgbClr>
                  </a:outerShdw>
                </a:effectLst>
              </a:rPr>
              <a:t>24:1375-1381)</a:t>
            </a:r>
            <a:endParaRPr lang="pt-BR" sz="17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92304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err="1" smtClean="0">
                <a:effectLst>
                  <a:outerShdw blurRad="38100" dist="38100" dir="2700000" algn="tl">
                    <a:srgbClr val="000000">
                      <a:alpha val="43137"/>
                    </a:srgbClr>
                  </a:outerShdw>
                </a:effectLst>
              </a:rPr>
              <a:t>Hipertensão</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p:txBody>
          <a:bodyPr>
            <a:normAutofit fontScale="55000" lnSpcReduction="20000"/>
          </a:bodyPr>
          <a:lstStyle/>
          <a:p>
            <a:endParaRPr lang="en-US" sz="3300" dirty="0" smtClean="0">
              <a:effectLst>
                <a:outerShdw blurRad="38100" dist="38100" dir="2700000" algn="tl">
                  <a:srgbClr val="000000">
                    <a:alpha val="43137"/>
                  </a:srgbClr>
                </a:outerShdw>
              </a:effectLst>
            </a:endParaRPr>
          </a:p>
          <a:p>
            <a:endParaRPr lang="en-US" sz="3300" dirty="0" smtClean="0">
              <a:effectLst>
                <a:outerShdw blurRad="38100" dist="38100" dir="2700000" algn="tl">
                  <a:srgbClr val="000000">
                    <a:alpha val="43137"/>
                  </a:srgbClr>
                </a:outerShdw>
              </a:effectLst>
            </a:endParaRPr>
          </a:p>
          <a:p>
            <a:r>
              <a:rPr lang="en-US" sz="3300" dirty="0" smtClean="0">
                <a:effectLst>
                  <a:outerShdw blurRad="38100" dist="38100" dir="2700000" algn="tl">
                    <a:srgbClr val="000000">
                      <a:alpha val="43137"/>
                    </a:srgbClr>
                  </a:outerShdw>
                </a:effectLst>
              </a:rPr>
              <a:t>A </a:t>
            </a:r>
            <a:r>
              <a:rPr lang="en-US" sz="3300" dirty="0" err="1" smtClean="0">
                <a:effectLst>
                  <a:outerShdw blurRad="38100" dist="38100" dir="2700000" algn="tl">
                    <a:srgbClr val="000000">
                      <a:alpha val="43137"/>
                    </a:srgbClr>
                  </a:outerShdw>
                </a:effectLst>
              </a:rPr>
              <a:t>hipertensão</a:t>
            </a:r>
            <a:r>
              <a:rPr lang="en-US" sz="3300" dirty="0" smtClean="0">
                <a:effectLst>
                  <a:outerShdw blurRad="38100" dist="38100" dir="2700000" algn="tl">
                    <a:srgbClr val="000000">
                      <a:alpha val="43137"/>
                    </a:srgbClr>
                  </a:outerShdw>
                </a:effectLst>
              </a:rPr>
              <a:t> é </a:t>
            </a:r>
            <a:r>
              <a:rPr lang="en-US" sz="3300" dirty="0" err="1" smtClean="0">
                <a:effectLst>
                  <a:outerShdw blurRad="38100" dist="38100" dir="2700000" algn="tl">
                    <a:srgbClr val="000000">
                      <a:alpha val="43137"/>
                    </a:srgbClr>
                  </a:outerShdw>
                </a:effectLst>
              </a:rPr>
              <a:t>considerada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como</a:t>
            </a:r>
            <a:r>
              <a:rPr lang="en-US" sz="3300" dirty="0" smtClean="0">
                <a:effectLst>
                  <a:outerShdw blurRad="38100" dist="38100" dir="2700000" algn="tl">
                    <a:srgbClr val="000000">
                      <a:alpha val="43137"/>
                    </a:srgbClr>
                  </a:outerShdw>
                </a:effectLst>
              </a:rPr>
              <a:t> um </a:t>
            </a:r>
            <a:r>
              <a:rPr lang="en-US" sz="3300" dirty="0" err="1" smtClean="0">
                <a:effectLst>
                  <a:outerShdw blurRad="38100" dist="38100" dir="2700000" algn="tl">
                    <a:srgbClr val="000000">
                      <a:alpha val="43137"/>
                    </a:srgbClr>
                  </a:outerShdw>
                </a:effectLst>
              </a:rPr>
              <a:t>importante</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fator</a:t>
            </a:r>
            <a:r>
              <a:rPr lang="en-US" sz="3300" dirty="0" smtClean="0">
                <a:effectLst>
                  <a:outerShdw blurRad="38100" dist="38100" dir="2700000" algn="tl">
                    <a:srgbClr val="000000">
                      <a:alpha val="43137"/>
                    </a:srgbClr>
                  </a:outerShdw>
                </a:effectLst>
              </a:rPr>
              <a:t> de </a:t>
            </a:r>
            <a:r>
              <a:rPr lang="en-US" sz="3300" dirty="0" err="1" smtClean="0">
                <a:effectLst>
                  <a:outerShdw blurRad="38100" dist="38100" dir="2700000" algn="tl">
                    <a:srgbClr val="000000">
                      <a:alpha val="43137"/>
                    </a:srgbClr>
                  </a:outerShdw>
                </a:effectLst>
              </a:rPr>
              <a:t>risco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para</a:t>
            </a:r>
            <a:r>
              <a:rPr lang="en-US" sz="3300" dirty="0" smtClean="0">
                <a:effectLst>
                  <a:outerShdw blurRad="38100" dist="38100" dir="2700000" algn="tl">
                    <a:srgbClr val="000000">
                      <a:alpha val="43137"/>
                    </a:srgbClr>
                  </a:outerShdw>
                </a:effectLst>
              </a:rPr>
              <a:t> o </a:t>
            </a:r>
            <a:r>
              <a:rPr lang="en-US" sz="3300" dirty="0" err="1" smtClean="0">
                <a:effectLst>
                  <a:outerShdw blurRad="38100" dist="38100" dir="2700000" algn="tl">
                    <a:srgbClr val="000000">
                      <a:alpha val="43137"/>
                    </a:srgbClr>
                  </a:outerShdw>
                </a:effectLst>
              </a:rPr>
              <a:t>desenvolvimento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aterosclerose</a:t>
            </a:r>
            <a:r>
              <a:rPr lang="en-US" sz="3300" dirty="0" smtClean="0">
                <a:effectLst>
                  <a:outerShdw blurRad="38100" dist="38100" dir="2700000" algn="tl">
                    <a:srgbClr val="000000">
                      <a:alpha val="43137"/>
                    </a:srgbClr>
                  </a:outerShdw>
                </a:effectLst>
              </a:rPr>
              <a:t>, com </a:t>
            </a:r>
            <a:r>
              <a:rPr lang="en-US" sz="3300" dirty="0" err="1" smtClean="0">
                <a:effectLst>
                  <a:outerShdw blurRad="38100" dist="38100" dir="2700000" algn="tl">
                    <a:srgbClr val="000000">
                      <a:alpha val="43137"/>
                    </a:srgbClr>
                  </a:outerShdw>
                </a:effectLst>
              </a:rPr>
              <a:t>esses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processos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partilhando</a:t>
            </a:r>
            <a:r>
              <a:rPr lang="en-US" sz="3300" dirty="0" smtClean="0">
                <a:effectLst>
                  <a:outerShdw blurRad="38100" dist="38100" dir="2700000" algn="tl">
                    <a:srgbClr val="000000">
                      <a:alpha val="43137"/>
                    </a:srgbClr>
                  </a:outerShdw>
                </a:effectLst>
              </a:rPr>
              <a:t> de </a:t>
            </a:r>
            <a:r>
              <a:rPr lang="en-US" sz="3300" dirty="0" err="1" smtClean="0">
                <a:effectLst>
                  <a:outerShdw blurRad="38100" dist="38100" dir="2700000" algn="tl">
                    <a:srgbClr val="000000">
                      <a:alpha val="43137"/>
                    </a:srgbClr>
                  </a:outerShdw>
                </a:effectLst>
              </a:rPr>
              <a:t>alguns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mecanismos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comuns</a:t>
            </a:r>
            <a:r>
              <a:rPr lang="en-US" sz="3300" dirty="0" smtClean="0">
                <a:effectLst>
                  <a:outerShdw blurRad="38100" dist="38100" dir="2700000" algn="tl">
                    <a:srgbClr val="000000">
                      <a:alpha val="43137"/>
                    </a:srgbClr>
                  </a:outerShdw>
                </a:effectLst>
              </a:rPr>
              <a:t>. O </a:t>
            </a:r>
            <a:r>
              <a:rPr lang="en-US" sz="3300" dirty="0" err="1" smtClean="0">
                <a:effectLst>
                  <a:outerShdw blurRad="38100" dist="38100" dir="2700000" algn="tl">
                    <a:srgbClr val="000000">
                      <a:alpha val="43137"/>
                    </a:srgbClr>
                  </a:outerShdw>
                </a:effectLst>
              </a:rPr>
              <a:t>endotélio</a:t>
            </a:r>
            <a:r>
              <a:rPr lang="en-US" sz="3300" dirty="0" smtClean="0">
                <a:effectLst>
                  <a:outerShdw blurRad="38100" dist="38100" dir="2700000" algn="tl">
                    <a:srgbClr val="000000">
                      <a:alpha val="43137"/>
                    </a:srgbClr>
                  </a:outerShdw>
                </a:effectLst>
              </a:rPr>
              <a:t> é </a:t>
            </a:r>
            <a:r>
              <a:rPr lang="en-US" sz="3300" dirty="0" err="1" smtClean="0">
                <a:effectLst>
                  <a:outerShdw blurRad="38100" dist="38100" dir="2700000" algn="tl">
                    <a:srgbClr val="000000">
                      <a:alpha val="43137"/>
                    </a:srgbClr>
                  </a:outerShdw>
                </a:effectLst>
              </a:rPr>
              <a:t>usualmente</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colocado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como</a:t>
            </a:r>
            <a:r>
              <a:rPr lang="en-US" sz="3300" dirty="0" smtClean="0">
                <a:effectLst>
                  <a:outerShdw blurRad="38100" dist="38100" dir="2700000" algn="tl">
                    <a:srgbClr val="000000">
                      <a:alpha val="43137"/>
                    </a:srgbClr>
                  </a:outerShdw>
                </a:effectLst>
              </a:rPr>
              <a:t> o </a:t>
            </a:r>
            <a:r>
              <a:rPr lang="en-US" sz="3300" dirty="0" err="1" smtClean="0">
                <a:effectLst>
                  <a:outerShdw blurRad="38100" dist="38100" dir="2700000" algn="tl">
                    <a:srgbClr val="000000">
                      <a:alpha val="43137"/>
                    </a:srgbClr>
                  </a:outerShdw>
                </a:effectLst>
              </a:rPr>
              <a:t>provável</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foco</a:t>
            </a:r>
            <a:r>
              <a:rPr lang="en-US" sz="3300" dirty="0" smtClean="0">
                <a:effectLst>
                  <a:outerShdw blurRad="38100" dist="38100" dir="2700000" algn="tl">
                    <a:srgbClr val="000000">
                      <a:alpha val="43137"/>
                    </a:srgbClr>
                  </a:outerShdw>
                </a:effectLst>
              </a:rPr>
              <a:t> central </a:t>
            </a:r>
            <a:r>
              <a:rPr lang="en-US" sz="3300" dirty="0" err="1" smtClean="0">
                <a:effectLst>
                  <a:outerShdw blurRad="38100" dist="38100" dir="2700000" algn="tl">
                    <a:srgbClr val="000000">
                      <a:alpha val="43137"/>
                    </a:srgbClr>
                  </a:outerShdw>
                </a:effectLst>
              </a:rPr>
              <a:t>para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os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efeitos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em</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ambas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doenças</a:t>
            </a:r>
            <a:r>
              <a:rPr lang="en-US" sz="3300" dirty="0" smtClean="0">
                <a:effectLst>
                  <a:outerShdw blurRad="38100" dist="38100" dir="2700000" algn="tl">
                    <a:srgbClr val="000000">
                      <a:alpha val="43137"/>
                    </a:srgbClr>
                  </a:outerShdw>
                </a:effectLst>
              </a:rPr>
              <a:t>, com </a:t>
            </a:r>
            <a:r>
              <a:rPr lang="en-US" sz="3300" dirty="0" err="1" smtClean="0">
                <a:effectLst>
                  <a:outerShdw blurRad="38100" dist="38100" dir="2700000" algn="tl">
                    <a:srgbClr val="000000">
                      <a:alpha val="43137"/>
                    </a:srgbClr>
                  </a:outerShdw>
                </a:effectLst>
              </a:rPr>
              <a:t>evidências</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levando</a:t>
            </a:r>
            <a:r>
              <a:rPr lang="en-US" sz="3300" dirty="0" smtClean="0">
                <a:effectLst>
                  <a:outerShdw blurRad="38100" dist="38100" dir="2700000" algn="tl">
                    <a:srgbClr val="000000">
                      <a:alpha val="43137"/>
                    </a:srgbClr>
                  </a:outerShdw>
                </a:effectLst>
              </a:rPr>
              <a:t> a </a:t>
            </a:r>
            <a:r>
              <a:rPr lang="en-US" sz="3300" dirty="0" err="1" smtClean="0">
                <a:effectLst>
                  <a:outerShdw blurRad="38100" dist="38100" dir="2700000" algn="tl">
                    <a:srgbClr val="000000">
                      <a:alpha val="43137"/>
                    </a:srgbClr>
                  </a:outerShdw>
                </a:effectLst>
              </a:rPr>
              <a:t>postulação</a:t>
            </a:r>
            <a:r>
              <a:rPr lang="en-US" sz="3300" dirty="0" smtClean="0">
                <a:effectLst>
                  <a:outerShdw blurRad="38100" dist="38100" dir="2700000" algn="tl">
                    <a:srgbClr val="000000">
                      <a:alpha val="43137"/>
                    </a:srgbClr>
                  </a:outerShdw>
                </a:effectLst>
              </a:rPr>
              <a:t> de </a:t>
            </a:r>
            <a:r>
              <a:rPr lang="en-US" sz="3300" dirty="0" err="1" smtClean="0">
                <a:effectLst>
                  <a:outerShdw blurRad="38100" dist="38100" dir="2700000" algn="tl">
                    <a:srgbClr val="000000">
                      <a:alpha val="43137"/>
                    </a:srgbClr>
                  </a:outerShdw>
                </a:effectLst>
              </a:rPr>
              <a:t>que</a:t>
            </a:r>
            <a:r>
              <a:rPr lang="en-US" sz="3300" dirty="0" smtClean="0">
                <a:effectLst>
                  <a:outerShdw blurRad="38100" dist="38100" dir="2700000" algn="tl">
                    <a:srgbClr val="000000">
                      <a:alpha val="43137"/>
                    </a:srgbClr>
                  </a:outerShdw>
                </a:effectLst>
              </a:rPr>
              <a:t> a </a:t>
            </a:r>
            <a:r>
              <a:rPr lang="en-US" sz="3300" dirty="0" err="1" smtClean="0">
                <a:effectLst>
                  <a:outerShdw blurRad="38100" dist="38100" dir="2700000" algn="tl">
                    <a:srgbClr val="000000">
                      <a:alpha val="43137"/>
                    </a:srgbClr>
                  </a:outerShdw>
                </a:effectLst>
              </a:rPr>
              <a:t>hipertensão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predispôe</a:t>
            </a:r>
            <a:r>
              <a:rPr lang="en-US" sz="3300" dirty="0" smtClean="0">
                <a:effectLst>
                  <a:outerShdw blurRad="38100" dist="38100" dir="2700000" algn="tl">
                    <a:srgbClr val="000000">
                      <a:alpha val="43137"/>
                    </a:srgbClr>
                  </a:outerShdw>
                </a:effectLst>
              </a:rPr>
              <a:t> e </a:t>
            </a:r>
            <a:r>
              <a:rPr lang="en-US" sz="3300" dirty="0" err="1" smtClean="0">
                <a:effectLst>
                  <a:outerShdw blurRad="38100" dist="38100" dir="2700000" algn="tl">
                    <a:srgbClr val="000000">
                      <a:alpha val="43137"/>
                    </a:srgbClr>
                  </a:outerShdw>
                </a:effectLst>
              </a:rPr>
              <a:t>acelera</a:t>
            </a:r>
            <a:r>
              <a:rPr lang="en-US" sz="3300" dirty="0" smtClean="0">
                <a:effectLst>
                  <a:outerShdw blurRad="38100" dist="38100" dir="2700000" algn="tl">
                    <a:srgbClr val="000000">
                      <a:alpha val="43137"/>
                    </a:srgbClr>
                  </a:outerShdw>
                </a:effectLst>
              </a:rPr>
              <a:t> a </a:t>
            </a:r>
            <a:r>
              <a:rPr lang="en-US" sz="3300" dirty="0" err="1" smtClean="0">
                <a:effectLst>
                  <a:outerShdw blurRad="38100" dist="38100" dir="2700000" algn="tl">
                    <a:srgbClr val="000000">
                      <a:alpha val="43137"/>
                    </a:srgbClr>
                  </a:outerShdw>
                </a:effectLst>
              </a:rPr>
              <a:t>aterosclerose</a:t>
            </a:r>
            <a:r>
              <a:rPr lang="en-US" sz="3300" dirty="0" smtClean="0">
                <a:effectLst>
                  <a:outerShdw blurRad="38100" dist="38100" dir="2700000" algn="tl">
                    <a:srgbClr val="000000">
                      <a:alpha val="43137"/>
                    </a:srgbClr>
                  </a:outerShdw>
                </a:effectLst>
              </a:rPr>
              <a:t>.</a:t>
            </a:r>
            <a:endParaRPr lang="en-US" sz="3300" dirty="0">
              <a:effectLst>
                <a:outerShdw blurRad="38100" dist="38100" dir="2700000" algn="tl">
                  <a:srgbClr val="000000">
                    <a:alpha val="43137"/>
                  </a:srgbClr>
                </a:outerShdw>
              </a:effectLst>
            </a:endParaRPr>
          </a:p>
          <a:p>
            <a:r>
              <a:rPr lang="en-US" sz="3300" dirty="0" smtClean="0">
                <a:effectLst>
                  <a:outerShdw blurRad="38100" dist="38100" dir="2700000" algn="tl">
                    <a:srgbClr val="000000">
                      <a:alpha val="43137"/>
                    </a:srgbClr>
                  </a:outerShdw>
                </a:effectLst>
              </a:rPr>
              <a:t>A </a:t>
            </a:r>
            <a:r>
              <a:rPr lang="en-US" sz="3300" dirty="0" err="1" smtClean="0">
                <a:effectLst>
                  <a:outerShdw blurRad="38100" dist="38100" dir="2700000" algn="tl">
                    <a:srgbClr val="000000">
                      <a:alpha val="43137"/>
                    </a:srgbClr>
                  </a:outerShdw>
                </a:effectLst>
              </a:rPr>
              <a:t>ativação</a:t>
            </a:r>
            <a:r>
              <a:rPr lang="en-US" sz="3300" dirty="0" smtClean="0">
                <a:effectLst>
                  <a:outerShdw blurRad="38100" dist="38100" dir="2700000" algn="tl">
                    <a:srgbClr val="000000">
                      <a:alpha val="43137"/>
                    </a:srgbClr>
                  </a:outerShdw>
                </a:effectLst>
              </a:rPr>
              <a:t> do </a:t>
            </a:r>
            <a:r>
              <a:rPr lang="en-US" sz="3300" dirty="0" err="1" smtClean="0">
                <a:effectLst>
                  <a:outerShdw blurRad="38100" dist="38100" dir="2700000" algn="tl">
                    <a:srgbClr val="000000">
                      <a:alpha val="43137"/>
                    </a:srgbClr>
                  </a:outerShdw>
                </a:effectLst>
              </a:rPr>
              <a:t>simpático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desempenha</a:t>
            </a:r>
            <a:r>
              <a:rPr lang="en-US" sz="3300" dirty="0" smtClean="0">
                <a:effectLst>
                  <a:outerShdw blurRad="38100" dist="38100" dir="2700000" algn="tl">
                    <a:srgbClr val="000000">
                      <a:alpha val="43137"/>
                    </a:srgbClr>
                  </a:outerShdw>
                </a:effectLst>
              </a:rPr>
              <a:t> um </a:t>
            </a:r>
            <a:r>
              <a:rPr lang="en-US" sz="3300" dirty="0" err="1" smtClean="0">
                <a:effectLst>
                  <a:outerShdw blurRad="38100" dist="38100" dir="2700000" algn="tl">
                    <a:srgbClr val="000000">
                      <a:alpha val="43137"/>
                    </a:srgbClr>
                  </a:outerShdw>
                </a:effectLst>
              </a:rPr>
              <a:t>importante</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papel</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na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regulação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pressão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sanguínea</a:t>
            </a:r>
            <a:r>
              <a:rPr lang="en-US" sz="3300" dirty="0" smtClean="0">
                <a:effectLst>
                  <a:outerShdw blurRad="38100" dist="38100" dir="2700000" algn="tl">
                    <a:srgbClr val="000000">
                      <a:alpha val="43137"/>
                    </a:srgbClr>
                  </a:outerShdw>
                </a:effectLst>
              </a:rPr>
              <a:t>.  </a:t>
            </a:r>
            <a:endParaRPr lang="en-US" sz="3300" dirty="0">
              <a:effectLst>
                <a:outerShdw blurRad="38100" dist="38100" dir="2700000" algn="tl">
                  <a:srgbClr val="000000">
                    <a:alpha val="43137"/>
                  </a:srgbClr>
                </a:outerShdw>
              </a:effectLst>
            </a:endParaRPr>
          </a:p>
          <a:p>
            <a:endParaRPr lang="en-US" dirty="0" smtClean="0"/>
          </a:p>
          <a:p>
            <a:endParaRPr lang="en-US" dirty="0" smtClean="0"/>
          </a:p>
          <a:p>
            <a:endParaRPr lang="en-US" dirty="0"/>
          </a:p>
          <a:p>
            <a:r>
              <a:rPr lang="en-US" sz="2900" dirty="0" smtClean="0">
                <a:solidFill>
                  <a:schemeClr val="bg1"/>
                </a:solidFill>
                <a:effectLst>
                  <a:outerShdw blurRad="38100" dist="38100" dir="2700000" algn="tl">
                    <a:srgbClr val="000000">
                      <a:alpha val="43137"/>
                    </a:srgbClr>
                  </a:outerShdw>
                </a:effectLst>
              </a:rPr>
              <a:t>(</a:t>
            </a:r>
            <a:r>
              <a:rPr lang="en-US" sz="2900" dirty="0" err="1" smtClean="0">
                <a:solidFill>
                  <a:schemeClr val="bg1"/>
                </a:solidFill>
                <a:effectLst>
                  <a:outerShdw blurRad="38100" dist="38100" dir="2700000" algn="tl">
                    <a:srgbClr val="000000">
                      <a:alpha val="43137"/>
                    </a:srgbClr>
                  </a:outerShdw>
                </a:effectLst>
              </a:rPr>
              <a:t>Grassi</a:t>
            </a:r>
            <a:r>
              <a:rPr lang="en-US" sz="2900" dirty="0" smtClean="0">
                <a:solidFill>
                  <a:schemeClr val="bg1"/>
                </a:solidFill>
                <a:effectLst>
                  <a:outerShdw blurRad="38100" dist="38100" dir="2700000" algn="tl">
                    <a:srgbClr val="000000">
                      <a:alpha val="43137"/>
                    </a:srgbClr>
                  </a:outerShdw>
                </a:effectLst>
              </a:rPr>
              <a:t> </a:t>
            </a:r>
            <a:r>
              <a:rPr lang="en-US" sz="2900" dirty="0">
                <a:solidFill>
                  <a:schemeClr val="bg1"/>
                </a:solidFill>
                <a:effectLst>
                  <a:outerShdw blurRad="38100" dist="38100" dir="2700000" algn="tl">
                    <a:srgbClr val="000000">
                      <a:alpha val="43137"/>
                    </a:srgbClr>
                  </a:outerShdw>
                </a:effectLst>
              </a:rPr>
              <a:t>G, </a:t>
            </a:r>
            <a:r>
              <a:rPr lang="en-US" sz="2900" dirty="0" err="1">
                <a:solidFill>
                  <a:schemeClr val="bg1"/>
                </a:solidFill>
                <a:effectLst>
                  <a:outerShdw blurRad="38100" dist="38100" dir="2700000" algn="tl">
                    <a:srgbClr val="000000">
                      <a:alpha val="43137"/>
                    </a:srgbClr>
                  </a:outerShdw>
                </a:effectLst>
              </a:rPr>
              <a:t>Seravalle</a:t>
            </a:r>
            <a:r>
              <a:rPr lang="en-US" sz="2900" dirty="0">
                <a:solidFill>
                  <a:schemeClr val="bg1"/>
                </a:solidFill>
                <a:effectLst>
                  <a:outerShdw blurRad="38100" dist="38100" dir="2700000" algn="tl">
                    <a:srgbClr val="000000">
                      <a:alpha val="43137"/>
                    </a:srgbClr>
                  </a:outerShdw>
                </a:effectLst>
              </a:rPr>
              <a:t> G et al. Sympathetic and </a:t>
            </a:r>
            <a:r>
              <a:rPr lang="en-US" sz="2900" dirty="0" err="1">
                <a:solidFill>
                  <a:schemeClr val="bg1"/>
                </a:solidFill>
                <a:effectLst>
                  <a:outerShdw blurRad="38100" dist="38100" dir="2700000" algn="tl">
                    <a:srgbClr val="000000">
                      <a:alpha val="43137"/>
                    </a:srgbClr>
                  </a:outerShdw>
                </a:effectLst>
              </a:rPr>
              <a:t>baroreflex</a:t>
            </a:r>
            <a:r>
              <a:rPr lang="en-US" sz="2900" dirty="0">
                <a:solidFill>
                  <a:schemeClr val="bg1"/>
                </a:solidFill>
                <a:effectLst>
                  <a:outerShdw blurRad="38100" dist="38100" dir="2700000" algn="tl">
                    <a:srgbClr val="000000">
                      <a:alpha val="43137"/>
                    </a:srgbClr>
                  </a:outerShdw>
                </a:effectLst>
              </a:rPr>
              <a:t> cardiovascular control in hypertension-related left ventricular dysfunction. Hypertension </a:t>
            </a:r>
            <a:r>
              <a:rPr lang="en-US" sz="2900" dirty="0" smtClean="0">
                <a:solidFill>
                  <a:schemeClr val="bg1"/>
                </a:solidFill>
                <a:effectLst>
                  <a:outerShdw blurRad="38100" dist="38100" dir="2700000" algn="tl">
                    <a:srgbClr val="000000">
                      <a:alpha val="43137"/>
                    </a:srgbClr>
                  </a:outerShdw>
                </a:effectLst>
              </a:rPr>
              <a:t>2009;53:205-209 ;      </a:t>
            </a:r>
            <a:r>
              <a:rPr lang="en-US" sz="2900" dirty="0" err="1" smtClean="0">
                <a:solidFill>
                  <a:schemeClr val="bg1"/>
                </a:solidFill>
                <a:effectLst>
                  <a:outerShdw blurRad="38100" dist="38100" dir="2700000" algn="tl">
                    <a:srgbClr val="000000">
                      <a:alpha val="43137"/>
                    </a:srgbClr>
                  </a:outerShdw>
                </a:effectLst>
              </a:rPr>
              <a:t>Grassi</a:t>
            </a:r>
            <a:r>
              <a:rPr lang="en-US" sz="2900" dirty="0" smtClean="0">
                <a:solidFill>
                  <a:schemeClr val="bg1"/>
                </a:solidFill>
                <a:effectLst>
                  <a:outerShdw blurRad="38100" dist="38100" dir="2700000" algn="tl">
                    <a:srgbClr val="000000">
                      <a:alpha val="43137"/>
                    </a:srgbClr>
                  </a:outerShdw>
                </a:effectLst>
              </a:rPr>
              <a:t> </a:t>
            </a:r>
            <a:r>
              <a:rPr lang="en-US" sz="2900" dirty="0">
                <a:solidFill>
                  <a:schemeClr val="bg1"/>
                </a:solidFill>
                <a:effectLst>
                  <a:outerShdw blurRad="38100" dist="38100" dir="2700000" algn="tl">
                    <a:srgbClr val="000000">
                      <a:alpha val="43137"/>
                    </a:srgbClr>
                  </a:outerShdw>
                </a:effectLst>
              </a:rPr>
              <a:t>G, </a:t>
            </a:r>
            <a:r>
              <a:rPr lang="en-US" sz="2900" dirty="0" err="1">
                <a:solidFill>
                  <a:schemeClr val="bg1"/>
                </a:solidFill>
                <a:effectLst>
                  <a:outerShdw blurRad="38100" dist="38100" dir="2700000" algn="tl">
                    <a:srgbClr val="000000">
                      <a:alpha val="43137"/>
                    </a:srgbClr>
                  </a:outerShdw>
                </a:effectLst>
              </a:rPr>
              <a:t>Bertoli</a:t>
            </a:r>
            <a:r>
              <a:rPr lang="en-US" sz="2900" dirty="0">
                <a:solidFill>
                  <a:schemeClr val="bg1"/>
                </a:solidFill>
                <a:effectLst>
                  <a:outerShdw blurRad="38100" dist="38100" dir="2700000" algn="tl">
                    <a:srgbClr val="000000">
                      <a:alpha val="43137"/>
                    </a:srgbClr>
                  </a:outerShdw>
                </a:effectLst>
              </a:rPr>
              <a:t> S, </a:t>
            </a:r>
            <a:r>
              <a:rPr lang="en-US" sz="2900" dirty="0" err="1">
                <a:solidFill>
                  <a:schemeClr val="bg1"/>
                </a:solidFill>
                <a:effectLst>
                  <a:outerShdw blurRad="38100" dist="38100" dir="2700000" algn="tl">
                    <a:srgbClr val="000000">
                      <a:alpha val="43137"/>
                    </a:srgbClr>
                  </a:outerShdw>
                </a:effectLst>
              </a:rPr>
              <a:t>Seravalle</a:t>
            </a:r>
            <a:r>
              <a:rPr lang="en-US" sz="2900" dirty="0">
                <a:solidFill>
                  <a:schemeClr val="bg1"/>
                </a:solidFill>
                <a:effectLst>
                  <a:outerShdw blurRad="38100" dist="38100" dir="2700000" algn="tl">
                    <a:srgbClr val="000000">
                      <a:alpha val="43137"/>
                    </a:srgbClr>
                  </a:outerShdw>
                </a:effectLst>
              </a:rPr>
              <a:t> G. Sympathetic nervous system: role in hypertension and in chronic kidney disease. </a:t>
            </a:r>
            <a:r>
              <a:rPr lang="en-US" sz="2900" dirty="0" err="1">
                <a:solidFill>
                  <a:schemeClr val="bg1"/>
                </a:solidFill>
                <a:effectLst>
                  <a:outerShdw blurRad="38100" dist="38100" dir="2700000" algn="tl">
                    <a:srgbClr val="000000">
                      <a:alpha val="43137"/>
                    </a:srgbClr>
                  </a:outerShdw>
                </a:effectLst>
              </a:rPr>
              <a:t>Curr</a:t>
            </a:r>
            <a:r>
              <a:rPr lang="en-US" sz="2900" dirty="0">
                <a:solidFill>
                  <a:schemeClr val="bg1"/>
                </a:solidFill>
                <a:effectLst>
                  <a:outerShdw blurRad="38100" dist="38100" dir="2700000" algn="tl">
                    <a:srgbClr val="000000">
                      <a:alpha val="43137"/>
                    </a:srgbClr>
                  </a:outerShdw>
                </a:effectLst>
              </a:rPr>
              <a:t> </a:t>
            </a:r>
            <a:r>
              <a:rPr lang="en-US" sz="2900" dirty="0" err="1">
                <a:solidFill>
                  <a:schemeClr val="bg1"/>
                </a:solidFill>
                <a:effectLst>
                  <a:outerShdw blurRad="38100" dist="38100" dir="2700000" algn="tl">
                    <a:srgbClr val="000000">
                      <a:alpha val="43137"/>
                    </a:srgbClr>
                  </a:outerShdw>
                </a:effectLst>
              </a:rPr>
              <a:t>Opin</a:t>
            </a:r>
            <a:r>
              <a:rPr lang="en-US" sz="2900" dirty="0">
                <a:solidFill>
                  <a:schemeClr val="bg1"/>
                </a:solidFill>
                <a:effectLst>
                  <a:outerShdw blurRad="38100" dist="38100" dir="2700000" algn="tl">
                    <a:srgbClr val="000000">
                      <a:alpha val="43137"/>
                    </a:srgbClr>
                  </a:outerShdw>
                </a:effectLst>
              </a:rPr>
              <a:t> </a:t>
            </a:r>
            <a:r>
              <a:rPr lang="en-US" sz="2900" dirty="0" err="1">
                <a:solidFill>
                  <a:schemeClr val="bg1"/>
                </a:solidFill>
                <a:effectLst>
                  <a:outerShdw blurRad="38100" dist="38100" dir="2700000" algn="tl">
                    <a:srgbClr val="000000">
                      <a:alpha val="43137"/>
                    </a:srgbClr>
                  </a:outerShdw>
                </a:effectLst>
              </a:rPr>
              <a:t>Nephrol</a:t>
            </a:r>
            <a:r>
              <a:rPr lang="en-US" sz="2900" dirty="0">
                <a:solidFill>
                  <a:schemeClr val="bg1"/>
                </a:solidFill>
                <a:effectLst>
                  <a:outerShdw blurRad="38100" dist="38100" dir="2700000" algn="tl">
                    <a:srgbClr val="000000">
                      <a:alpha val="43137"/>
                    </a:srgbClr>
                  </a:outerShdw>
                </a:effectLst>
              </a:rPr>
              <a:t> </a:t>
            </a:r>
            <a:r>
              <a:rPr lang="en-US" sz="2900" dirty="0" err="1">
                <a:solidFill>
                  <a:schemeClr val="bg1"/>
                </a:solidFill>
                <a:effectLst>
                  <a:outerShdw blurRad="38100" dist="38100" dir="2700000" algn="tl">
                    <a:srgbClr val="000000">
                      <a:alpha val="43137"/>
                    </a:srgbClr>
                  </a:outerShdw>
                </a:effectLst>
              </a:rPr>
              <a:t>Hypertens</a:t>
            </a:r>
            <a:r>
              <a:rPr lang="en-US" sz="2900" dirty="0">
                <a:solidFill>
                  <a:schemeClr val="bg1"/>
                </a:solidFill>
                <a:effectLst>
                  <a:outerShdw blurRad="38100" dist="38100" dir="2700000" algn="tl">
                    <a:srgbClr val="000000">
                      <a:alpha val="43137"/>
                    </a:srgbClr>
                  </a:outerShdw>
                </a:effectLst>
              </a:rPr>
              <a:t>, 2010, Nov </a:t>
            </a:r>
            <a:r>
              <a:rPr lang="en-US" sz="2900" dirty="0" smtClean="0">
                <a:solidFill>
                  <a:schemeClr val="bg1"/>
                </a:solidFill>
                <a:effectLst>
                  <a:outerShdw blurRad="38100" dist="38100" dir="2700000" algn="tl">
                    <a:srgbClr val="000000">
                      <a:alpha val="43137"/>
                    </a:srgbClr>
                  </a:outerShdw>
                </a:effectLst>
              </a:rPr>
              <a:t>10; Joyner </a:t>
            </a:r>
            <a:r>
              <a:rPr lang="en-US" sz="2900" dirty="0">
                <a:solidFill>
                  <a:schemeClr val="bg1"/>
                </a:solidFill>
                <a:effectLst>
                  <a:outerShdw blurRad="38100" dist="38100" dir="2700000" algn="tl">
                    <a:srgbClr val="000000">
                      <a:alpha val="43137"/>
                    </a:srgbClr>
                  </a:outerShdw>
                </a:effectLst>
              </a:rPr>
              <a:t>MJ, </a:t>
            </a:r>
            <a:r>
              <a:rPr lang="en-US" sz="2900" dirty="0" err="1">
                <a:solidFill>
                  <a:schemeClr val="bg1"/>
                </a:solidFill>
                <a:effectLst>
                  <a:outerShdw blurRad="38100" dist="38100" dir="2700000" algn="tl">
                    <a:srgbClr val="000000">
                      <a:alpha val="43137"/>
                    </a:srgbClr>
                  </a:outerShdw>
                </a:effectLst>
              </a:rPr>
              <a:t>Charkoudian</a:t>
            </a:r>
            <a:r>
              <a:rPr lang="en-US" sz="2900" dirty="0">
                <a:solidFill>
                  <a:schemeClr val="bg1"/>
                </a:solidFill>
                <a:effectLst>
                  <a:outerShdw blurRad="38100" dist="38100" dir="2700000" algn="tl">
                    <a:srgbClr val="000000">
                      <a:alpha val="43137"/>
                    </a:srgbClr>
                  </a:outerShdw>
                </a:effectLst>
              </a:rPr>
              <a:t> N and </a:t>
            </a:r>
            <a:r>
              <a:rPr lang="en-US" sz="2900" dirty="0" err="1">
                <a:solidFill>
                  <a:schemeClr val="bg1"/>
                </a:solidFill>
                <a:effectLst>
                  <a:outerShdw blurRad="38100" dist="38100" dir="2700000" algn="tl">
                    <a:srgbClr val="000000">
                      <a:alpha val="43137"/>
                    </a:srgbClr>
                  </a:outerShdw>
                </a:effectLst>
              </a:rPr>
              <a:t>Wallin</a:t>
            </a:r>
            <a:r>
              <a:rPr lang="en-US" sz="2900" dirty="0">
                <a:solidFill>
                  <a:schemeClr val="bg1"/>
                </a:solidFill>
                <a:effectLst>
                  <a:outerShdw blurRad="38100" dist="38100" dir="2700000" algn="tl">
                    <a:srgbClr val="000000">
                      <a:alpha val="43137"/>
                    </a:srgbClr>
                  </a:outerShdw>
                </a:effectLst>
              </a:rPr>
              <a:t> BG. Sympathetic nervous system and blood pressure in humans. Individualized patterns of regulation and their implications. Hypertension 2010; </a:t>
            </a:r>
            <a:r>
              <a:rPr lang="en-US" sz="2900" dirty="0" smtClean="0">
                <a:solidFill>
                  <a:schemeClr val="bg1"/>
                </a:solidFill>
                <a:effectLst>
                  <a:outerShdw blurRad="38100" dist="38100" dir="2700000" algn="tl">
                    <a:srgbClr val="000000">
                      <a:alpha val="43137"/>
                    </a:srgbClr>
                  </a:outerShdw>
                </a:effectLst>
              </a:rPr>
              <a:t>56:10-16)</a:t>
            </a:r>
            <a:endParaRPr lang="en-US" sz="29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3520786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err="1" smtClean="0">
                <a:effectLst>
                  <a:outerShdw blurRad="38100" dist="38100" dir="2700000" algn="tl">
                    <a:srgbClr val="000000">
                      <a:alpha val="43137"/>
                    </a:srgbClr>
                  </a:outerShdw>
                </a:effectLst>
              </a:rPr>
              <a:t>Doença</a:t>
            </a:r>
            <a:r>
              <a:rPr lang="en-US" sz="3200" dirty="0" smtClean="0">
                <a:effectLst>
                  <a:outerShdw blurRad="38100" dist="38100" dir="2700000" algn="tl">
                    <a:srgbClr val="000000">
                      <a:alpha val="43137"/>
                    </a:srgbClr>
                  </a:outerShdw>
                </a:effectLst>
              </a:rPr>
              <a:t> Renal </a:t>
            </a:r>
            <a:r>
              <a:rPr lang="en-US" sz="3200" dirty="0" err="1" smtClean="0">
                <a:effectLst>
                  <a:outerShdw blurRad="38100" dist="38100" dir="2700000" algn="tl">
                    <a:srgbClr val="000000">
                      <a:alpha val="43137"/>
                    </a:srgbClr>
                  </a:outerShdw>
                </a:effectLst>
              </a:rPr>
              <a:t>Crônica</a:t>
            </a:r>
            <a:endParaRPr lang="pt-BR" sz="3200" dirty="0"/>
          </a:p>
        </p:txBody>
      </p:sp>
      <p:sp>
        <p:nvSpPr>
          <p:cNvPr id="3" name="Espaço Reservado para Conteúdo 2"/>
          <p:cNvSpPr>
            <a:spLocks noGrp="1"/>
          </p:cNvSpPr>
          <p:nvPr>
            <p:ph idx="1"/>
          </p:nvPr>
        </p:nvSpPr>
        <p:spPr/>
        <p:txBody>
          <a:bodyPr>
            <a:normAutofit/>
          </a:bodyPr>
          <a:lstStyle/>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800" dirty="0" err="1" smtClean="0">
                <a:effectLst>
                  <a:outerShdw blurRad="38100" dist="38100" dir="2700000" algn="tl">
                    <a:srgbClr val="000000">
                      <a:alpha val="43137"/>
                    </a:srgbClr>
                  </a:outerShdw>
                </a:effectLst>
              </a:rPr>
              <a:t>Pacientes</a:t>
            </a:r>
            <a:r>
              <a:rPr lang="en-US" sz="1800" dirty="0" smtClean="0">
                <a:effectLst>
                  <a:outerShdw blurRad="38100" dist="38100" dir="2700000" algn="tl">
                    <a:srgbClr val="000000">
                      <a:alpha val="43137"/>
                    </a:srgbClr>
                  </a:outerShdw>
                </a:effectLst>
              </a:rPr>
              <a:t> com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renal </a:t>
            </a:r>
            <a:r>
              <a:rPr lang="en-US" sz="1800" dirty="0" err="1" smtClean="0">
                <a:effectLst>
                  <a:outerShdw blurRad="38100" dist="38100" dir="2700000" algn="tl">
                    <a:srgbClr val="000000">
                      <a:alpha val="43137"/>
                    </a:srgbClr>
                  </a:outerShdw>
                </a:effectLst>
              </a:rPr>
              <a:t>crônica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têm</a:t>
            </a:r>
            <a:r>
              <a:rPr lang="en-US" sz="1800" dirty="0" smtClean="0">
                <a:effectLst>
                  <a:outerShdw blurRad="38100" dist="38100" dir="2700000" algn="tl">
                    <a:srgbClr val="000000">
                      <a:alpha val="43137"/>
                    </a:srgbClr>
                  </a:outerShdw>
                </a:effectLst>
              </a:rPr>
              <a:t> um </a:t>
            </a:r>
            <a:r>
              <a:rPr lang="en-US" sz="1800" dirty="0" err="1" smtClean="0">
                <a:effectLst>
                  <a:outerShdw blurRad="38100" dist="38100" dir="2700000" algn="tl">
                    <a:srgbClr val="000000">
                      <a:alpha val="43137"/>
                    </a:srgbClr>
                  </a:outerShdw>
                </a:effectLst>
              </a:rPr>
              <a:t>aumentado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risco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cardiovascular </a:t>
            </a:r>
            <a:r>
              <a:rPr lang="en-US" sz="1800" dirty="0" err="1" smtClean="0">
                <a:effectLst>
                  <a:outerShdw blurRad="38100" dist="38100" dir="2700000" algn="tl">
                    <a:srgbClr val="000000">
                      <a:alpha val="43137"/>
                    </a:srgbClr>
                  </a:outerShdw>
                </a:effectLst>
              </a:rPr>
              <a:t>aterosclerótica</a:t>
            </a:r>
            <a:r>
              <a:rPr lang="en-US" sz="1800" dirty="0" smtClean="0">
                <a:effectLst>
                  <a:outerShdw blurRad="38100" dist="38100" dir="2700000" algn="tl">
                    <a:srgbClr val="000000">
                      <a:alpha val="43137"/>
                    </a:srgbClr>
                  </a:outerShdw>
                </a:effectLst>
              </a:rPr>
              <a:t>. </a:t>
            </a:r>
            <a:endParaRPr lang="en-US" sz="1800" dirty="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Um </a:t>
            </a:r>
            <a:r>
              <a:rPr lang="en-US" sz="1800" dirty="0" err="1" smtClean="0">
                <a:effectLst>
                  <a:outerShdw blurRad="38100" dist="38100" dir="2700000" algn="tl">
                    <a:srgbClr val="000000">
                      <a:alpha val="43137"/>
                    </a:srgbClr>
                  </a:outerShdw>
                </a:effectLst>
              </a:rPr>
              <a:t>marcante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aumento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descarga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simpatética</a:t>
            </a:r>
            <a:r>
              <a:rPr lang="en-US" sz="1800" dirty="0" smtClean="0">
                <a:effectLst>
                  <a:outerShdw blurRad="38100" dist="38100" dir="2700000" algn="tl">
                    <a:srgbClr val="000000">
                      <a:alpha val="43137"/>
                    </a:srgbClr>
                  </a:outerShdw>
                </a:effectLst>
              </a:rPr>
              <a:t> neural,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forma </a:t>
            </a:r>
            <a:r>
              <a:rPr lang="en-US" sz="1800" dirty="0" err="1" smtClean="0">
                <a:effectLst>
                  <a:outerShdw blurRad="38100" dist="38100" dir="2700000" algn="tl">
                    <a:srgbClr val="000000">
                      <a:alpha val="43137"/>
                    </a:srgbClr>
                  </a:outerShdw>
                </a:effectLst>
              </a:rPr>
              <a:t>como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foi</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avaliada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através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técnica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microneurográfica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foi</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mostrada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ocorrer</a:t>
            </a:r>
            <a:r>
              <a:rPr lang="en-US" sz="1800" dirty="0" smtClean="0">
                <a:effectLst>
                  <a:outerShdw blurRad="38100" dist="38100" dir="2700000" algn="tl">
                    <a:srgbClr val="000000">
                      <a:alpha val="43137"/>
                    </a:srgbClr>
                  </a:outerShdw>
                </a:effectLst>
              </a:rPr>
              <a:t> no </a:t>
            </a:r>
            <a:r>
              <a:rPr lang="en-US" sz="1800" dirty="0" err="1" smtClean="0">
                <a:effectLst>
                  <a:outerShdw blurRad="38100" dist="38100" dir="2700000" algn="tl">
                    <a:srgbClr val="000000">
                      <a:alpha val="43137"/>
                    </a:srgbClr>
                  </a:outerShdw>
                </a:effectLst>
              </a:rPr>
              <a:t>estágio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pré-dialise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renal </a:t>
            </a:r>
            <a:r>
              <a:rPr lang="en-US" sz="1800" dirty="0" err="1" smtClean="0">
                <a:effectLst>
                  <a:outerShdw blurRad="38100" dist="38100" dir="2700000" algn="tl">
                    <a:srgbClr val="000000">
                      <a:alpha val="43137"/>
                    </a:srgbClr>
                  </a:outerShdw>
                </a:effectLst>
              </a:rPr>
              <a:t>crônica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Evidência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recente</a:t>
            </a:r>
            <a:r>
              <a:rPr lang="en-US" sz="1800" dirty="0" smtClean="0">
                <a:effectLst>
                  <a:outerShdw blurRad="38100" dist="38100" dir="2700000" algn="tl">
                    <a:srgbClr val="000000">
                      <a:alpha val="43137"/>
                    </a:srgbClr>
                  </a:outerShdw>
                </a:effectLst>
              </a:rPr>
              <a:t>, no </a:t>
            </a:r>
            <a:r>
              <a:rPr lang="en-US" sz="1800" dirty="0" err="1" smtClean="0">
                <a:effectLst>
                  <a:outerShdw blurRad="38100" dist="38100" dir="2700000" algn="tl">
                    <a:srgbClr val="000000">
                      <a:alpha val="43137"/>
                    </a:srgbClr>
                  </a:outerShdw>
                </a:effectLst>
              </a:rPr>
              <a:t>entanto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indica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também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fases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clínicas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precoces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renal, a </a:t>
            </a:r>
            <a:r>
              <a:rPr lang="en-US" sz="1800" dirty="0" err="1" smtClean="0">
                <a:effectLst>
                  <a:outerShdw blurRad="38100" dist="38100" dir="2700000" algn="tl">
                    <a:srgbClr val="000000">
                      <a:alpha val="43137"/>
                    </a:srgbClr>
                  </a:outerShdw>
                </a:effectLst>
              </a:rPr>
              <a:t>ativação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simpática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também</a:t>
            </a:r>
            <a:r>
              <a:rPr lang="en-US" sz="1800" dirty="0" smtClean="0">
                <a:effectLst>
                  <a:outerShdw blurRad="38100" dist="38100" dir="2700000" algn="tl">
                    <a:srgbClr val="000000">
                      <a:alpha val="43137"/>
                    </a:srgbClr>
                  </a:outerShdw>
                </a:effectLst>
              </a:rPr>
              <a:t> é </a:t>
            </a:r>
            <a:r>
              <a:rPr lang="en-US" sz="1800" dirty="0" err="1" smtClean="0">
                <a:effectLst>
                  <a:outerShdw blurRad="38100" dist="38100" dir="2700000" algn="tl">
                    <a:srgbClr val="000000">
                      <a:alpha val="43137"/>
                    </a:srgbClr>
                  </a:outerShdw>
                </a:effectLst>
              </a:rPr>
              <a:t>detectável</a:t>
            </a:r>
            <a:r>
              <a:rPr lang="en-US" sz="1800" dirty="0" smtClean="0">
                <a:effectLst>
                  <a:outerShdw blurRad="38100" dist="38100" dir="2700000" algn="tl">
                    <a:srgbClr val="000000">
                      <a:alpha val="43137"/>
                    </a:srgbClr>
                  </a:outerShdw>
                </a:effectLst>
              </a:rPr>
              <a:t>. Dados </a:t>
            </a:r>
            <a:r>
              <a:rPr lang="en-US" sz="1800" dirty="0" err="1" smtClean="0">
                <a:effectLst>
                  <a:outerShdw blurRad="38100" dist="38100" dir="2700000" algn="tl">
                    <a:srgbClr val="000000">
                      <a:alpha val="43137"/>
                    </a:srgbClr>
                  </a:outerShdw>
                </a:effectLst>
              </a:rPr>
              <a:t>adicionais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mostram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mecanismos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simpatéticos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neurais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participam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progressão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renal e/</a:t>
            </a:r>
            <a:r>
              <a:rPr lang="en-US" sz="1800" dirty="0" err="1" smtClean="0">
                <a:effectLst>
                  <a:outerShdw blurRad="38100" dist="38100" dir="2700000" algn="tl">
                    <a:srgbClr val="000000">
                      <a:alpha val="43137"/>
                    </a:srgbClr>
                  </a:outerShdw>
                </a:effectLst>
              </a:rPr>
              <a:t>ou</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hipertensiva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favorecendo</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desenvolvimento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danos</a:t>
            </a:r>
            <a:r>
              <a:rPr lang="en-US" sz="1800" dirty="0" smtClean="0">
                <a:effectLst>
                  <a:outerShdw blurRad="38100" dist="38100" dir="2700000" algn="tl">
                    <a:srgbClr val="000000">
                      <a:alpha val="43137"/>
                    </a:srgbClr>
                  </a:outerShdw>
                </a:effectLst>
              </a:rPr>
              <a:t> no </a:t>
            </a:r>
            <a:r>
              <a:rPr lang="en-US" sz="1800" dirty="0" err="1" smtClean="0">
                <a:effectLst>
                  <a:outerShdw blurRad="38100" dist="38100" dir="2700000" algn="tl">
                    <a:srgbClr val="000000">
                      <a:alpha val="43137"/>
                    </a:srgbClr>
                  </a:outerShdw>
                </a:effectLst>
              </a:rPr>
              <a:t>órgão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relacionado</a:t>
            </a:r>
            <a:r>
              <a:rPr lang="en-US" sz="1800" dirty="0" smtClean="0">
                <a:effectLst>
                  <a:outerShdw blurRad="38100" dist="38100" dir="2700000" algn="tl">
                    <a:srgbClr val="000000">
                      <a:alpha val="43137"/>
                    </a:srgbClr>
                  </a:outerShdw>
                </a:effectLst>
              </a:rPr>
              <a:t>.</a:t>
            </a:r>
            <a:endParaRPr lang="en-US" sz="1800" dirty="0">
              <a:effectLst>
                <a:outerShdw blurRad="38100" dist="38100" dir="2700000" algn="tl">
                  <a:srgbClr val="000000">
                    <a:alpha val="43137"/>
                  </a:srgbClr>
                </a:outerShdw>
              </a:effectLst>
            </a:endParaRPr>
          </a:p>
          <a:p>
            <a:endParaRPr lang="en-US" sz="1900" dirty="0" smtClean="0">
              <a:solidFill>
                <a:schemeClr val="bg1"/>
              </a:solidFill>
            </a:endParaRPr>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Grassi</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G, </a:t>
            </a:r>
            <a:r>
              <a:rPr lang="en-US" sz="1600" dirty="0" err="1">
                <a:solidFill>
                  <a:schemeClr val="bg1"/>
                </a:solidFill>
                <a:effectLst>
                  <a:outerShdw blurRad="38100" dist="38100" dir="2700000" algn="tl">
                    <a:srgbClr val="000000">
                      <a:alpha val="43137"/>
                    </a:srgbClr>
                  </a:outerShdw>
                </a:effectLst>
              </a:rPr>
              <a:t>Bertolli</a:t>
            </a:r>
            <a:r>
              <a:rPr lang="en-US" sz="1600" dirty="0">
                <a:solidFill>
                  <a:schemeClr val="bg1"/>
                </a:solidFill>
                <a:effectLst>
                  <a:outerShdw blurRad="38100" dist="38100" dir="2700000" algn="tl">
                    <a:srgbClr val="000000">
                      <a:alpha val="43137"/>
                    </a:srgbClr>
                  </a:outerShdw>
                </a:effectLst>
              </a:rPr>
              <a:t> S, </a:t>
            </a:r>
            <a:r>
              <a:rPr lang="en-US" sz="1600" dirty="0" err="1">
                <a:solidFill>
                  <a:schemeClr val="bg1"/>
                </a:solidFill>
                <a:effectLst>
                  <a:outerShdw blurRad="38100" dist="38100" dir="2700000" algn="tl">
                    <a:srgbClr val="000000">
                      <a:alpha val="43137"/>
                    </a:srgbClr>
                  </a:outerShdw>
                </a:effectLst>
              </a:rPr>
              <a:t>Seravalle</a:t>
            </a:r>
            <a:r>
              <a:rPr lang="en-US" sz="1600" dirty="0">
                <a:solidFill>
                  <a:schemeClr val="bg1"/>
                </a:solidFill>
                <a:effectLst>
                  <a:outerShdw blurRad="38100" dist="38100" dir="2700000" algn="tl">
                    <a:srgbClr val="000000">
                      <a:alpha val="43137"/>
                    </a:srgbClr>
                  </a:outerShdw>
                </a:effectLst>
              </a:rPr>
              <a:t> G. Sympathetic nervous system: role in hypertension and in chronic kidney disease. </a:t>
            </a:r>
            <a:r>
              <a:rPr lang="en-US" sz="1600" dirty="0" err="1">
                <a:solidFill>
                  <a:schemeClr val="bg1"/>
                </a:solidFill>
                <a:effectLst>
                  <a:outerShdw blurRad="38100" dist="38100" dir="2700000" algn="tl">
                    <a:srgbClr val="000000">
                      <a:alpha val="43137"/>
                    </a:srgbClr>
                  </a:outerShdw>
                </a:effectLst>
              </a:rPr>
              <a:t>Curr</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Opin</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Nephrol</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Hypertens</a:t>
            </a:r>
            <a:r>
              <a:rPr lang="en-US" sz="1600" dirty="0">
                <a:solidFill>
                  <a:schemeClr val="bg1"/>
                </a:solidFill>
                <a:effectLst>
                  <a:outerShdw blurRad="38100" dist="38100" dir="2700000" algn="tl">
                    <a:srgbClr val="000000">
                      <a:alpha val="43137"/>
                    </a:srgbClr>
                  </a:outerShdw>
                </a:effectLst>
              </a:rPr>
              <a:t> 2012 Jan;21(1):46-51</a:t>
            </a:r>
            <a:r>
              <a:rPr lang="en-US" sz="1600" dirty="0" smtClean="0">
                <a:solidFill>
                  <a:schemeClr val="bg1"/>
                </a:solidFill>
                <a:effectLst>
                  <a:outerShdw blurRad="38100" dist="38100" dir="2700000" algn="tl">
                    <a:srgbClr val="000000">
                      <a:alpha val="43137"/>
                    </a:srgbClr>
                  </a:outerShdw>
                </a:effectLst>
              </a:rPr>
              <a:t>.)</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10356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rmAutofit/>
          </a:bodyPr>
          <a:lstStyle/>
          <a:p>
            <a:r>
              <a:rPr lang="en-US" sz="3200" dirty="0" smtClean="0">
                <a:effectLst>
                  <a:outerShdw blurRad="38100" dist="38100" dir="2700000" algn="tl">
                    <a:srgbClr val="000000">
                      <a:alpha val="43137"/>
                    </a:srgbClr>
                  </a:outerShdw>
                </a:effectLst>
              </a:rPr>
              <a:t>Diabetes</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p:txBody>
          <a:bodyPr>
            <a:normAutofit/>
          </a:bodyPr>
          <a:lstStyle/>
          <a:p>
            <a:endParaRPr lang="en-US" sz="1800" dirty="0" smtClean="0">
              <a:effectLst>
                <a:outerShdw blurRad="38100" dist="38100" dir="2700000" algn="tl">
                  <a:srgbClr val="000000">
                    <a:alpha val="43137"/>
                  </a:srgbClr>
                </a:outerShdw>
              </a:effectLst>
            </a:endParaRPr>
          </a:p>
          <a:p>
            <a:r>
              <a:rPr lang="en-US" sz="1800" dirty="0" err="1" smtClean="0">
                <a:effectLst>
                  <a:outerShdw blurRad="38100" dist="38100" dir="2700000" algn="tl">
                    <a:srgbClr val="000000">
                      <a:alpha val="43137"/>
                    </a:srgbClr>
                  </a:outerShdw>
                </a:effectLst>
              </a:rPr>
              <a:t>Pacientes</a:t>
            </a:r>
            <a:r>
              <a:rPr lang="en-US" sz="1800" dirty="0" smtClean="0">
                <a:effectLst>
                  <a:outerShdw blurRad="38100" dist="38100" dir="2700000" algn="tl">
                    <a:srgbClr val="000000">
                      <a:alpha val="43137"/>
                    </a:srgbClr>
                  </a:outerShdw>
                </a:effectLst>
              </a:rPr>
              <a:t> com diabetes </a:t>
            </a:r>
            <a:r>
              <a:rPr lang="en-US" sz="1800" dirty="0" err="1" smtClean="0">
                <a:effectLst>
                  <a:outerShdw blurRad="38100" dist="38100" dir="2700000" algn="tl">
                    <a:srgbClr val="000000">
                      <a:alpha val="43137"/>
                    </a:srgbClr>
                  </a:outerShdw>
                </a:effectLst>
              </a:rPr>
              <a:t>têm</a:t>
            </a:r>
            <a:r>
              <a:rPr lang="en-US" sz="1800" dirty="0" smtClean="0">
                <a:effectLst>
                  <a:outerShdw blurRad="38100" dist="38100" dir="2700000" algn="tl">
                    <a:srgbClr val="000000">
                      <a:alpha val="43137"/>
                    </a:srgbClr>
                  </a:outerShdw>
                </a:effectLst>
              </a:rPr>
              <a:t> um </a:t>
            </a:r>
            <a:r>
              <a:rPr lang="en-US" sz="1800" dirty="0" err="1" smtClean="0">
                <a:effectLst>
                  <a:outerShdw blurRad="38100" dist="38100" dir="2700000" algn="tl">
                    <a:srgbClr val="000000">
                      <a:alpha val="43137"/>
                    </a:srgbClr>
                  </a:outerShdw>
                </a:effectLst>
              </a:rPr>
              <a:t>aumentado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risco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para</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Há</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muito</a:t>
            </a:r>
            <a:r>
              <a:rPr lang="en-US" sz="1800" dirty="0" smtClean="0">
                <a:effectLst>
                  <a:outerShdw blurRad="38100" dist="38100" dir="2700000" algn="tl">
                    <a:srgbClr val="000000">
                      <a:alpha val="43137"/>
                    </a:srgbClr>
                  </a:outerShdw>
                </a:effectLst>
              </a:rPr>
              <a:t> tempo </a:t>
            </a:r>
            <a:r>
              <a:rPr lang="en-US" sz="1800" dirty="0" err="1" smtClean="0">
                <a:effectLst>
                  <a:outerShdw blurRad="38100" dist="38100" dir="2700000" algn="tl">
                    <a:srgbClr val="000000">
                      <a:alpha val="43137"/>
                    </a:srgbClr>
                  </a:outerShdw>
                </a:effectLst>
              </a:rPr>
              <a:t>foi</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reconhecido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neuropatia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autônoma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cardíaca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aumenta</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morbidade</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mortalidade</a:t>
            </a:r>
            <a:r>
              <a:rPr lang="en-US" sz="1800" dirty="0" smtClean="0">
                <a:effectLst>
                  <a:outerShdw blurRad="38100" dist="38100" dir="2700000" algn="tl">
                    <a:srgbClr val="000000">
                      <a:alpha val="43137"/>
                    </a:srgbClr>
                  </a:outerShdw>
                </a:effectLst>
              </a:rPr>
              <a:t> no diabetes e </a:t>
            </a:r>
            <a:r>
              <a:rPr lang="en-US" sz="1800" dirty="0" err="1" smtClean="0">
                <a:effectLst>
                  <a:outerShdw blurRad="38100" dist="38100" dir="2700000" algn="tl">
                    <a:srgbClr val="000000">
                      <a:alpha val="43137"/>
                    </a:srgbClr>
                  </a:outerShdw>
                </a:effectLst>
              </a:rPr>
              <a:t>pode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ter</a:t>
            </a:r>
            <a:r>
              <a:rPr lang="en-US" sz="1800" dirty="0" smtClean="0">
                <a:effectLst>
                  <a:outerShdw blurRad="38100" dist="38100" dir="2700000" algn="tl">
                    <a:srgbClr val="000000">
                      <a:alpha val="43137"/>
                    </a:srgbClr>
                  </a:outerShdw>
                </a:effectLst>
              </a:rPr>
              <a:t> um </a:t>
            </a:r>
            <a:r>
              <a:rPr lang="en-US" sz="1800" dirty="0" err="1" smtClean="0">
                <a:effectLst>
                  <a:outerShdw blurRad="38100" dist="38100" dir="2700000" algn="tl">
                    <a:srgbClr val="000000">
                      <a:alpha val="43137"/>
                    </a:srgbClr>
                  </a:outerShdw>
                </a:effectLst>
              </a:rPr>
              <a:t>maior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poder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preditivo</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fatores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risco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traditionais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quanto</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eventos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cardiovasculares</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significativa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morbidade</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mortalidade</a:t>
            </a:r>
            <a:r>
              <a:rPr lang="en-US" sz="1800" dirty="0" smtClean="0">
                <a:effectLst>
                  <a:outerShdw blurRad="38100" dist="38100" dir="2700000" algn="tl">
                    <a:srgbClr val="000000">
                      <a:alpha val="43137"/>
                    </a:srgbClr>
                  </a:outerShdw>
                </a:effectLst>
              </a:rPr>
              <a:t> no diabetes </a:t>
            </a:r>
            <a:r>
              <a:rPr lang="en-US" sz="1800" dirty="0" err="1" smtClean="0">
                <a:effectLst>
                  <a:outerShdw blurRad="38100" dist="38100" dir="2700000" algn="tl">
                    <a:srgbClr val="000000">
                      <a:alpha val="43137"/>
                    </a:srgbClr>
                  </a:outerShdw>
                </a:effectLst>
              </a:rPr>
              <a:t>pode</a:t>
            </a:r>
            <a:r>
              <a:rPr lang="en-US" sz="1800" dirty="0" smtClean="0">
                <a:effectLst>
                  <a:outerShdw blurRad="38100" dist="38100" dir="2700000" algn="tl">
                    <a:srgbClr val="000000">
                      <a:alpha val="43137"/>
                    </a:srgbClr>
                  </a:outerShdw>
                </a:effectLst>
              </a:rPr>
              <a:t> agora ser </a:t>
            </a:r>
            <a:r>
              <a:rPr lang="en-US" sz="1800" dirty="0" err="1" smtClean="0">
                <a:effectLst>
                  <a:outerShdw blurRad="38100" dist="38100" dir="2700000" algn="tl">
                    <a:srgbClr val="000000">
                      <a:alpha val="43137"/>
                    </a:srgbClr>
                  </a:outerShdw>
                </a:effectLst>
              </a:rPr>
              <a:t>atribuída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desbalanceamento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autonômico</a:t>
            </a:r>
            <a:r>
              <a:rPr lang="en-US" sz="1800" dirty="0" smtClean="0">
                <a:effectLst>
                  <a:outerShdw blurRad="38100" dist="38100" dir="2700000" algn="tl">
                    <a:srgbClr val="000000">
                      <a:alpha val="43137"/>
                    </a:srgbClr>
                  </a:outerShdw>
                </a:effectLst>
              </a:rPr>
              <a:t> entre o </a:t>
            </a:r>
            <a:r>
              <a:rPr lang="en-US" sz="1800" dirty="0" err="1" smtClean="0">
                <a:effectLst>
                  <a:outerShdw blurRad="38100" dist="38100" dir="2700000" algn="tl">
                    <a:srgbClr val="000000">
                      <a:alpha val="43137"/>
                    </a:srgbClr>
                  </a:outerShdw>
                </a:effectLst>
              </a:rPr>
              <a:t>sistema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nervoso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simpático</a:t>
            </a:r>
            <a:r>
              <a:rPr lang="en-US" sz="1800" dirty="0" smtClean="0">
                <a:effectLst>
                  <a:outerShdw blurRad="38100" dist="38100" dir="2700000" algn="tl">
                    <a:srgbClr val="000000">
                      <a:alpha val="43137"/>
                    </a:srgbClr>
                  </a:outerShdw>
                </a:effectLst>
              </a:rPr>
              <a:t> e o </a:t>
            </a:r>
            <a:r>
              <a:rPr lang="en-US" sz="1800" dirty="0" err="1" smtClean="0">
                <a:effectLst>
                  <a:outerShdw blurRad="38100" dist="38100" dir="2700000" algn="tl">
                    <a:srgbClr val="000000">
                      <a:alpha val="43137"/>
                    </a:srgbClr>
                  </a:outerShdw>
                </a:effectLst>
              </a:rPr>
              <a:t>parassimpático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regulação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função</a:t>
            </a:r>
            <a:r>
              <a:rPr lang="en-US" sz="1800" dirty="0" smtClean="0">
                <a:effectLst>
                  <a:outerShdw blurRad="38100" dist="38100" dir="2700000" algn="tl">
                    <a:srgbClr val="000000">
                      <a:alpha val="43137"/>
                    </a:srgbClr>
                  </a:outerShdw>
                </a:effectLst>
              </a:rPr>
              <a:t> cardiovascular.</a:t>
            </a:r>
          </a:p>
          <a:p>
            <a:endParaRPr lang="en-US" sz="1800" dirty="0"/>
          </a:p>
          <a:p>
            <a:r>
              <a:rPr lang="en-US" sz="1600" dirty="0" smtClean="0">
                <a:solidFill>
                  <a:schemeClr val="bg1"/>
                </a:solidFill>
                <a:effectLst>
                  <a:outerShdw blurRad="38100" dist="38100" dir="2700000" algn="tl">
                    <a:srgbClr val="000000">
                      <a:alpha val="43137"/>
                    </a:srgbClr>
                  </a:outerShdw>
                </a:effectLst>
              </a:rPr>
              <a:t>(Beckman </a:t>
            </a:r>
            <a:r>
              <a:rPr lang="en-US" sz="1600" dirty="0" err="1">
                <a:solidFill>
                  <a:schemeClr val="bg1"/>
                </a:solidFill>
                <a:effectLst>
                  <a:outerShdw blurRad="38100" dist="38100" dir="2700000" algn="tl">
                    <a:srgbClr val="000000">
                      <a:alpha val="43137"/>
                    </a:srgbClr>
                  </a:outerShdw>
                </a:effectLst>
              </a:rPr>
              <a:t>JA,Creager</a:t>
            </a:r>
            <a:r>
              <a:rPr lang="en-US" sz="1600" dirty="0">
                <a:solidFill>
                  <a:schemeClr val="bg1"/>
                </a:solidFill>
                <a:effectLst>
                  <a:outerShdw blurRad="38100" dist="38100" dir="2700000" algn="tl">
                    <a:srgbClr val="000000">
                      <a:alpha val="43137"/>
                    </a:srgbClr>
                  </a:outerShdw>
                </a:effectLst>
              </a:rPr>
              <a:t> MA, Libby P. Diabetes and Atherosclerosis. JAMA. 2002; 287(19):</a:t>
            </a:r>
            <a:r>
              <a:rPr lang="en-US" sz="1600" dirty="0" smtClean="0">
                <a:solidFill>
                  <a:schemeClr val="bg1"/>
                </a:solidFill>
                <a:effectLst>
                  <a:outerShdw blurRad="38100" dist="38100" dir="2700000" algn="tl">
                    <a:srgbClr val="000000">
                      <a:alpha val="43137"/>
                    </a:srgbClr>
                  </a:outerShdw>
                </a:effectLst>
              </a:rPr>
              <a:t>2570-2581; </a:t>
            </a:r>
            <a:r>
              <a:rPr lang="en-US" sz="1600" dirty="0" err="1" smtClean="0">
                <a:solidFill>
                  <a:schemeClr val="bg1"/>
                </a:solidFill>
                <a:effectLst>
                  <a:outerShdw blurRad="38100" dist="38100" dir="2700000" algn="tl">
                    <a:srgbClr val="000000">
                      <a:alpha val="43137"/>
                    </a:srgbClr>
                  </a:outerShdw>
                </a:effectLst>
              </a:rPr>
              <a:t>Vinik</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AI, </a:t>
            </a:r>
            <a:r>
              <a:rPr lang="en-US" sz="1600" dirty="0" err="1">
                <a:solidFill>
                  <a:schemeClr val="bg1"/>
                </a:solidFill>
                <a:effectLst>
                  <a:outerShdw blurRad="38100" dist="38100" dir="2700000" algn="tl">
                    <a:srgbClr val="000000">
                      <a:alpha val="43137"/>
                    </a:srgbClr>
                  </a:outerShdw>
                </a:effectLst>
              </a:rPr>
              <a:t>Zieglert</a:t>
            </a:r>
            <a:r>
              <a:rPr lang="en-US" sz="1600" dirty="0">
                <a:solidFill>
                  <a:schemeClr val="bg1"/>
                </a:solidFill>
                <a:effectLst>
                  <a:outerShdw blurRad="38100" dist="38100" dir="2700000" algn="tl">
                    <a:srgbClr val="000000">
                      <a:alpha val="43137"/>
                    </a:srgbClr>
                  </a:outerShdw>
                </a:effectLst>
              </a:rPr>
              <a:t> D. Autonomic imbalance: prophet of doom or scope for hope? </a:t>
            </a:r>
            <a:r>
              <a:rPr lang="en-US" sz="1600" dirty="0" err="1">
                <a:solidFill>
                  <a:schemeClr val="bg1"/>
                </a:solidFill>
                <a:effectLst>
                  <a:outerShdw blurRad="38100" dist="38100" dir="2700000" algn="tl">
                    <a:srgbClr val="000000">
                      <a:alpha val="43137"/>
                    </a:srgbClr>
                  </a:outerShdw>
                </a:effectLst>
              </a:rPr>
              <a:t>Diabet</a:t>
            </a:r>
            <a:r>
              <a:rPr lang="en-US" sz="1600" dirty="0">
                <a:solidFill>
                  <a:schemeClr val="bg1"/>
                </a:solidFill>
                <a:effectLst>
                  <a:outerShdw blurRad="38100" dist="38100" dir="2700000" algn="tl">
                    <a:srgbClr val="000000">
                      <a:alpha val="43137"/>
                    </a:srgbClr>
                  </a:outerShdw>
                </a:effectLst>
              </a:rPr>
              <a:t>. Med. 28, 643-651 (2011) </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793393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rmAutofit/>
          </a:bodyPr>
          <a:lstStyle/>
          <a:p>
            <a:r>
              <a:rPr lang="en-US" sz="3200" dirty="0" smtClean="0">
                <a:effectLst>
                  <a:outerShdw blurRad="38100" dist="38100" dir="2700000" algn="tl">
                    <a:srgbClr val="000000">
                      <a:alpha val="43137"/>
                    </a:srgbClr>
                  </a:outerShdw>
                </a:effectLst>
              </a:rPr>
              <a:t>O </a:t>
            </a:r>
            <a:r>
              <a:rPr lang="en-US" sz="3200" dirty="0" err="1" smtClean="0">
                <a:effectLst>
                  <a:outerShdw blurRad="38100" dist="38100" dir="2700000" algn="tl">
                    <a:srgbClr val="000000">
                      <a:alpha val="43137"/>
                    </a:srgbClr>
                  </a:outerShdw>
                </a:effectLst>
              </a:rPr>
              <a:t>Fumo</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268760"/>
            <a:ext cx="8229600" cy="5589240"/>
          </a:xfrm>
        </p:spPr>
        <p:txBody>
          <a:bodyPr>
            <a:normAutofit fontScale="25000" lnSpcReduction="20000"/>
          </a:bodyPr>
          <a:lstStyle/>
          <a:p>
            <a:endParaRPr lang="en-US" sz="7200" dirty="0" smtClean="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O </a:t>
            </a:r>
            <a:r>
              <a:rPr lang="en-US" sz="7200" dirty="0" err="1" smtClean="0">
                <a:effectLst>
                  <a:outerShdw blurRad="38100" dist="38100" dir="2700000" algn="tl">
                    <a:srgbClr val="000000">
                      <a:alpha val="43137"/>
                    </a:srgbClr>
                  </a:outerShdw>
                </a:effectLst>
              </a:rPr>
              <a:t>fumo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cigarros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aumenta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agudamente</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tráfego</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nervo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aferente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também</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liberação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norepinefrina</a:t>
            </a:r>
            <a:r>
              <a:rPr lang="en-US" sz="7200" dirty="0" smtClean="0">
                <a:effectLst>
                  <a:outerShdw blurRad="38100" dist="38100" dir="2700000" algn="tl">
                    <a:srgbClr val="000000">
                      <a:alpha val="43137"/>
                    </a:srgbClr>
                  </a:outerShdw>
                </a:effectLst>
              </a:rPr>
              <a:t>/</a:t>
            </a:r>
            <a:r>
              <a:rPr lang="en-US" sz="7200" dirty="0" err="1" smtClean="0">
                <a:effectLst>
                  <a:outerShdw blurRad="38100" dist="38100" dir="2700000" algn="tl">
                    <a:srgbClr val="000000">
                      <a:alpha val="43137"/>
                    </a:srgbClr>
                  </a:outerShdw>
                </a:effectLst>
              </a:rPr>
              <a:t>noradrenalina</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epinefrina</a:t>
            </a:r>
            <a:r>
              <a:rPr lang="en-US" sz="7200" dirty="0" smtClean="0">
                <a:effectLst>
                  <a:outerShdw blurRad="38100" dist="38100" dir="2700000" algn="tl">
                    <a:srgbClr val="000000">
                      <a:alpha val="43137"/>
                    </a:srgbClr>
                  </a:outerShdw>
                </a:effectLst>
              </a:rPr>
              <a:t>/</a:t>
            </a:r>
            <a:r>
              <a:rPr lang="en-US" sz="7200" dirty="0" err="1" smtClean="0">
                <a:effectLst>
                  <a:outerShdw blurRad="38100" dist="38100" dir="2700000" algn="tl">
                    <a:srgbClr val="000000">
                      <a:alpha val="43137"/>
                    </a:srgbClr>
                  </a:outerShdw>
                </a:effectLst>
              </a:rPr>
              <a:t>adrenalina</a:t>
            </a:r>
            <a:r>
              <a:rPr lang="en-US" sz="7200" dirty="0" smtClean="0">
                <a:effectLst>
                  <a:outerShdw blurRad="38100" dist="38100" dir="2700000" algn="tl">
                    <a:srgbClr val="000000">
                      <a:alpha val="43137"/>
                    </a:srgbClr>
                  </a:outerShdw>
                </a:effectLst>
              </a:rPr>
              <a:t>. Os </a:t>
            </a:r>
            <a:r>
              <a:rPr lang="en-US" sz="7200" dirty="0" err="1" smtClean="0">
                <a:effectLst>
                  <a:outerShdw blurRad="38100" dist="38100" dir="2700000" algn="tl">
                    <a:srgbClr val="000000">
                      <a:alpha val="43137"/>
                    </a:srgbClr>
                  </a:outerShdw>
                </a:effectLst>
              </a:rPr>
              <a:t>efeitos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simpático-excitatórios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agudos</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fumo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sobre</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cardiovascular </a:t>
            </a:r>
            <a:r>
              <a:rPr lang="en-US" sz="7200" dirty="0" err="1" smtClean="0">
                <a:effectLst>
                  <a:outerShdw blurRad="38100" dist="38100" dir="2700000" algn="tl">
                    <a:srgbClr val="000000">
                      <a:alpha val="43137"/>
                    </a:srgbClr>
                  </a:outerShdw>
                </a:effectLst>
              </a:rPr>
              <a:t>são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parcialmente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mediados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pela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liberação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catecolaminas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excitação</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nervo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músculo</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aumento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sensibilidade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quimio-receptora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periférica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consecutiva</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estimulaçao</a:t>
            </a:r>
            <a:r>
              <a:rPr lang="en-US" sz="7200" dirty="0" smtClean="0">
                <a:effectLst>
                  <a:outerShdw blurRad="38100" dist="38100" dir="2700000" algn="tl">
                    <a:srgbClr val="000000">
                      <a:alpha val="43137"/>
                    </a:srgbClr>
                  </a:outerShdw>
                </a:effectLst>
              </a:rPr>
              <a:t> do receptor </a:t>
            </a:r>
            <a:r>
              <a:rPr lang="en-US" sz="7200" dirty="0" err="1" smtClean="0">
                <a:effectLst>
                  <a:outerShdw blurRad="38100" dist="38100" dir="2700000" algn="tl">
                    <a:srgbClr val="000000">
                      <a:alpha val="43137"/>
                    </a:srgbClr>
                  </a:outerShdw>
                </a:effectLst>
              </a:rPr>
              <a:t>nicotínico</a:t>
            </a:r>
            <a:r>
              <a:rPr lang="en-US" sz="7200" dirty="0" smtClean="0">
                <a:effectLst>
                  <a:outerShdw blurRad="38100" dist="38100" dir="2700000" algn="tl">
                    <a:srgbClr val="000000">
                      <a:alpha val="43137"/>
                    </a:srgbClr>
                  </a:outerShdw>
                </a:effectLst>
              </a:rPr>
              <a:t> no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nervoso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autônomo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Tanto</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fumo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ativo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quanto</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exposição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ambiental</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fumo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cigarros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associados</a:t>
            </a:r>
            <a:r>
              <a:rPr lang="en-US" sz="7200" dirty="0" smtClean="0">
                <a:effectLst>
                  <a:outerShdw blurRad="38100" dist="38100" dir="2700000" algn="tl">
                    <a:srgbClr val="000000">
                      <a:alpha val="43137"/>
                    </a:srgbClr>
                  </a:outerShdw>
                </a:effectLst>
              </a:rPr>
              <a:t> com a </a:t>
            </a:r>
            <a:r>
              <a:rPr lang="en-US" sz="7200" dirty="0" err="1" smtClean="0">
                <a:effectLst>
                  <a:outerShdw blurRad="38100" dist="38100" dir="2700000" algn="tl">
                    <a:srgbClr val="000000">
                      <a:alpha val="43137"/>
                    </a:srgbClr>
                  </a:outerShdw>
                </a:effectLst>
              </a:rPr>
              <a:t>progressão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indexado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pela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medida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espessura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intima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média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carótida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avaliada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por</a:t>
            </a:r>
            <a:r>
              <a:rPr lang="en-US" sz="7200" dirty="0" smtClean="0">
                <a:effectLst>
                  <a:outerShdw blurRad="38100" dist="38100" dir="2700000" algn="tl">
                    <a:srgbClr val="000000">
                      <a:alpha val="43137"/>
                    </a:srgbClr>
                  </a:outerShdw>
                </a:effectLst>
              </a:rPr>
              <a:t> ultra-</a:t>
            </a:r>
            <a:r>
              <a:rPr lang="en-US" sz="7200" dirty="0" err="1" smtClean="0">
                <a:effectLst>
                  <a:outerShdw blurRad="38100" dist="38100" dir="2700000" algn="tl">
                    <a:srgbClr val="000000">
                      <a:alpha val="43137"/>
                    </a:srgbClr>
                  </a:outerShdw>
                </a:effectLst>
              </a:rPr>
              <a:t>som</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espessura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intima</a:t>
            </a:r>
            <a:r>
              <a:rPr lang="en-US" sz="7200" dirty="0" smtClean="0">
                <a:effectLst>
                  <a:outerShdw blurRad="38100" dist="38100" dir="2700000" algn="tl">
                    <a:srgbClr val="000000">
                      <a:alpha val="43137"/>
                    </a:srgbClr>
                  </a:outerShdw>
                </a:effectLst>
              </a:rPr>
              <a:t> medial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carótida</a:t>
            </a:r>
            <a:r>
              <a:rPr lang="en-US" sz="7200" dirty="0" smtClean="0">
                <a:effectLst>
                  <a:outerShdw blurRad="38100" dist="38100" dir="2700000" algn="tl">
                    <a:srgbClr val="000000">
                      <a:alpha val="43137"/>
                    </a:srgbClr>
                  </a:outerShdw>
                </a:effectLst>
              </a:rPr>
              <a:t> é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medida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substituta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válida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coronária</a:t>
            </a:r>
            <a:r>
              <a:rPr lang="en-US" sz="7200" dirty="0" smtClean="0">
                <a:effectLst>
                  <a:outerShdw blurRad="38100" dist="38100" dir="2700000" algn="tl">
                    <a:srgbClr val="000000">
                      <a:alpha val="43137"/>
                    </a:srgbClr>
                  </a:outerShdw>
                </a:effectLst>
              </a:rPr>
              <a:t>.</a:t>
            </a:r>
          </a:p>
          <a:p>
            <a:endParaRPr lang="en-US" sz="7200" dirty="0" smtClean="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Os </a:t>
            </a:r>
            <a:r>
              <a:rPr lang="en-US" sz="7200" dirty="0" err="1" smtClean="0">
                <a:effectLst>
                  <a:outerShdw blurRad="38100" dist="38100" dir="2700000" algn="tl">
                    <a:srgbClr val="000000">
                      <a:alpha val="43137"/>
                    </a:srgbClr>
                  </a:outerShdw>
                </a:effectLst>
              </a:rPr>
              <a:t>níveis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lactato</a:t>
            </a:r>
            <a:r>
              <a:rPr lang="en-US" sz="7200" dirty="0" smtClean="0">
                <a:effectLst>
                  <a:outerShdw blurRad="38100" dist="38100" dir="2700000" algn="tl">
                    <a:srgbClr val="000000">
                      <a:alpha val="43137"/>
                    </a:srgbClr>
                  </a:outerShdw>
                </a:effectLst>
              </a:rPr>
              <a:t> no </a:t>
            </a:r>
            <a:r>
              <a:rPr lang="en-US" sz="7200" dirty="0" err="1" smtClean="0">
                <a:effectLst>
                  <a:outerShdw blurRad="38100" dist="38100" dir="2700000" algn="tl">
                    <a:srgbClr val="000000">
                      <a:alpha val="43137"/>
                    </a:srgbClr>
                  </a:outerShdw>
                </a:effectLst>
              </a:rPr>
              <a:t>sangue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aumentam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após</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fumo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passivo</a:t>
            </a:r>
            <a:r>
              <a:rPr lang="en-US" sz="7200" dirty="0" smtClean="0">
                <a:effectLst>
                  <a:outerShdw blurRad="38100" dist="38100" dir="2700000" algn="tl">
                    <a:srgbClr val="000000">
                      <a:alpha val="43137"/>
                    </a:srgbClr>
                  </a:outerShdw>
                </a:effectLst>
              </a:rPr>
              <a:t>.</a:t>
            </a:r>
          </a:p>
          <a:p>
            <a:endParaRPr lang="en-US" sz="7200" dirty="0" smtClean="0">
              <a:effectLst>
                <a:outerShdw blurRad="38100" dist="38100" dir="2700000" algn="tl">
                  <a:srgbClr val="000000">
                    <a:alpha val="43137"/>
                  </a:srgbClr>
                </a:outerShdw>
              </a:effectLst>
            </a:endParaRPr>
          </a:p>
          <a:p>
            <a:r>
              <a:rPr lang="en-US" sz="6400" dirty="0" smtClean="0">
                <a:solidFill>
                  <a:schemeClr val="bg1"/>
                </a:solidFill>
                <a:effectLst>
                  <a:outerShdw blurRad="38100" dist="38100" dir="2700000" algn="tl">
                    <a:srgbClr val="000000">
                      <a:alpha val="43137"/>
                    </a:srgbClr>
                  </a:outerShdw>
                </a:effectLst>
              </a:rPr>
              <a:t>(</a:t>
            </a:r>
            <a:r>
              <a:rPr lang="en-US" sz="6400" dirty="0" err="1" smtClean="0">
                <a:solidFill>
                  <a:schemeClr val="bg1"/>
                </a:solidFill>
                <a:effectLst>
                  <a:outerShdw blurRad="38100" dist="38100" dir="2700000" algn="tl">
                    <a:srgbClr val="000000">
                      <a:alpha val="43137"/>
                    </a:srgbClr>
                  </a:outerShdw>
                </a:effectLst>
              </a:rPr>
              <a:t>Niedermaier</a:t>
            </a:r>
            <a:r>
              <a:rPr lang="en-US" sz="6400" dirty="0" smtClean="0">
                <a:solidFill>
                  <a:schemeClr val="bg1"/>
                </a:solidFill>
                <a:effectLst>
                  <a:outerShdw blurRad="38100" dist="38100" dir="2700000" algn="tl">
                    <a:srgbClr val="000000">
                      <a:alpha val="43137"/>
                    </a:srgbClr>
                  </a:outerShdw>
                </a:effectLst>
              </a:rPr>
              <a:t> ON, Smith ML. </a:t>
            </a:r>
            <a:r>
              <a:rPr lang="en-US" sz="6400" dirty="0">
                <a:solidFill>
                  <a:schemeClr val="bg1"/>
                </a:solidFill>
                <a:effectLst>
                  <a:outerShdw blurRad="38100" dist="38100" dir="2700000" algn="tl">
                    <a:srgbClr val="000000">
                      <a:alpha val="43137"/>
                    </a:srgbClr>
                  </a:outerShdw>
                </a:effectLst>
              </a:rPr>
              <a:t>Influence of cigarette smoking on human autonomic function. Circulation 1993, 88:562-571 </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Adamopoulus</a:t>
            </a:r>
            <a:r>
              <a:rPr lang="en-US" sz="6400" dirty="0" smtClean="0">
                <a:solidFill>
                  <a:schemeClr val="bg1"/>
                </a:solidFill>
                <a:effectLst>
                  <a:outerShdw blurRad="38100" dist="38100" dir="2700000" algn="tl">
                    <a:srgbClr val="000000">
                      <a:alpha val="43137"/>
                    </a:srgbClr>
                  </a:outerShdw>
                </a:effectLst>
              </a:rPr>
              <a:t> </a:t>
            </a:r>
            <a:r>
              <a:rPr lang="en-US" sz="6400" dirty="0">
                <a:solidFill>
                  <a:schemeClr val="bg1"/>
                </a:solidFill>
                <a:effectLst>
                  <a:outerShdw blurRad="38100" dist="38100" dir="2700000" algn="tl">
                    <a:srgbClr val="000000">
                      <a:alpha val="43137"/>
                    </a:srgbClr>
                  </a:outerShdw>
                </a:effectLst>
              </a:rPr>
              <a:t>D, van de Borne P and </a:t>
            </a:r>
            <a:r>
              <a:rPr lang="en-US" sz="6400" dirty="0" err="1">
                <a:solidFill>
                  <a:schemeClr val="bg1"/>
                </a:solidFill>
                <a:effectLst>
                  <a:outerShdw blurRad="38100" dist="38100" dir="2700000" algn="tl">
                    <a:srgbClr val="000000">
                      <a:alpha val="43137"/>
                    </a:srgbClr>
                  </a:outerShdw>
                </a:effectLst>
              </a:rPr>
              <a:t>Argacha</a:t>
            </a:r>
            <a:r>
              <a:rPr lang="en-US" sz="6400" dirty="0">
                <a:solidFill>
                  <a:schemeClr val="bg1"/>
                </a:solidFill>
                <a:effectLst>
                  <a:outerShdw blurRad="38100" dist="38100" dir="2700000" algn="tl">
                    <a:srgbClr val="000000">
                      <a:alpha val="43137"/>
                    </a:srgbClr>
                  </a:outerShdw>
                </a:effectLst>
              </a:rPr>
              <a:t> JF, New insights into the sympathetic, endothelial and coronary effects of nicotine. </a:t>
            </a:r>
            <a:r>
              <a:rPr lang="en-US" sz="6400" dirty="0" err="1">
                <a:solidFill>
                  <a:schemeClr val="bg1"/>
                </a:solidFill>
                <a:effectLst>
                  <a:outerShdw blurRad="38100" dist="38100" dir="2700000" algn="tl">
                    <a:srgbClr val="000000">
                      <a:alpha val="43137"/>
                    </a:srgbClr>
                  </a:outerShdw>
                </a:effectLst>
              </a:rPr>
              <a:t>Clin</a:t>
            </a:r>
            <a:r>
              <a:rPr lang="en-US" sz="6400" dirty="0">
                <a:solidFill>
                  <a:schemeClr val="bg1"/>
                </a:solidFill>
                <a:effectLst>
                  <a:outerShdw blurRad="38100" dist="38100" dir="2700000" algn="tl">
                    <a:srgbClr val="000000">
                      <a:alpha val="43137"/>
                    </a:srgbClr>
                  </a:outerShdw>
                </a:effectLst>
              </a:rPr>
              <a:t> </a:t>
            </a:r>
            <a:r>
              <a:rPr lang="en-US" sz="6400" dirty="0" err="1">
                <a:solidFill>
                  <a:schemeClr val="bg1"/>
                </a:solidFill>
                <a:effectLst>
                  <a:outerShdw blurRad="38100" dist="38100" dir="2700000" algn="tl">
                    <a:srgbClr val="000000">
                      <a:alpha val="43137"/>
                    </a:srgbClr>
                  </a:outerShdw>
                </a:effectLst>
              </a:rPr>
              <a:t>Exp</a:t>
            </a:r>
            <a:r>
              <a:rPr lang="en-US" sz="6400" dirty="0">
                <a:solidFill>
                  <a:schemeClr val="bg1"/>
                </a:solidFill>
                <a:effectLst>
                  <a:outerShdw blurRad="38100" dist="38100" dir="2700000" algn="tl">
                    <a:srgbClr val="000000">
                      <a:alpha val="43137"/>
                    </a:srgbClr>
                  </a:outerShdw>
                </a:effectLst>
              </a:rPr>
              <a:t> </a:t>
            </a:r>
            <a:r>
              <a:rPr lang="en-US" sz="6400" dirty="0" err="1">
                <a:solidFill>
                  <a:schemeClr val="bg1"/>
                </a:solidFill>
                <a:effectLst>
                  <a:outerShdw blurRad="38100" dist="38100" dir="2700000" algn="tl">
                    <a:srgbClr val="000000">
                      <a:alpha val="43137"/>
                    </a:srgbClr>
                  </a:outerShdw>
                </a:effectLst>
              </a:rPr>
              <a:t>Pharmacol</a:t>
            </a:r>
            <a:r>
              <a:rPr lang="en-US" sz="6400" dirty="0">
                <a:solidFill>
                  <a:schemeClr val="bg1"/>
                </a:solidFill>
                <a:effectLst>
                  <a:outerShdw blurRad="38100" dist="38100" dir="2700000" algn="tl">
                    <a:srgbClr val="000000">
                      <a:alpha val="43137"/>
                    </a:srgbClr>
                  </a:outerShdw>
                </a:effectLst>
              </a:rPr>
              <a:t> </a:t>
            </a:r>
            <a:r>
              <a:rPr lang="en-US" sz="6400" dirty="0" err="1">
                <a:solidFill>
                  <a:schemeClr val="bg1"/>
                </a:solidFill>
                <a:effectLst>
                  <a:outerShdw blurRad="38100" dist="38100" dir="2700000" algn="tl">
                    <a:srgbClr val="000000">
                      <a:alpha val="43137"/>
                    </a:srgbClr>
                  </a:outerShdw>
                </a:effectLst>
              </a:rPr>
              <a:t>Physiol</a:t>
            </a:r>
            <a:r>
              <a:rPr lang="en-US" sz="6400" dirty="0">
                <a:solidFill>
                  <a:schemeClr val="bg1"/>
                </a:solidFill>
                <a:effectLst>
                  <a:outerShdw blurRad="38100" dist="38100" dir="2700000" algn="tl">
                    <a:srgbClr val="000000">
                      <a:alpha val="43137"/>
                    </a:srgbClr>
                  </a:outerShdw>
                </a:effectLst>
              </a:rPr>
              <a:t> 2008; 35(4): </a:t>
            </a:r>
            <a:r>
              <a:rPr lang="en-US" sz="6400" dirty="0" smtClean="0">
                <a:solidFill>
                  <a:schemeClr val="bg1"/>
                </a:solidFill>
                <a:effectLst>
                  <a:outerShdw blurRad="38100" dist="38100" dir="2700000" algn="tl">
                    <a:srgbClr val="000000">
                      <a:alpha val="43137"/>
                    </a:srgbClr>
                  </a:outerShdw>
                </a:effectLst>
              </a:rPr>
              <a:t>458-63; Howard </a:t>
            </a:r>
            <a:r>
              <a:rPr lang="en-US" sz="6400" dirty="0">
                <a:solidFill>
                  <a:schemeClr val="bg1"/>
                </a:solidFill>
                <a:effectLst>
                  <a:outerShdw blurRad="38100" dist="38100" dir="2700000" algn="tl">
                    <a:srgbClr val="000000">
                      <a:alpha val="43137"/>
                    </a:srgbClr>
                  </a:outerShdw>
                </a:effectLst>
              </a:rPr>
              <a:t>G et al, Cigarette smoking and progression of atherosclerosis: The Atherosclerosis Risk in Communities (ARIC) Study. JAMA, 1998 Jan 14;279(2):119-24. </a:t>
            </a:r>
            <a:r>
              <a:rPr lang="en-US" sz="6400" dirty="0" err="1" smtClean="0">
                <a:solidFill>
                  <a:schemeClr val="bg1"/>
                </a:solidFill>
                <a:effectLst>
                  <a:outerShdw blurRad="38100" dist="38100" dir="2700000" algn="tl">
                    <a:srgbClr val="000000">
                      <a:alpha val="43137"/>
                    </a:srgbClr>
                  </a:outerShdw>
                </a:effectLst>
              </a:rPr>
              <a:t>Yarlioglues</a:t>
            </a:r>
            <a:r>
              <a:rPr lang="en-US" sz="6400" dirty="0" smtClean="0">
                <a:solidFill>
                  <a:schemeClr val="bg1"/>
                </a:solidFill>
                <a:effectLst>
                  <a:outerShdw blurRad="38100" dist="38100" dir="2700000" algn="tl">
                    <a:srgbClr val="000000">
                      <a:alpha val="43137"/>
                    </a:srgbClr>
                  </a:outerShdw>
                </a:effectLst>
              </a:rPr>
              <a:t> M. </a:t>
            </a:r>
            <a:r>
              <a:rPr lang="en-US" sz="6400" dirty="0" err="1" smtClean="0">
                <a:solidFill>
                  <a:schemeClr val="bg1"/>
                </a:solidFill>
                <a:effectLst>
                  <a:outerShdw blurRad="38100" dist="38100" dir="2700000" algn="tl">
                    <a:srgbClr val="000000">
                      <a:alpha val="43137"/>
                    </a:srgbClr>
                  </a:outerShdw>
                </a:effectLst>
              </a:rPr>
              <a:t>Kaya</a:t>
            </a:r>
            <a:r>
              <a:rPr lang="en-US" sz="6400" dirty="0" smtClean="0">
                <a:solidFill>
                  <a:schemeClr val="bg1"/>
                </a:solidFill>
                <a:effectLst>
                  <a:outerShdw blurRad="38100" dist="38100" dir="2700000" algn="tl">
                    <a:srgbClr val="000000">
                      <a:alpha val="43137"/>
                    </a:srgbClr>
                  </a:outerShdw>
                </a:effectLst>
              </a:rPr>
              <a:t> MG et al. Dose-dependent acute effects of passive smoking on left ventricular cardiac function in health volunteers. J </a:t>
            </a:r>
            <a:r>
              <a:rPr lang="en-US" sz="6400" dirty="0" err="1" smtClean="0">
                <a:solidFill>
                  <a:schemeClr val="bg1"/>
                </a:solidFill>
                <a:effectLst>
                  <a:outerShdw blurRad="38100" dist="38100" dir="2700000" algn="tl">
                    <a:srgbClr val="000000">
                      <a:alpha val="43137"/>
                    </a:srgbClr>
                  </a:outerShdw>
                </a:effectLst>
              </a:rPr>
              <a:t>Investig</a:t>
            </a:r>
            <a:r>
              <a:rPr lang="en-US" sz="6400" dirty="0" smtClean="0">
                <a:solidFill>
                  <a:schemeClr val="bg1"/>
                </a:solidFill>
                <a:effectLst>
                  <a:outerShdw blurRad="38100" dist="38100" dir="2700000" algn="tl">
                    <a:srgbClr val="000000">
                      <a:alpha val="43137"/>
                    </a:srgbClr>
                  </a:outerShdw>
                </a:effectLst>
              </a:rPr>
              <a:t> Med 2012 , Feb; 60 (2): 517-22)</a:t>
            </a:r>
            <a:endParaRPr lang="pt-BR" sz="6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34760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504" y="274638"/>
            <a:ext cx="8784976" cy="1143000"/>
          </a:xfrm>
        </p:spPr>
        <p:txBody>
          <a:bodyPr>
            <a:normAutofit/>
          </a:bodyPr>
          <a:lstStyle/>
          <a:p>
            <a:r>
              <a:rPr lang="pt-BR" sz="3200" dirty="0" smtClean="0">
                <a:effectLst>
                  <a:outerShdw blurRad="38100" dist="38100" dir="2700000" algn="tl">
                    <a:srgbClr val="000000">
                      <a:alpha val="43137"/>
                    </a:srgbClr>
                  </a:outerShdw>
                </a:effectLst>
              </a:rPr>
              <a:t>Poluição do Ar</a:t>
            </a:r>
            <a:br>
              <a:rPr lang="pt-BR"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141168"/>
          </a:xfrm>
        </p:spPr>
        <p:txBody>
          <a:bodyPr>
            <a:normAutofit fontScale="25000" lnSpcReduction="20000"/>
          </a:bodyPr>
          <a:lstStyle/>
          <a:p>
            <a:endParaRPr lang="pt-BR" sz="7200" dirty="0" smtClean="0">
              <a:effectLst>
                <a:outerShdw blurRad="38100" dist="38100" dir="2700000" algn="tl">
                  <a:srgbClr val="000000">
                    <a:alpha val="43137"/>
                  </a:srgbClr>
                </a:outerShdw>
              </a:effectLst>
            </a:endParaRPr>
          </a:p>
          <a:p>
            <a:endParaRPr lang="pt-BR" sz="7200" dirty="0" smtClean="0">
              <a:effectLst>
                <a:outerShdw blurRad="38100" dist="38100" dir="2700000" algn="tl">
                  <a:srgbClr val="000000">
                    <a:alpha val="43137"/>
                  </a:srgbClr>
                </a:outerShdw>
              </a:effectLst>
            </a:endParaRPr>
          </a:p>
          <a:p>
            <a:r>
              <a:rPr lang="pt-BR" sz="7200" dirty="0" smtClean="0">
                <a:effectLst>
                  <a:outerShdw blurRad="38100" dist="38100" dir="2700000" algn="tl">
                    <a:srgbClr val="000000">
                      <a:alpha val="43137"/>
                    </a:srgbClr>
                  </a:outerShdw>
                </a:effectLst>
              </a:rPr>
              <a:t>Um recente estudo em humanos confirmou a associação da exposição a poluição do ar ambiente com a aterosclerose, através da progressão da espessura da intima medial da carótida. Também alguns investigadores demonstraram que a contínua exposição as partículas poluidoras do ar decrescem a variabilidade na frequência cardíaca e podem levar a uma debilitação no controle autônomo com potencial aceleração na progressão da aterosclerose.</a:t>
            </a:r>
          </a:p>
          <a:p>
            <a:endParaRPr lang="pt-BR" dirty="0"/>
          </a:p>
          <a:p>
            <a:endParaRPr lang="pt-BR" dirty="0" smtClean="0"/>
          </a:p>
          <a:p>
            <a:endParaRPr lang="pt-BR" dirty="0"/>
          </a:p>
          <a:p>
            <a:endParaRPr lang="pt-BR" dirty="0" smtClean="0"/>
          </a:p>
          <a:p>
            <a:endParaRPr lang="pt-BR" dirty="0"/>
          </a:p>
          <a:p>
            <a:endParaRPr lang="pt-BR" dirty="0"/>
          </a:p>
          <a:p>
            <a:r>
              <a:rPr lang="pt-BR" sz="6400" dirty="0" smtClean="0">
                <a:solidFill>
                  <a:schemeClr val="bg1"/>
                </a:solidFill>
                <a:effectLst>
                  <a:outerShdw blurRad="38100" dist="38100" dir="2700000" algn="tl">
                    <a:srgbClr val="000000">
                      <a:alpha val="43137"/>
                    </a:srgbClr>
                  </a:outerShdw>
                </a:effectLst>
              </a:rPr>
              <a:t>(Nino </a:t>
            </a:r>
            <a:r>
              <a:rPr lang="pt-BR" sz="6400" dirty="0" err="1" smtClean="0">
                <a:solidFill>
                  <a:schemeClr val="bg1"/>
                </a:solidFill>
                <a:effectLst>
                  <a:outerShdw blurRad="38100" dist="38100" dir="2700000" algn="tl">
                    <a:srgbClr val="000000">
                      <a:alpha val="43137"/>
                    </a:srgbClr>
                  </a:outerShdw>
                </a:effectLst>
              </a:rPr>
              <a:t>Kunzli</a:t>
            </a:r>
            <a:r>
              <a:rPr lang="pt-BR" sz="6400" dirty="0" smtClean="0">
                <a:solidFill>
                  <a:schemeClr val="bg1"/>
                </a:solidFill>
                <a:effectLst>
                  <a:outerShdw blurRad="38100" dist="38100" dir="2700000" algn="tl">
                    <a:srgbClr val="000000">
                      <a:alpha val="43137"/>
                    </a:srgbClr>
                  </a:outerShdw>
                </a:effectLst>
              </a:rPr>
              <a:t> et al. </a:t>
            </a:r>
            <a:r>
              <a:rPr lang="pt-BR" sz="6400" dirty="0">
                <a:solidFill>
                  <a:schemeClr val="bg1"/>
                </a:solidFill>
                <a:effectLst>
                  <a:outerShdw blurRad="38100" dist="38100" dir="2700000" algn="tl">
                    <a:srgbClr val="000000">
                      <a:alpha val="43137"/>
                    </a:srgbClr>
                  </a:outerShdw>
                </a:effectLst>
              </a:rPr>
              <a:t>"</a:t>
            </a:r>
            <a:r>
              <a:rPr lang="pt-BR" sz="6400" dirty="0" err="1">
                <a:solidFill>
                  <a:schemeClr val="bg1"/>
                </a:solidFill>
                <a:effectLst>
                  <a:outerShdw blurRad="38100" dist="38100" dir="2700000" algn="tl">
                    <a:srgbClr val="000000">
                      <a:alpha val="43137"/>
                    </a:srgbClr>
                  </a:outerShdw>
                </a:effectLst>
              </a:rPr>
              <a:t>Ambient</a:t>
            </a:r>
            <a:r>
              <a:rPr lang="pt-BR" sz="6400" dirty="0">
                <a:solidFill>
                  <a:schemeClr val="bg1"/>
                </a:solidFill>
                <a:effectLst>
                  <a:outerShdw blurRad="38100" dist="38100" dir="2700000" algn="tl">
                    <a:srgbClr val="000000">
                      <a:alpha val="43137"/>
                    </a:srgbClr>
                  </a:outerShdw>
                </a:effectLst>
              </a:rPr>
              <a:t> Air </a:t>
            </a:r>
            <a:r>
              <a:rPr lang="pt-BR" sz="6400" dirty="0" err="1">
                <a:solidFill>
                  <a:schemeClr val="bg1"/>
                </a:solidFill>
                <a:effectLst>
                  <a:outerShdw blurRad="38100" dist="38100" dir="2700000" algn="tl">
                    <a:srgbClr val="000000">
                      <a:alpha val="43137"/>
                    </a:srgbClr>
                  </a:outerShdw>
                </a:effectLst>
              </a:rPr>
              <a:t>Pollution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Progression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Adults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PloS</a:t>
            </a:r>
            <a:r>
              <a:rPr lang="pt-BR" sz="6400" dirty="0">
                <a:solidFill>
                  <a:schemeClr val="bg1"/>
                </a:solidFill>
                <a:effectLst>
                  <a:outerShdw blurRad="38100" dist="38100" dir="2700000" algn="tl">
                    <a:srgbClr val="000000">
                      <a:alpha val="43137"/>
                    </a:srgbClr>
                  </a:outerShdw>
                </a:effectLst>
              </a:rPr>
              <a:t> ONE 5(2): </a:t>
            </a:r>
            <a:r>
              <a:rPr lang="pt-BR" sz="6400" dirty="0" smtClean="0">
                <a:solidFill>
                  <a:schemeClr val="bg1"/>
                </a:solidFill>
                <a:effectLst>
                  <a:outerShdw blurRad="38100" dist="38100" dir="2700000" algn="tl">
                    <a:srgbClr val="000000">
                      <a:alpha val="43137"/>
                    </a:srgbClr>
                  </a:outerShdw>
                </a:effectLst>
              </a:rPr>
              <a:t>e9096, </a:t>
            </a:r>
            <a:r>
              <a:rPr lang="pt-BR" sz="6400" dirty="0" err="1">
                <a:solidFill>
                  <a:schemeClr val="bg1"/>
                </a:solidFill>
                <a:effectLst>
                  <a:outerShdw blurRad="38100" dist="38100" dir="2700000" algn="tl">
                    <a:srgbClr val="000000">
                      <a:alpha val="43137"/>
                    </a:srgbClr>
                  </a:outerShdw>
                </a:effectLst>
              </a:rPr>
              <a:t>February</a:t>
            </a:r>
            <a:r>
              <a:rPr lang="pt-BR" sz="6400" dirty="0">
                <a:solidFill>
                  <a:schemeClr val="bg1"/>
                </a:solidFill>
                <a:effectLst>
                  <a:outerShdw blurRad="38100" dist="38100" dir="2700000" algn="tl">
                    <a:srgbClr val="000000">
                      <a:alpha val="43137"/>
                    </a:srgbClr>
                  </a:outerShdw>
                </a:effectLst>
              </a:rPr>
              <a:t> 8, </a:t>
            </a:r>
            <a:r>
              <a:rPr lang="pt-BR" sz="6400" dirty="0" smtClean="0">
                <a:solidFill>
                  <a:schemeClr val="bg1"/>
                </a:solidFill>
                <a:effectLst>
                  <a:outerShdw blurRad="38100" dist="38100" dir="2700000" algn="tl">
                    <a:srgbClr val="000000">
                      <a:alpha val="43137"/>
                    </a:srgbClr>
                  </a:outerShdw>
                </a:effectLst>
              </a:rPr>
              <a:t>2010;  </a:t>
            </a:r>
            <a:r>
              <a:rPr lang="pt-BR" sz="6400" dirty="0" err="1" smtClean="0">
                <a:solidFill>
                  <a:schemeClr val="bg1"/>
                </a:solidFill>
                <a:effectLst>
                  <a:outerShdw blurRad="38100" dist="38100" dir="2700000" algn="tl">
                    <a:srgbClr val="000000">
                      <a:alpha val="43137"/>
                    </a:srgbClr>
                  </a:outerShdw>
                </a:effectLst>
              </a:rPr>
              <a:t>Duanping</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Liao</a:t>
            </a:r>
            <a:r>
              <a:rPr lang="pt-BR" sz="6400" dirty="0" smtClean="0">
                <a:solidFill>
                  <a:schemeClr val="bg1"/>
                </a:solidFill>
                <a:effectLst>
                  <a:outerShdw blurRad="38100" dist="38100" dir="2700000" algn="tl">
                    <a:srgbClr val="000000">
                      <a:alpha val="43137"/>
                    </a:srgbClr>
                  </a:outerShdw>
                </a:effectLst>
              </a:rPr>
              <a:t> et al. </a:t>
            </a:r>
            <a:r>
              <a:rPr lang="pt-BR" sz="6400" dirty="0" err="1">
                <a:solidFill>
                  <a:schemeClr val="bg1"/>
                </a:solidFill>
                <a:effectLst>
                  <a:outerShdw blurRad="38100" dist="38100" dir="2700000" algn="tl">
                    <a:srgbClr val="000000">
                      <a:alpha val="43137"/>
                    </a:srgbClr>
                  </a:outerShdw>
                </a:effectLst>
              </a:rPr>
              <a:t>Association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Higher</a:t>
            </a:r>
            <a:r>
              <a:rPr lang="pt-BR" sz="6400" dirty="0">
                <a:solidFill>
                  <a:schemeClr val="bg1"/>
                </a:solidFill>
                <a:effectLst>
                  <a:outerShdw blurRad="38100" dist="38100" dir="2700000" algn="tl">
                    <a:srgbClr val="000000">
                      <a:alpha val="43137"/>
                    </a:srgbClr>
                  </a:outerShdw>
                </a:effectLst>
              </a:rPr>
              <a:t> Levels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Ambient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Criteria</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Pollutants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with</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Impaired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Cardiac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Autonomic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Control</a:t>
            </a:r>
            <a:r>
              <a:rPr lang="pt-BR" sz="6400" dirty="0">
                <a:solidFill>
                  <a:schemeClr val="bg1"/>
                </a:solidFill>
                <a:effectLst>
                  <a:outerShdw blurRad="38100" dist="38100" dir="2700000" algn="tl">
                    <a:srgbClr val="000000">
                      <a:alpha val="43137"/>
                    </a:srgbClr>
                  </a:outerShdw>
                </a:effectLst>
              </a:rPr>
              <a:t>: A </a:t>
            </a:r>
            <a:r>
              <a:rPr lang="pt-BR" sz="6400" dirty="0" err="1">
                <a:solidFill>
                  <a:schemeClr val="bg1"/>
                </a:solidFill>
                <a:effectLst>
                  <a:outerShdw blurRad="38100" dist="38100" dir="2700000" algn="tl">
                    <a:srgbClr val="000000">
                      <a:alpha val="43137"/>
                    </a:srgbClr>
                  </a:outerShdw>
                </a:effectLst>
              </a:rPr>
              <a:t>Population-based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Study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Am</a:t>
            </a:r>
            <a:r>
              <a:rPr lang="pt-BR" sz="6400" dirty="0">
                <a:solidFill>
                  <a:schemeClr val="bg1"/>
                </a:solidFill>
                <a:effectLst>
                  <a:outerShdw blurRad="38100" dist="38100" dir="2700000" algn="tl">
                    <a:srgbClr val="000000">
                      <a:alpha val="43137"/>
                    </a:srgbClr>
                  </a:outerShdw>
                </a:effectLst>
              </a:rPr>
              <a:t> J </a:t>
            </a:r>
            <a:r>
              <a:rPr lang="pt-BR" sz="6400" dirty="0" err="1">
                <a:solidFill>
                  <a:schemeClr val="bg1"/>
                </a:solidFill>
                <a:effectLst>
                  <a:outerShdw blurRad="38100" dist="38100" dir="2700000" algn="tl">
                    <a:srgbClr val="000000">
                      <a:alpha val="43137"/>
                    </a:srgbClr>
                  </a:outerShdw>
                </a:effectLst>
              </a:rPr>
              <a:t>Epidemiol</a:t>
            </a:r>
            <a:r>
              <a:rPr lang="pt-BR" sz="6400" dirty="0">
                <a:solidFill>
                  <a:schemeClr val="bg1"/>
                </a:solidFill>
                <a:effectLst>
                  <a:outerShdw blurRad="38100" dist="38100" dir="2700000" algn="tl">
                    <a:srgbClr val="000000">
                      <a:alpha val="43137"/>
                    </a:srgbClr>
                  </a:outerShdw>
                </a:effectLst>
              </a:rPr>
              <a:t> </a:t>
            </a:r>
            <a:r>
              <a:rPr lang="pt-BR" sz="6400" dirty="0" smtClean="0">
                <a:solidFill>
                  <a:schemeClr val="bg1"/>
                </a:solidFill>
                <a:effectLst>
                  <a:outerShdw blurRad="38100" dist="38100" dir="2700000" algn="tl">
                    <a:srgbClr val="000000">
                      <a:alpha val="43137"/>
                    </a:srgbClr>
                  </a:outerShdw>
                </a:effectLst>
              </a:rPr>
              <a:t>2004;159:768–777;  </a:t>
            </a:r>
            <a:r>
              <a:rPr lang="pt-BR" sz="6400" dirty="0">
                <a:solidFill>
                  <a:schemeClr val="bg1"/>
                </a:solidFill>
                <a:effectLst>
                  <a:outerShdw blurRad="38100" dist="38100" dir="2700000" algn="tl">
                    <a:srgbClr val="000000">
                      <a:alpha val="43137"/>
                    </a:srgbClr>
                  </a:outerShdw>
                </a:effectLst>
              </a:rPr>
              <a:t>C. </a:t>
            </a:r>
            <a:r>
              <a:rPr lang="pt-BR" sz="6400" dirty="0" err="1">
                <a:solidFill>
                  <a:schemeClr val="bg1"/>
                </a:solidFill>
                <a:effectLst>
                  <a:outerShdw blurRad="38100" dist="38100" dir="2700000" algn="tl">
                    <a:srgbClr val="000000">
                      <a:alpha val="43137"/>
                    </a:srgbClr>
                  </a:outerShdw>
                </a:effectLst>
              </a:rPr>
              <a:t>Arden</a:t>
            </a:r>
            <a:r>
              <a:rPr lang="pt-BR" sz="6400" dirty="0">
                <a:solidFill>
                  <a:schemeClr val="bg1"/>
                </a:solidFill>
                <a:effectLst>
                  <a:outerShdw blurRad="38100" dist="38100" dir="2700000" algn="tl">
                    <a:srgbClr val="000000">
                      <a:alpha val="43137"/>
                    </a:srgbClr>
                  </a:outerShdw>
                </a:effectLst>
              </a:rPr>
              <a:t> Pope </a:t>
            </a:r>
            <a:r>
              <a:rPr lang="pt-BR" sz="6400" dirty="0" smtClean="0">
                <a:solidFill>
                  <a:schemeClr val="bg1"/>
                </a:solidFill>
                <a:effectLst>
                  <a:outerShdw blurRad="38100" dist="38100" dir="2700000" algn="tl">
                    <a:srgbClr val="000000">
                      <a:alpha val="43137"/>
                    </a:srgbClr>
                  </a:outerShdw>
                </a:effectLst>
              </a:rPr>
              <a:t>III et al. </a:t>
            </a:r>
            <a:r>
              <a:rPr lang="pt-BR" sz="6400" dirty="0" err="1">
                <a:solidFill>
                  <a:schemeClr val="bg1"/>
                </a:solidFill>
                <a:effectLst>
                  <a:outerShdw blurRad="38100" dist="38100" dir="2700000" algn="tl">
                    <a:srgbClr val="000000">
                      <a:alpha val="43137"/>
                    </a:srgbClr>
                  </a:outerShdw>
                </a:effectLst>
              </a:rPr>
              <a:t>Ambient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Particulate</a:t>
            </a:r>
            <a:r>
              <a:rPr lang="pt-BR" sz="6400" dirty="0">
                <a:solidFill>
                  <a:schemeClr val="bg1"/>
                </a:solidFill>
                <a:effectLst>
                  <a:outerShdw blurRad="38100" dist="38100" dir="2700000" algn="tl">
                    <a:srgbClr val="000000">
                      <a:alpha val="43137"/>
                    </a:srgbClr>
                  </a:outerShdw>
                </a:effectLst>
              </a:rPr>
              <a:t> Air </a:t>
            </a:r>
            <a:r>
              <a:rPr lang="pt-BR" sz="6400" dirty="0" err="1">
                <a:solidFill>
                  <a:schemeClr val="bg1"/>
                </a:solidFill>
                <a:effectLst>
                  <a:outerShdw blurRad="38100" dist="38100" dir="2700000" algn="tl">
                    <a:srgbClr val="000000">
                      <a:alpha val="43137"/>
                    </a:srgbClr>
                  </a:outerShdw>
                </a:effectLst>
              </a:rPr>
              <a:t>Pollution</a:t>
            </a:r>
            <a:r>
              <a:rPr lang="pt-BR" sz="6400" dirty="0">
                <a:solidFill>
                  <a:schemeClr val="bg1"/>
                </a:solidFill>
                <a:effectLst>
                  <a:outerShdw blurRad="38100" dist="38100" dir="2700000" algn="tl">
                    <a:srgbClr val="000000">
                      <a:alpha val="43137"/>
                    </a:srgbClr>
                  </a:outerShdw>
                </a:effectLst>
              </a:rPr>
              <a:t>, Heart Rate </a:t>
            </a:r>
            <a:r>
              <a:rPr lang="pt-BR" sz="6400" dirty="0" err="1">
                <a:solidFill>
                  <a:schemeClr val="bg1"/>
                </a:solidFill>
                <a:effectLst>
                  <a:outerShdw blurRad="38100" dist="38100" dir="2700000" algn="tl">
                    <a:srgbClr val="000000">
                      <a:alpha val="43137"/>
                    </a:srgbClr>
                  </a:outerShdw>
                </a:effectLst>
              </a:rPr>
              <a:t>Variability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Blood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Markers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Inflammation</a:t>
            </a:r>
            <a:r>
              <a:rPr lang="pt-BR" sz="6400" dirty="0">
                <a:solidFill>
                  <a:schemeClr val="bg1"/>
                </a:solidFill>
                <a:effectLst>
                  <a:outerShdw blurRad="38100" dist="38100" dir="2700000" algn="tl">
                    <a:srgbClr val="000000">
                      <a:alpha val="43137"/>
                    </a:srgbClr>
                  </a:outerShdw>
                </a:effectLst>
              </a:rPr>
              <a:t> in a </a:t>
            </a:r>
            <a:r>
              <a:rPr lang="pt-BR" sz="6400" dirty="0" err="1">
                <a:solidFill>
                  <a:schemeClr val="bg1"/>
                </a:solidFill>
                <a:effectLst>
                  <a:outerShdw blurRad="38100" dist="38100" dir="2700000" algn="tl">
                    <a:srgbClr val="000000">
                      <a:alpha val="43137"/>
                    </a:srgbClr>
                  </a:outerShdw>
                </a:effectLst>
              </a:rPr>
              <a:t>Panel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Elderly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Subjects</a:t>
            </a:r>
            <a:r>
              <a:rPr lang="pt-BR" sz="6400" dirty="0">
                <a:solidFill>
                  <a:schemeClr val="bg1"/>
                </a:solidFill>
                <a:effectLst>
                  <a:outerShdw blurRad="38100" dist="38100" dir="2700000" algn="tl">
                    <a:srgbClr val="000000">
                      <a:alpha val="43137"/>
                    </a:srgbClr>
                  </a:outerShdw>
                </a:effectLst>
              </a:rPr>
              <a:t>. Environmental Health Perspectives, V 112; N 3: </a:t>
            </a:r>
            <a:r>
              <a:rPr lang="pt-BR" sz="6400" dirty="0" err="1">
                <a:solidFill>
                  <a:schemeClr val="bg1"/>
                </a:solidFill>
                <a:effectLst>
                  <a:outerShdw blurRad="38100" dist="38100" dir="2700000" algn="tl">
                    <a:srgbClr val="000000">
                      <a:alpha val="43137"/>
                    </a:srgbClr>
                  </a:outerShdw>
                </a:effectLst>
              </a:rPr>
              <a:t>March</a:t>
            </a:r>
            <a:r>
              <a:rPr lang="pt-BR" sz="6400" dirty="0">
                <a:solidFill>
                  <a:schemeClr val="bg1"/>
                </a:solidFill>
                <a:effectLst>
                  <a:outerShdw blurRad="38100" dist="38100" dir="2700000" algn="tl">
                    <a:srgbClr val="000000">
                      <a:alpha val="43137"/>
                    </a:srgbClr>
                  </a:outerShdw>
                </a:effectLst>
              </a:rPr>
              <a:t> </a:t>
            </a:r>
            <a:r>
              <a:rPr lang="pt-BR" sz="6400" dirty="0" smtClean="0">
                <a:solidFill>
                  <a:schemeClr val="bg1"/>
                </a:solidFill>
                <a:effectLst>
                  <a:outerShdw blurRad="38100" dist="38100" dir="2700000" algn="tl">
                    <a:srgbClr val="000000">
                      <a:alpha val="43137"/>
                    </a:srgbClr>
                  </a:outerShdw>
                </a:effectLst>
              </a:rPr>
              <a:t>2004; </a:t>
            </a:r>
            <a:r>
              <a:rPr lang="pt-BR" sz="6400" dirty="0" err="1" smtClean="0">
                <a:solidFill>
                  <a:schemeClr val="bg1"/>
                </a:solidFill>
                <a:effectLst>
                  <a:outerShdw blurRad="38100" dist="38100" dir="2700000" algn="tl">
                    <a:srgbClr val="000000">
                      <a:alpha val="43137"/>
                    </a:srgbClr>
                  </a:outerShdw>
                </a:effectLst>
              </a:rPr>
              <a:t>Heikki</a:t>
            </a:r>
            <a:r>
              <a:rPr lang="pt-BR" sz="6400" dirty="0" smtClean="0">
                <a:solidFill>
                  <a:schemeClr val="bg1"/>
                </a:solidFill>
                <a:effectLst>
                  <a:outerShdw blurRad="38100" dist="38100" dir="2700000" algn="tl">
                    <a:srgbClr val="000000">
                      <a:alpha val="43137"/>
                    </a:srgbClr>
                  </a:outerShdw>
                </a:effectLst>
              </a:rPr>
              <a:t> V et al. </a:t>
            </a:r>
            <a:r>
              <a:rPr lang="pt-BR" sz="6400" dirty="0">
                <a:solidFill>
                  <a:schemeClr val="bg1"/>
                </a:solidFill>
                <a:effectLst>
                  <a:outerShdw blurRad="38100" dist="38100" dir="2700000" algn="tl">
                    <a:srgbClr val="000000">
                      <a:alpha val="43137"/>
                    </a:srgbClr>
                  </a:outerShdw>
                </a:effectLst>
              </a:rPr>
              <a:t>Heart Rate </a:t>
            </a:r>
            <a:r>
              <a:rPr lang="pt-BR" sz="6400" dirty="0" err="1">
                <a:solidFill>
                  <a:schemeClr val="bg1"/>
                </a:solidFill>
                <a:effectLst>
                  <a:outerShdw blurRad="38100" dist="38100" dir="2700000" algn="tl">
                    <a:srgbClr val="000000">
                      <a:alpha val="43137"/>
                    </a:srgbClr>
                  </a:outerShdw>
                </a:effectLst>
              </a:rPr>
              <a:t>Variability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Progression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Coronary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Arteriosclerosis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Thrombosis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Vascular </a:t>
            </a:r>
            <a:r>
              <a:rPr lang="pt-BR" sz="6400" dirty="0" err="1">
                <a:solidFill>
                  <a:schemeClr val="bg1"/>
                </a:solidFill>
                <a:effectLst>
                  <a:outerShdw blurRad="38100" dist="38100" dir="2700000" algn="tl">
                    <a:srgbClr val="000000">
                      <a:alpha val="43137"/>
                    </a:srgbClr>
                  </a:outerShdw>
                </a:effectLst>
              </a:rPr>
              <a:t>Biology</a:t>
            </a:r>
            <a:r>
              <a:rPr lang="pt-BR" sz="6400" dirty="0">
                <a:solidFill>
                  <a:schemeClr val="bg1"/>
                </a:solidFill>
                <a:effectLst>
                  <a:outerShdw blurRad="38100" dist="38100" dir="2700000" algn="tl">
                    <a:srgbClr val="000000">
                      <a:alpha val="43137"/>
                    </a:srgbClr>
                  </a:outerShdw>
                </a:effectLst>
              </a:rPr>
              <a:t>. </a:t>
            </a:r>
            <a:r>
              <a:rPr lang="pt-BR" sz="6400" dirty="0" smtClean="0">
                <a:solidFill>
                  <a:schemeClr val="bg1"/>
                </a:solidFill>
                <a:effectLst>
                  <a:outerShdw blurRad="38100" dist="38100" dir="2700000" algn="tl">
                    <a:srgbClr val="000000">
                      <a:alpha val="43137"/>
                    </a:srgbClr>
                  </a:outerShdw>
                </a:effectLst>
              </a:rPr>
              <a:t>1999;19:1979-1985)</a:t>
            </a:r>
            <a:endParaRPr lang="pt-BR" sz="64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14504566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Barulho</a:t>
            </a:r>
            <a:endParaRPr lang="pt-BR" sz="3200" dirty="0"/>
          </a:p>
        </p:txBody>
      </p:sp>
      <p:sp>
        <p:nvSpPr>
          <p:cNvPr id="3" name="Espaço Reservado para Conteúdo 2"/>
          <p:cNvSpPr>
            <a:spLocks noGrp="1"/>
          </p:cNvSpPr>
          <p:nvPr>
            <p:ph idx="1"/>
          </p:nvPr>
        </p:nvSpPr>
        <p:spPr/>
        <p:txBody>
          <a:bodyPr>
            <a:normAutofit/>
          </a:bodyPr>
          <a:lstStyle/>
          <a:p>
            <a:r>
              <a:rPr lang="pt-PT" sz="1800" dirty="0" smtClean="0">
                <a:effectLst>
                  <a:outerShdw blurRad="38100" dist="38100" dir="2700000" algn="tl">
                    <a:srgbClr val="000000">
                      <a:alpha val="43137"/>
                    </a:srgbClr>
                  </a:outerShdw>
                </a:effectLst>
              </a:rPr>
              <a:t>O barulho do tráfego de ruas e estradas movimentadas e do ruído de aeronaves próximo a aeroportos provoca estresses semelhantes a outros estressores ambientais. Nestas situações de excitação do sistema nervoso simpático, aumentam as concentrações de hormônios do estresse. Estudos laboratoriais e epidemiológicos têm demonstrado uma relação entre o barulho e as doenças cardiovasculares.</a:t>
            </a:r>
            <a:endParaRPr lang="pt-BR" sz="1800" dirty="0" smtClean="0">
              <a:effectLst>
                <a:outerShdw blurRad="38100" dist="38100" dir="2700000" algn="tl">
                  <a:srgbClr val="000000">
                    <a:alpha val="43137"/>
                  </a:srgbClr>
                </a:outerShdw>
              </a:effectLst>
            </a:endParaRPr>
          </a:p>
          <a:p>
            <a:endParaRPr lang="pt-BR" dirty="0" smtClean="0"/>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Babisch</a:t>
            </a:r>
            <a:r>
              <a:rPr lang="en-US" sz="1600" dirty="0" smtClean="0">
                <a:solidFill>
                  <a:schemeClr val="bg1"/>
                </a:solidFill>
                <a:effectLst>
                  <a:outerShdw blurRad="38100" dist="38100" dir="2700000" algn="tl">
                    <a:srgbClr val="000000">
                      <a:alpha val="43137"/>
                    </a:srgbClr>
                  </a:outerShdw>
                </a:effectLst>
              </a:rPr>
              <a:t> W. Stress hormones in the research on cardiovascular effects of noise. Noise Health 2003;5:1-11;  </a:t>
            </a:r>
            <a:r>
              <a:rPr lang="en-US" sz="1600" dirty="0" err="1" smtClean="0">
                <a:solidFill>
                  <a:schemeClr val="bg1"/>
                </a:solidFill>
                <a:effectLst>
                  <a:outerShdw blurRad="38100" dist="38100" dir="2700000" algn="tl">
                    <a:srgbClr val="000000">
                      <a:alpha val="43137"/>
                    </a:srgbClr>
                  </a:outerShdw>
                </a:effectLst>
              </a:rPr>
              <a:t>Babisch</a:t>
            </a:r>
            <a:r>
              <a:rPr lang="en-US" sz="1600" dirty="0" smtClean="0">
                <a:solidFill>
                  <a:schemeClr val="bg1"/>
                </a:solidFill>
                <a:effectLst>
                  <a:outerShdw blurRad="38100" dist="38100" dir="2700000" algn="tl">
                    <a:srgbClr val="000000">
                      <a:alpha val="43137"/>
                    </a:srgbClr>
                  </a:outerShdw>
                </a:effectLst>
              </a:rPr>
              <a:t> W. Transportation noise and cardiovascular risk: updated review and synthesis of epidemiological studies indicate that the evidence has increased. Noise Health 2006;8:1–29; Eriksson C, </a:t>
            </a:r>
            <a:r>
              <a:rPr lang="en-US" sz="1600" dirty="0" err="1" smtClean="0">
                <a:solidFill>
                  <a:schemeClr val="bg1"/>
                </a:solidFill>
                <a:effectLst>
                  <a:outerShdw blurRad="38100" dist="38100" dir="2700000" algn="tl">
                    <a:srgbClr val="000000">
                      <a:alpha val="43137"/>
                    </a:srgbClr>
                  </a:outerShdw>
                </a:effectLst>
              </a:rPr>
              <a:t>Rosenlund</a:t>
            </a:r>
            <a:r>
              <a:rPr lang="en-US" sz="1600" dirty="0" smtClean="0">
                <a:solidFill>
                  <a:schemeClr val="bg1"/>
                </a:solidFill>
                <a:effectLst>
                  <a:outerShdw blurRad="38100" dist="38100" dir="2700000" algn="tl">
                    <a:srgbClr val="000000">
                      <a:alpha val="43137"/>
                    </a:srgbClr>
                  </a:outerShdw>
                </a:effectLst>
              </a:rPr>
              <a:t> M, </a:t>
            </a:r>
            <a:r>
              <a:rPr lang="en-US" sz="1600" dirty="0" err="1" smtClean="0">
                <a:solidFill>
                  <a:schemeClr val="bg1"/>
                </a:solidFill>
                <a:effectLst>
                  <a:outerShdw blurRad="38100" dist="38100" dir="2700000" algn="tl">
                    <a:srgbClr val="000000">
                      <a:alpha val="43137"/>
                    </a:srgbClr>
                  </a:outerShdw>
                </a:effectLst>
              </a:rPr>
              <a:t>Pershagen</a:t>
            </a:r>
            <a:r>
              <a:rPr lang="en-US" sz="1600" dirty="0" smtClean="0">
                <a:solidFill>
                  <a:schemeClr val="bg1"/>
                </a:solidFill>
                <a:effectLst>
                  <a:outerShdw blurRad="38100" dist="38100" dir="2700000" algn="tl">
                    <a:srgbClr val="000000">
                      <a:alpha val="43137"/>
                    </a:srgbClr>
                  </a:outerShdw>
                </a:effectLst>
              </a:rPr>
              <a:t> G, </a:t>
            </a:r>
            <a:r>
              <a:rPr lang="en-US" sz="1600" dirty="0" err="1" smtClean="0">
                <a:solidFill>
                  <a:schemeClr val="bg1"/>
                </a:solidFill>
                <a:effectLst>
                  <a:outerShdw blurRad="38100" dist="38100" dir="2700000" algn="tl">
                    <a:srgbClr val="000000">
                      <a:alpha val="43137"/>
                    </a:srgbClr>
                  </a:outerShdw>
                </a:effectLst>
              </a:rPr>
              <a:t>Hilding</a:t>
            </a:r>
            <a:r>
              <a:rPr lang="en-US" sz="1600" dirty="0" smtClean="0">
                <a:solidFill>
                  <a:schemeClr val="bg1"/>
                </a:solidFill>
                <a:effectLst>
                  <a:outerShdw blurRad="38100" dist="38100" dir="2700000" algn="tl">
                    <a:srgbClr val="000000">
                      <a:alpha val="43137"/>
                    </a:srgbClr>
                  </a:outerShdw>
                </a:effectLst>
              </a:rPr>
              <a:t> A, </a:t>
            </a:r>
            <a:r>
              <a:rPr lang="en-US" sz="1600" dirty="0" err="1" smtClean="0">
                <a:solidFill>
                  <a:schemeClr val="bg1"/>
                </a:solidFill>
                <a:effectLst>
                  <a:outerShdw blurRad="38100" dist="38100" dir="2700000" algn="tl">
                    <a:srgbClr val="000000">
                      <a:alpha val="43137"/>
                    </a:srgbClr>
                  </a:outerShdw>
                </a:effectLst>
              </a:rPr>
              <a:t>Ostenson</a:t>
            </a:r>
            <a:r>
              <a:rPr lang="en-US" sz="1600" dirty="0" smtClean="0">
                <a:solidFill>
                  <a:schemeClr val="bg1"/>
                </a:solidFill>
                <a:effectLst>
                  <a:outerShdw blurRad="38100" dist="38100" dir="2700000" algn="tl">
                    <a:srgbClr val="000000">
                      <a:alpha val="43137"/>
                    </a:srgbClr>
                  </a:outerShdw>
                </a:effectLst>
              </a:rPr>
              <a:t> C, </a:t>
            </a:r>
            <a:r>
              <a:rPr lang="en-US" sz="1600" dirty="0" err="1" smtClean="0">
                <a:solidFill>
                  <a:schemeClr val="bg1"/>
                </a:solidFill>
                <a:effectLst>
                  <a:outerShdw blurRad="38100" dist="38100" dir="2700000" algn="tl">
                    <a:srgbClr val="000000">
                      <a:alpha val="43137"/>
                    </a:srgbClr>
                  </a:outerShdw>
                </a:effectLst>
              </a:rPr>
              <a:t>Bluhm</a:t>
            </a:r>
            <a:r>
              <a:rPr lang="en-US" sz="1600" dirty="0" smtClean="0">
                <a:solidFill>
                  <a:schemeClr val="bg1"/>
                </a:solidFill>
                <a:effectLst>
                  <a:outerShdw blurRad="38100" dist="38100" dir="2700000" algn="tl">
                    <a:srgbClr val="000000">
                      <a:alpha val="43137"/>
                    </a:srgbClr>
                  </a:outerShdw>
                </a:effectLst>
              </a:rPr>
              <a:t> G. Aircraft noise and incidence of hypertension. Epidemiology 2007;18:716–721; </a:t>
            </a:r>
            <a:r>
              <a:rPr lang="en-US" sz="1600" dirty="0" err="1" smtClean="0">
                <a:solidFill>
                  <a:schemeClr val="bg1"/>
                </a:solidFill>
                <a:effectLst>
                  <a:outerShdw blurRad="38100" dist="38100" dir="2700000" algn="tl">
                    <a:srgbClr val="000000">
                      <a:alpha val="43137"/>
                    </a:srgbClr>
                  </a:outerShdw>
                </a:effectLst>
              </a:rPr>
              <a:t>Jarup</a:t>
            </a:r>
            <a:r>
              <a:rPr lang="en-US" sz="1600" dirty="0" smtClean="0">
                <a:solidFill>
                  <a:schemeClr val="bg1"/>
                </a:solidFill>
                <a:effectLst>
                  <a:outerShdw blurRad="38100" dist="38100" dir="2700000" algn="tl">
                    <a:srgbClr val="000000">
                      <a:alpha val="43137"/>
                    </a:srgbClr>
                  </a:outerShdw>
                </a:effectLst>
              </a:rPr>
              <a:t> L, </a:t>
            </a:r>
            <a:r>
              <a:rPr lang="en-US" sz="1600" dirty="0" err="1" smtClean="0">
                <a:solidFill>
                  <a:schemeClr val="bg1"/>
                </a:solidFill>
                <a:effectLst>
                  <a:outerShdw blurRad="38100" dist="38100" dir="2700000" algn="tl">
                    <a:srgbClr val="000000">
                      <a:alpha val="43137"/>
                    </a:srgbClr>
                  </a:outerShdw>
                </a:effectLst>
              </a:rPr>
              <a:t>Babisch</a:t>
            </a:r>
            <a:r>
              <a:rPr lang="en-US" sz="1600" dirty="0" smtClean="0">
                <a:solidFill>
                  <a:schemeClr val="bg1"/>
                </a:solidFill>
                <a:effectLst>
                  <a:outerShdw blurRad="38100" dist="38100" dir="2700000" algn="tl">
                    <a:srgbClr val="000000">
                      <a:alpha val="43137"/>
                    </a:srgbClr>
                  </a:outerShdw>
                </a:effectLst>
              </a:rPr>
              <a:t> W, </a:t>
            </a:r>
            <a:r>
              <a:rPr lang="en-US" sz="1600" dirty="0" err="1" smtClean="0">
                <a:solidFill>
                  <a:schemeClr val="bg1"/>
                </a:solidFill>
                <a:effectLst>
                  <a:outerShdw blurRad="38100" dist="38100" dir="2700000" algn="tl">
                    <a:srgbClr val="000000">
                      <a:alpha val="43137"/>
                    </a:srgbClr>
                  </a:outerShdw>
                </a:effectLst>
              </a:rPr>
              <a:t>Houthuijs</a:t>
            </a:r>
            <a:r>
              <a:rPr lang="en-US" sz="1600" dirty="0" smtClean="0">
                <a:solidFill>
                  <a:schemeClr val="bg1"/>
                </a:solidFill>
                <a:effectLst>
                  <a:outerShdw blurRad="38100" dist="38100" dir="2700000" algn="tl">
                    <a:srgbClr val="000000">
                      <a:alpha val="43137"/>
                    </a:srgbClr>
                  </a:outerShdw>
                </a:effectLst>
              </a:rPr>
              <a:t> D, </a:t>
            </a:r>
            <a:r>
              <a:rPr lang="en-US" sz="1600" dirty="0" err="1" smtClean="0">
                <a:solidFill>
                  <a:schemeClr val="bg1"/>
                </a:solidFill>
                <a:effectLst>
                  <a:outerShdw blurRad="38100" dist="38100" dir="2700000" algn="tl">
                    <a:srgbClr val="000000">
                      <a:alpha val="43137"/>
                    </a:srgbClr>
                  </a:outerShdw>
                </a:effectLst>
              </a:rPr>
              <a:t>Pershagen</a:t>
            </a:r>
            <a:r>
              <a:rPr lang="en-US" sz="1600" dirty="0" smtClean="0">
                <a:solidFill>
                  <a:schemeClr val="bg1"/>
                </a:solidFill>
                <a:effectLst>
                  <a:outerShdw blurRad="38100" dist="38100" dir="2700000" algn="tl">
                    <a:srgbClr val="000000">
                      <a:alpha val="43137"/>
                    </a:srgbClr>
                  </a:outerShdw>
                </a:effectLst>
              </a:rPr>
              <a:t> G, </a:t>
            </a:r>
            <a:r>
              <a:rPr lang="en-US" sz="1600" dirty="0" err="1" smtClean="0">
                <a:solidFill>
                  <a:schemeClr val="bg1"/>
                </a:solidFill>
                <a:effectLst>
                  <a:outerShdw blurRad="38100" dist="38100" dir="2700000" algn="tl">
                    <a:srgbClr val="000000">
                      <a:alpha val="43137"/>
                    </a:srgbClr>
                  </a:outerShdw>
                </a:effectLst>
              </a:rPr>
              <a:t>Katsouyanni</a:t>
            </a:r>
            <a:r>
              <a:rPr lang="en-US" sz="1600" dirty="0" smtClean="0">
                <a:solidFill>
                  <a:schemeClr val="bg1"/>
                </a:solidFill>
                <a:effectLst>
                  <a:outerShdw blurRad="38100" dist="38100" dir="2700000" algn="tl">
                    <a:srgbClr val="000000">
                      <a:alpha val="43137"/>
                    </a:srgbClr>
                  </a:outerShdw>
                </a:effectLst>
              </a:rPr>
              <a:t> K, </a:t>
            </a:r>
            <a:r>
              <a:rPr lang="en-US" sz="1600" dirty="0" err="1" smtClean="0">
                <a:solidFill>
                  <a:schemeClr val="bg1"/>
                </a:solidFill>
                <a:effectLst>
                  <a:outerShdw blurRad="38100" dist="38100" dir="2700000" algn="tl">
                    <a:srgbClr val="000000">
                      <a:alpha val="43137"/>
                    </a:srgbClr>
                  </a:outerShdw>
                </a:effectLst>
              </a:rPr>
              <a:t>Cadum</a:t>
            </a:r>
            <a:r>
              <a:rPr lang="en-US" sz="1600" dirty="0" smtClean="0">
                <a:solidFill>
                  <a:schemeClr val="bg1"/>
                </a:solidFill>
                <a:effectLst>
                  <a:outerShdw blurRad="38100" dist="38100" dir="2700000" algn="tl">
                    <a:srgbClr val="000000">
                      <a:alpha val="43137"/>
                    </a:srgbClr>
                  </a:outerShdw>
                </a:effectLst>
              </a:rPr>
              <a:t> E, Dudley M, </a:t>
            </a:r>
            <a:r>
              <a:rPr lang="en-US" sz="1600" dirty="0" err="1" smtClean="0">
                <a:solidFill>
                  <a:schemeClr val="bg1"/>
                </a:solidFill>
                <a:effectLst>
                  <a:outerShdw blurRad="38100" dist="38100" dir="2700000" algn="tl">
                    <a:srgbClr val="000000">
                      <a:alpha val="43137"/>
                    </a:srgbClr>
                  </a:outerShdw>
                </a:effectLst>
              </a:rPr>
              <a:t>Savigny</a:t>
            </a:r>
            <a:r>
              <a:rPr lang="en-US" sz="1600" dirty="0" smtClean="0">
                <a:solidFill>
                  <a:schemeClr val="bg1"/>
                </a:solidFill>
                <a:effectLst>
                  <a:outerShdw blurRad="38100" dist="38100" dir="2700000" algn="tl">
                    <a:srgbClr val="000000">
                      <a:alpha val="43137"/>
                    </a:srgbClr>
                  </a:outerShdw>
                </a:effectLst>
              </a:rPr>
              <a:t> P, </a:t>
            </a:r>
            <a:r>
              <a:rPr lang="en-US" sz="1600" dirty="0" err="1" smtClean="0">
                <a:solidFill>
                  <a:schemeClr val="bg1"/>
                </a:solidFill>
                <a:effectLst>
                  <a:outerShdw blurRad="38100" dist="38100" dir="2700000" algn="tl">
                    <a:srgbClr val="000000">
                      <a:alpha val="43137"/>
                    </a:srgbClr>
                  </a:outerShdw>
                </a:effectLst>
              </a:rPr>
              <a:t>Seiffert</a:t>
            </a:r>
            <a:r>
              <a:rPr lang="en-US" sz="1600" dirty="0" smtClean="0">
                <a:solidFill>
                  <a:schemeClr val="bg1"/>
                </a:solidFill>
                <a:effectLst>
                  <a:outerShdw blurRad="38100" dist="38100" dir="2700000" algn="tl">
                    <a:srgbClr val="000000">
                      <a:alpha val="43137"/>
                    </a:srgbClr>
                  </a:outerShdw>
                </a:effectLst>
              </a:rPr>
              <a:t> I, Swart W, </a:t>
            </a:r>
            <a:r>
              <a:rPr lang="en-US" sz="1600" i="1" dirty="0" smtClean="0">
                <a:solidFill>
                  <a:schemeClr val="bg1"/>
                </a:solidFill>
                <a:effectLst>
                  <a:outerShdw blurRad="38100" dist="38100" dir="2700000" algn="tl">
                    <a:srgbClr val="000000">
                      <a:alpha val="43137"/>
                    </a:srgbClr>
                  </a:outerShdw>
                </a:effectLst>
              </a:rPr>
              <a:t>et al.</a:t>
            </a:r>
            <a:r>
              <a:rPr lang="en-US" sz="1600" dirty="0" smtClean="0">
                <a:solidFill>
                  <a:schemeClr val="bg1"/>
                </a:solidFill>
                <a:effectLst>
                  <a:outerShdw blurRad="38100" dist="38100" dir="2700000" algn="tl">
                    <a:srgbClr val="000000">
                      <a:alpha val="43137"/>
                    </a:srgbClr>
                  </a:outerShdw>
                </a:effectLst>
              </a:rPr>
              <a:t> Hypertension and exposure to noise near airports: the HYENA Study. Environ Health </a:t>
            </a:r>
            <a:r>
              <a:rPr lang="en-US" sz="1600" dirty="0" err="1" smtClean="0">
                <a:solidFill>
                  <a:schemeClr val="bg1"/>
                </a:solidFill>
                <a:effectLst>
                  <a:outerShdw blurRad="38100" dist="38100" dir="2700000" algn="tl">
                    <a:srgbClr val="000000">
                      <a:alpha val="43137"/>
                    </a:srgbClr>
                  </a:outerShdw>
                </a:effectLst>
              </a:rPr>
              <a:t>Perspect</a:t>
            </a:r>
            <a:r>
              <a:rPr lang="en-US" sz="1600" dirty="0" smtClean="0">
                <a:solidFill>
                  <a:schemeClr val="bg1"/>
                </a:solidFill>
                <a:effectLst>
                  <a:outerShdw blurRad="38100" dist="38100" dir="2700000" algn="tl">
                    <a:srgbClr val="000000">
                      <a:alpha val="43137"/>
                    </a:srgbClr>
                  </a:outerShdw>
                </a:effectLst>
              </a:rPr>
              <a:t> 2008;116:329–333.)</a:t>
            </a:r>
            <a:endParaRPr lang="pt-BR" sz="1600" dirty="0" smtClean="0">
              <a:solidFill>
                <a:schemeClr val="bg1"/>
              </a:solidFill>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112" y="249238"/>
            <a:ext cx="8712968" cy="1143000"/>
          </a:xfrm>
        </p:spPr>
        <p:txBody>
          <a:bodyPr>
            <a:normAutofit/>
          </a:bodyPr>
          <a:lstStyle/>
          <a:p>
            <a:r>
              <a:rPr lang="en-US" sz="3200" dirty="0" err="1" smtClean="0">
                <a:effectLst>
                  <a:outerShdw blurRad="38100" dist="38100" dir="2700000" algn="tl">
                    <a:srgbClr val="000000">
                      <a:alpha val="43137"/>
                    </a:srgbClr>
                  </a:outerShdw>
                </a:effectLst>
              </a:rPr>
              <a:t>Dietas</a:t>
            </a:r>
            <a:r>
              <a:rPr lang="en-US" sz="3200" dirty="0" smtClean="0">
                <a:effectLst>
                  <a:outerShdw blurRad="38100" dist="38100" dir="2700000" algn="tl">
                    <a:srgbClr val="000000">
                      <a:alpha val="43137"/>
                    </a:srgbClr>
                  </a:outerShdw>
                </a:effectLst>
              </a:rPr>
              <a:t> com Alto </a:t>
            </a:r>
            <a:r>
              <a:rPr lang="en-US" sz="3200" dirty="0" err="1" smtClean="0">
                <a:effectLst>
                  <a:outerShdw blurRad="38100" dist="38100" dir="2700000" algn="tl">
                    <a:srgbClr val="000000">
                      <a:alpha val="43137"/>
                    </a:srgbClr>
                  </a:outerShdw>
                </a:effectLst>
              </a:rPr>
              <a:t>Teor</a:t>
            </a:r>
            <a:r>
              <a:rPr lang="en-US" sz="3200" dirty="0" smtClean="0">
                <a:effectLst>
                  <a:outerShdw blurRad="38100" dist="38100" dir="2700000" algn="tl">
                    <a:srgbClr val="000000">
                      <a:alpha val="43137"/>
                    </a:srgbClr>
                  </a:outerShdw>
                </a:effectLst>
              </a:rPr>
              <a:t> de </a:t>
            </a:r>
            <a:r>
              <a:rPr lang="en-US" sz="3200" dirty="0" err="1" smtClean="0">
                <a:effectLst>
                  <a:outerShdw blurRad="38100" dist="38100" dir="2700000" algn="tl">
                    <a:srgbClr val="000000">
                      <a:alpha val="43137"/>
                    </a:srgbClr>
                  </a:outerShdw>
                </a:effectLst>
              </a:rPr>
              <a:t>Carboidratos</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67544" y="1124744"/>
            <a:ext cx="8229600" cy="5733256"/>
          </a:xfrm>
        </p:spPr>
        <p:txBody>
          <a:bodyPr>
            <a:normAutofit fontScale="25000" lnSpcReduction="20000"/>
          </a:bodyPr>
          <a:lstStyle/>
          <a:p>
            <a:endParaRPr lang="en-US" sz="7200" dirty="0" smtClean="0">
              <a:effectLst>
                <a:outerShdw blurRad="38100" dist="38100" dir="2700000" algn="tl">
                  <a:srgbClr val="000000">
                    <a:alpha val="43137"/>
                  </a:srgbClr>
                </a:outerShdw>
              </a:effectLst>
            </a:endParaRPr>
          </a:p>
          <a:p>
            <a:r>
              <a:rPr lang="en-US" sz="7200" dirty="0" err="1" smtClean="0">
                <a:effectLst>
                  <a:outerShdw blurRad="38100" dist="38100" dir="2700000" algn="tl">
                    <a:srgbClr val="000000">
                      <a:alpha val="43137"/>
                    </a:srgbClr>
                  </a:outerShdw>
                </a:effectLst>
              </a:rPr>
              <a:t>Está</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bem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estabelecido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atividade</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nervoso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é </a:t>
            </a:r>
            <a:r>
              <a:rPr lang="en-US" sz="7200" dirty="0" err="1" smtClean="0">
                <a:effectLst>
                  <a:outerShdw blurRad="38100" dist="38100" dir="2700000" algn="tl">
                    <a:srgbClr val="000000">
                      <a:alpha val="43137"/>
                    </a:srgbClr>
                  </a:outerShdw>
                </a:effectLst>
              </a:rPr>
              <a:t>também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influenciada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pela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ingestão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alimentos</a:t>
            </a:r>
            <a:r>
              <a:rPr lang="en-US" sz="7200" dirty="0" smtClean="0">
                <a:effectLst>
                  <a:outerShdw blurRad="38100" dist="38100" dir="2700000" algn="tl">
                    <a:srgbClr val="000000">
                      <a:alpha val="43137"/>
                    </a:srgbClr>
                  </a:outerShdw>
                </a:effectLst>
              </a:rPr>
              <a:t> , e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composição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dieta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desempenha</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importante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papel</a:t>
            </a:r>
            <a:r>
              <a:rPr lang="en-US" sz="7200" dirty="0" smtClean="0">
                <a:effectLst>
                  <a:outerShdw blurRad="38100" dist="38100" dir="2700000" algn="tl">
                    <a:srgbClr val="000000">
                      <a:alpha val="43137"/>
                    </a:srgbClr>
                  </a:outerShdw>
                </a:effectLst>
              </a:rPr>
              <a:t>. </a:t>
            </a:r>
          </a:p>
          <a:p>
            <a:r>
              <a:rPr lang="en-US" sz="7200" dirty="0" err="1" smtClean="0">
                <a:effectLst>
                  <a:outerShdw blurRad="38100" dist="38100" dir="2700000" algn="tl">
                    <a:srgbClr val="000000">
                      <a:alpha val="43137"/>
                    </a:srgbClr>
                  </a:outerShdw>
                </a:effectLst>
              </a:rPr>
              <a:t>Dietas</a:t>
            </a:r>
            <a:r>
              <a:rPr lang="en-US" sz="7200" dirty="0" smtClean="0">
                <a:effectLst>
                  <a:outerShdw blurRad="38100" dist="38100" dir="2700000" algn="tl">
                    <a:srgbClr val="000000">
                      <a:alpha val="43137"/>
                    </a:srgbClr>
                  </a:outerShdw>
                </a:effectLst>
              </a:rPr>
              <a:t> com alto </a:t>
            </a:r>
            <a:r>
              <a:rPr lang="en-US" sz="7200" dirty="0" err="1" smtClean="0">
                <a:effectLst>
                  <a:outerShdw blurRad="38100" dist="38100" dir="2700000" algn="tl">
                    <a:srgbClr val="000000">
                      <a:alpha val="43137"/>
                    </a:srgbClr>
                  </a:outerShdw>
                </a:effectLst>
              </a:rPr>
              <a:t>teor</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carboidratos</a:t>
            </a:r>
            <a:r>
              <a:rPr lang="en-US" sz="7200" dirty="0" smtClean="0">
                <a:effectLst>
                  <a:outerShdw blurRad="38100" dist="38100" dir="2700000" algn="tl">
                    <a:srgbClr val="000000">
                      <a:alpha val="43137"/>
                    </a:srgbClr>
                  </a:outerShdw>
                </a:effectLst>
              </a:rPr>
              <a:t> , </a:t>
            </a:r>
            <a:r>
              <a:rPr lang="en-US" sz="7200" dirty="0" err="1" smtClean="0">
                <a:effectLst>
                  <a:outerShdw blurRad="38100" dist="38100" dir="2700000" algn="tl">
                    <a:srgbClr val="000000">
                      <a:alpha val="43137"/>
                    </a:srgbClr>
                  </a:outerShdw>
                </a:effectLst>
              </a:rPr>
              <a:t>particularmente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a:t>
            </a:r>
            <a:r>
              <a:rPr lang="en-US" sz="7200" dirty="0" smtClean="0">
                <a:effectLst>
                  <a:outerShdw blurRad="38100" dist="38100" dir="2700000" algn="tl">
                    <a:srgbClr val="000000">
                      <a:alpha val="43137"/>
                    </a:srgbClr>
                  </a:outerShdw>
                </a:effectLst>
              </a:rPr>
              <a:t> forma de </a:t>
            </a:r>
            <a:r>
              <a:rPr lang="en-US" sz="7200" dirty="0" err="1" smtClean="0">
                <a:effectLst>
                  <a:outerShdw blurRad="38100" dist="38100" dir="2700000" algn="tl">
                    <a:srgbClr val="000000">
                      <a:alpha val="43137"/>
                    </a:srgbClr>
                  </a:outerShdw>
                </a:effectLst>
              </a:rPr>
              <a:t>carboidratos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altamente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glicêmicos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têm</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capacidade</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diretamente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induzir</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disfunção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endotelial</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inflamação</a:t>
            </a:r>
            <a:r>
              <a:rPr lang="en-US" sz="7200" dirty="0" smtClean="0">
                <a:effectLst>
                  <a:outerShdw blurRad="38100" dist="38100" dir="2700000" algn="tl">
                    <a:srgbClr val="000000">
                      <a:alpha val="43137"/>
                    </a:srgbClr>
                  </a:outerShdw>
                </a:effectLst>
              </a:rPr>
              <a:t> vascular e </a:t>
            </a:r>
            <a:r>
              <a:rPr lang="en-US" sz="7200" dirty="0" err="1" smtClean="0">
                <a:effectLst>
                  <a:outerShdw blurRad="38100" dist="38100" dir="2700000" algn="tl">
                    <a:srgbClr val="000000">
                      <a:alpha val="43137"/>
                    </a:srgbClr>
                  </a:outerShdw>
                </a:effectLst>
              </a:rPr>
              <a:t>subsequênte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desenvolvimento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estudo</a:t>
            </a:r>
            <a:r>
              <a:rPr lang="en-US" sz="7200" dirty="0" smtClean="0">
                <a:effectLst>
                  <a:outerShdw blurRad="38100" dist="38100" dir="2700000" algn="tl">
                    <a:srgbClr val="000000">
                      <a:alpha val="43137"/>
                    </a:srgbClr>
                  </a:outerShdw>
                </a:effectLst>
              </a:rPr>
              <a:t> de 2009 </a:t>
            </a:r>
            <a:r>
              <a:rPr lang="en-US" sz="7200" dirty="0" err="1" smtClean="0">
                <a:effectLst>
                  <a:outerShdw blurRad="38100" dist="38100" dir="2700000" algn="tl">
                    <a:srgbClr val="000000">
                      <a:alpha val="43137"/>
                    </a:srgbClr>
                  </a:outerShdw>
                </a:effectLst>
              </a:rPr>
              <a:t>defende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o largo </a:t>
            </a:r>
            <a:r>
              <a:rPr lang="en-US" sz="7200" dirty="0" err="1" smtClean="0">
                <a:effectLst>
                  <a:outerShdw blurRad="38100" dist="38100" dir="2700000" algn="tl">
                    <a:srgbClr val="000000">
                      <a:alpha val="43137"/>
                    </a:srgbClr>
                  </a:outerShdw>
                </a:effectLst>
              </a:rPr>
              <a:t>uso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alimentos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amiláceos</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açúcares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trouxe</a:t>
            </a:r>
            <a:r>
              <a:rPr lang="en-US" sz="7200" dirty="0" smtClean="0">
                <a:effectLst>
                  <a:outerShdw blurRad="38100" dist="38100" dir="2700000" algn="tl">
                    <a:srgbClr val="000000">
                      <a:alpha val="43137"/>
                    </a:srgbClr>
                  </a:outerShdw>
                </a:effectLst>
              </a:rPr>
              <a:t> um novo </a:t>
            </a:r>
            <a:r>
              <a:rPr lang="en-US" sz="7200" dirty="0" err="1" smtClean="0">
                <a:effectLst>
                  <a:outerShdw blurRad="38100" dist="38100" dir="2700000" algn="tl">
                    <a:srgbClr val="000000">
                      <a:alpha val="43137"/>
                    </a:srgbClr>
                  </a:outerShdw>
                </a:effectLst>
              </a:rPr>
              <a:t>problema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metabólico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atividade</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nervoso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cronicamente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aumentada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onde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nutrição</a:t>
            </a:r>
            <a:r>
              <a:rPr lang="en-US" sz="7200" dirty="0" smtClean="0">
                <a:effectLst>
                  <a:outerShdw blurRad="38100" dist="38100" dir="2700000" algn="tl">
                    <a:srgbClr val="000000">
                      <a:alpha val="43137"/>
                    </a:srgbClr>
                  </a:outerShdw>
                </a:effectLst>
              </a:rPr>
              <a:t> com um index </a:t>
            </a:r>
            <a:r>
              <a:rPr lang="en-US" sz="7200" dirty="0" err="1" smtClean="0">
                <a:effectLst>
                  <a:outerShdw blurRad="38100" dist="38100" dir="2700000" algn="tl">
                    <a:srgbClr val="000000">
                      <a:alpha val="43137"/>
                    </a:srgbClr>
                  </a:outerShdw>
                </a:effectLst>
              </a:rPr>
              <a:t>altamente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glicêmico</a:t>
            </a:r>
            <a:r>
              <a:rPr lang="en-US" sz="7200" dirty="0" smtClean="0">
                <a:effectLst>
                  <a:outerShdw blurRad="38100" dist="38100" dir="2700000" algn="tl">
                    <a:srgbClr val="000000">
                      <a:alpha val="43137"/>
                    </a:srgbClr>
                  </a:outerShdw>
                </a:effectLst>
              </a:rPr>
              <a:t> tem </a:t>
            </a:r>
            <a:r>
              <a:rPr lang="en-US" sz="7200" dirty="0" err="1" smtClean="0">
                <a:effectLst>
                  <a:outerShdw blurRad="38100" dist="38100" dir="2700000" algn="tl">
                    <a:srgbClr val="000000">
                      <a:alpha val="43137"/>
                    </a:srgbClr>
                  </a:outerShdw>
                </a:effectLst>
              </a:rPr>
              <a:t>sido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sugerido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desempenhar</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papel</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chave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patogênese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hipertensão</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 </a:t>
            </a:r>
          </a:p>
          <a:p>
            <a:r>
              <a:rPr lang="en-US" sz="7200" dirty="0" smtClean="0">
                <a:effectLst>
                  <a:outerShdw blurRad="38100" dist="38100" dir="2700000" algn="tl">
                    <a:srgbClr val="000000">
                      <a:alpha val="43137"/>
                    </a:srgbClr>
                  </a:outerShdw>
                </a:effectLst>
              </a:rPr>
              <a:t>De </a:t>
            </a:r>
            <a:r>
              <a:rPr lang="en-US" sz="7200" dirty="0" err="1" smtClean="0">
                <a:effectLst>
                  <a:outerShdw blurRad="38100" dist="38100" dir="2700000" algn="tl">
                    <a:srgbClr val="000000">
                      <a:alpha val="43137"/>
                    </a:srgbClr>
                  </a:outerShdw>
                </a:effectLst>
              </a:rPr>
              <a:t>outro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lado</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ingestão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proteinas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ou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gorduras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não</a:t>
            </a:r>
            <a:r>
              <a:rPr lang="en-US" sz="7200" dirty="0" smtClean="0">
                <a:effectLst>
                  <a:outerShdw blurRad="38100" dist="38100" dir="2700000" algn="tl">
                    <a:srgbClr val="000000">
                      <a:alpha val="43137"/>
                    </a:srgbClr>
                  </a:outerShdw>
                </a:effectLst>
              </a:rPr>
              <a:t> tem um </a:t>
            </a:r>
            <a:r>
              <a:rPr lang="en-US" sz="7200" dirty="0" err="1" smtClean="0">
                <a:effectLst>
                  <a:outerShdw blurRad="38100" dist="38100" dir="2700000" algn="tl">
                    <a:srgbClr val="000000">
                      <a:alpha val="43137"/>
                    </a:srgbClr>
                  </a:outerShdw>
                </a:effectLst>
              </a:rPr>
              <a:t>significativo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efeito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a:t>
            </a:r>
            <a:r>
              <a:rPr lang="en-US" sz="7200" dirty="0" err="1" smtClean="0">
                <a:effectLst>
                  <a:outerShdw blurRad="38100" dist="38100" dir="2700000" algn="tl">
                    <a:srgbClr val="000000">
                      <a:alpha val="43137"/>
                    </a:srgbClr>
                  </a:outerShdw>
                </a:effectLst>
              </a:rPr>
              <a:t>excitatório</a:t>
            </a:r>
            <a:r>
              <a:rPr lang="en-US" sz="7200" dirty="0" smtClean="0">
                <a:effectLst>
                  <a:outerShdw blurRad="38100" dist="38100" dir="2700000" algn="tl">
                    <a:srgbClr val="000000">
                      <a:alpha val="43137"/>
                    </a:srgbClr>
                  </a:outerShdw>
                </a:effectLst>
              </a:rPr>
              <a:t>. </a:t>
            </a:r>
          </a:p>
          <a:p>
            <a:endParaRPr lang="en-US" dirty="0"/>
          </a:p>
          <a:p>
            <a:endParaRPr lang="en-US" dirty="0" smtClean="0">
              <a:effectLst>
                <a:outerShdw blurRad="38100" dist="38100" dir="2700000" algn="tl">
                  <a:srgbClr val="000000">
                    <a:alpha val="43137"/>
                  </a:srgbClr>
                </a:outerShdw>
              </a:effectLst>
            </a:endParaRPr>
          </a:p>
          <a:p>
            <a:pPr marL="137160" indent="0">
              <a:buNone/>
            </a:pPr>
            <a:endParaRPr lang="en-US" sz="6400" dirty="0" smtClean="0">
              <a:solidFill>
                <a:schemeClr val="bg1"/>
              </a:solidFill>
              <a:effectLst>
                <a:outerShdw blurRad="38100" dist="38100" dir="2700000" algn="tl">
                  <a:srgbClr val="000000">
                    <a:alpha val="43137"/>
                  </a:srgbClr>
                </a:outerShdw>
              </a:effectLst>
            </a:endParaRPr>
          </a:p>
          <a:p>
            <a:pPr marL="137160" indent="0">
              <a:buNone/>
            </a:pPr>
            <a:r>
              <a:rPr lang="en-US" sz="6400" dirty="0" smtClean="0">
                <a:solidFill>
                  <a:schemeClr val="bg1"/>
                </a:solidFill>
                <a:effectLst>
                  <a:outerShdw blurRad="38100" dist="38100" dir="2700000" algn="tl">
                    <a:srgbClr val="000000">
                      <a:alpha val="43137"/>
                    </a:srgbClr>
                  </a:outerShdw>
                </a:effectLst>
              </a:rPr>
              <a:t>(Koop </a:t>
            </a:r>
            <a:r>
              <a:rPr lang="en-US" sz="6400" dirty="0">
                <a:solidFill>
                  <a:schemeClr val="bg1"/>
                </a:solidFill>
                <a:effectLst>
                  <a:outerShdw blurRad="38100" dist="38100" dir="2700000" algn="tl">
                    <a:srgbClr val="000000">
                      <a:alpha val="43137"/>
                    </a:srgbClr>
                  </a:outerShdw>
                </a:effectLst>
              </a:rPr>
              <a:t>W. The </a:t>
            </a:r>
            <a:r>
              <a:rPr lang="en-US" sz="6400" dirty="0" err="1">
                <a:solidFill>
                  <a:schemeClr val="bg1"/>
                </a:solidFill>
                <a:effectLst>
                  <a:outerShdw blurRad="38100" dist="38100" dir="2700000" algn="tl">
                    <a:srgbClr val="000000">
                      <a:alpha val="43137"/>
                    </a:srgbClr>
                  </a:outerShdw>
                </a:effectLst>
              </a:rPr>
              <a:t>atherogenic</a:t>
            </a:r>
            <a:r>
              <a:rPr lang="en-US" sz="6400" dirty="0">
                <a:solidFill>
                  <a:schemeClr val="bg1"/>
                </a:solidFill>
                <a:effectLst>
                  <a:outerShdw blurRad="38100" dist="38100" dir="2700000" algn="tl">
                    <a:srgbClr val="000000">
                      <a:alpha val="43137"/>
                    </a:srgbClr>
                  </a:outerShdw>
                </a:effectLst>
              </a:rPr>
              <a:t> potential of dietary carbohydrate. Preventive Medicine 42 (2006): </a:t>
            </a:r>
            <a:r>
              <a:rPr lang="en-US" sz="6400" dirty="0" smtClean="0">
                <a:solidFill>
                  <a:schemeClr val="bg1"/>
                </a:solidFill>
                <a:effectLst>
                  <a:outerShdw blurRad="38100" dist="38100" dir="2700000" algn="tl">
                    <a:srgbClr val="000000">
                      <a:alpha val="43137"/>
                    </a:srgbClr>
                  </a:outerShdw>
                </a:effectLst>
              </a:rPr>
              <a:t>336-342; Koop </a:t>
            </a:r>
            <a:r>
              <a:rPr lang="en-US" sz="6400" dirty="0">
                <a:solidFill>
                  <a:schemeClr val="bg1"/>
                </a:solidFill>
                <a:effectLst>
                  <a:outerShdw blurRad="38100" dist="38100" dir="2700000" algn="tl">
                    <a:srgbClr val="000000">
                      <a:alpha val="43137"/>
                    </a:srgbClr>
                  </a:outerShdw>
                </a:effectLst>
              </a:rPr>
              <a:t>W. Chronically increased activity of the sympathetic nervous system: our diet-related “evolutionary” inheritance. The Journal of Nutrition, Health &amp; Aging Volume 13, Number 1, </a:t>
            </a:r>
            <a:r>
              <a:rPr lang="en-US" sz="6400" dirty="0" smtClean="0">
                <a:solidFill>
                  <a:schemeClr val="bg1"/>
                </a:solidFill>
                <a:effectLst>
                  <a:outerShdw blurRad="38100" dist="38100" dir="2700000" algn="tl">
                    <a:srgbClr val="000000">
                      <a:alpha val="43137"/>
                    </a:srgbClr>
                  </a:outerShdw>
                </a:effectLst>
              </a:rPr>
              <a:t>2009; </a:t>
            </a:r>
            <a:r>
              <a:rPr lang="en-US" sz="6400" dirty="0" err="1" smtClean="0">
                <a:solidFill>
                  <a:schemeClr val="bg1"/>
                </a:solidFill>
                <a:effectLst>
                  <a:outerShdw blurRad="38100" dist="38100" dir="2700000" algn="tl">
                    <a:srgbClr val="000000">
                      <a:alpha val="43137"/>
                    </a:srgbClr>
                  </a:outerShdw>
                </a:effectLst>
              </a:rPr>
              <a:t>Welle</a:t>
            </a:r>
            <a:r>
              <a:rPr lang="en-US" sz="6400" dirty="0" smtClean="0">
                <a:solidFill>
                  <a:schemeClr val="bg1"/>
                </a:solidFill>
                <a:effectLst>
                  <a:outerShdw blurRad="38100" dist="38100" dir="2700000" algn="tl">
                    <a:srgbClr val="000000">
                      <a:alpha val="43137"/>
                    </a:srgbClr>
                  </a:outerShdw>
                </a:effectLst>
              </a:rPr>
              <a:t> </a:t>
            </a:r>
            <a:r>
              <a:rPr lang="en-US" sz="6400" dirty="0">
                <a:solidFill>
                  <a:schemeClr val="bg1"/>
                </a:solidFill>
                <a:effectLst>
                  <a:outerShdw blurRad="38100" dist="38100" dir="2700000" algn="tl">
                    <a:srgbClr val="000000">
                      <a:alpha val="43137"/>
                    </a:srgbClr>
                  </a:outerShdw>
                </a:effectLst>
              </a:rPr>
              <a:t>S</a:t>
            </a:r>
            <a:r>
              <a:rPr lang="en-US" sz="6400" dirty="0" smtClean="0">
                <a:solidFill>
                  <a:schemeClr val="bg1"/>
                </a:solidFill>
                <a:effectLst>
                  <a:outerShdw blurRad="38100" dist="38100" dir="2700000" algn="tl">
                    <a:srgbClr val="000000">
                      <a:alpha val="43137"/>
                    </a:srgbClr>
                  </a:outerShdw>
                </a:effectLst>
              </a:rPr>
              <a:t>, et al </a:t>
            </a:r>
            <a:r>
              <a:rPr lang="en-US" sz="6400" dirty="0">
                <a:solidFill>
                  <a:schemeClr val="bg1"/>
                </a:solidFill>
                <a:effectLst>
                  <a:outerShdw blurRad="38100" dist="38100" dir="2700000" algn="tl">
                    <a:srgbClr val="000000">
                      <a:alpha val="43137"/>
                    </a:srgbClr>
                  </a:outerShdw>
                </a:effectLst>
              </a:rPr>
              <a:t>Thermic effect of feeding in men: Increased plasma norepinephrine levels following glucose but not protein or fat consumption. Metabolism 1981; 30: </a:t>
            </a:r>
            <a:r>
              <a:rPr lang="en-US" sz="6400" dirty="0" smtClean="0">
                <a:solidFill>
                  <a:schemeClr val="bg1"/>
                </a:solidFill>
                <a:effectLst>
                  <a:outerShdw blurRad="38100" dist="38100" dir="2700000" algn="tl">
                    <a:srgbClr val="000000">
                      <a:alpha val="43137"/>
                    </a:srgbClr>
                  </a:outerShdw>
                </a:effectLst>
              </a:rPr>
              <a:t>953-958;  </a:t>
            </a:r>
            <a:r>
              <a:rPr lang="en-US" sz="6400" dirty="0" err="1" smtClean="0">
                <a:solidFill>
                  <a:schemeClr val="bg1"/>
                </a:solidFill>
                <a:effectLst>
                  <a:outerShdw blurRad="38100" dist="38100" dir="2700000" algn="tl">
                    <a:srgbClr val="000000">
                      <a:alpha val="43137"/>
                    </a:srgbClr>
                  </a:outerShdw>
                </a:effectLst>
              </a:rPr>
              <a:t>Tentolouris</a:t>
            </a:r>
            <a:r>
              <a:rPr lang="en-US" sz="6400" dirty="0" smtClean="0">
                <a:solidFill>
                  <a:schemeClr val="bg1"/>
                </a:solidFill>
                <a:effectLst>
                  <a:outerShdw blurRad="38100" dist="38100" dir="2700000" algn="tl">
                    <a:srgbClr val="000000">
                      <a:alpha val="43137"/>
                    </a:srgbClr>
                  </a:outerShdw>
                </a:effectLst>
              </a:rPr>
              <a:t> </a:t>
            </a:r>
            <a:r>
              <a:rPr lang="en-US" sz="6400" dirty="0">
                <a:solidFill>
                  <a:schemeClr val="bg1"/>
                </a:solidFill>
                <a:effectLst>
                  <a:outerShdw blurRad="38100" dist="38100" dir="2700000" algn="tl">
                    <a:srgbClr val="000000">
                      <a:alpha val="43137"/>
                    </a:srgbClr>
                  </a:outerShdw>
                </a:effectLst>
              </a:rPr>
              <a:t>et al. Differential effect of high-fat and high carbohydrate </a:t>
            </a:r>
            <a:r>
              <a:rPr lang="en-US" sz="6400" dirty="0" err="1">
                <a:solidFill>
                  <a:schemeClr val="bg1"/>
                </a:solidFill>
                <a:effectLst>
                  <a:outerShdw blurRad="38100" dist="38100" dir="2700000" algn="tl">
                    <a:srgbClr val="000000">
                      <a:alpha val="43137"/>
                    </a:srgbClr>
                  </a:outerShdw>
                </a:effectLst>
              </a:rPr>
              <a:t>isoenergetic</a:t>
            </a:r>
            <a:r>
              <a:rPr lang="en-US" sz="6400" dirty="0">
                <a:solidFill>
                  <a:schemeClr val="bg1"/>
                </a:solidFill>
                <a:effectLst>
                  <a:outerShdw blurRad="38100" dist="38100" dir="2700000" algn="tl">
                    <a:srgbClr val="000000">
                      <a:alpha val="43137"/>
                    </a:srgbClr>
                  </a:outerShdw>
                </a:effectLst>
              </a:rPr>
              <a:t> meals on cardiac autonomic nervous system activity </a:t>
            </a:r>
            <a:r>
              <a:rPr lang="en-US" sz="6400" dirty="0" smtClean="0">
                <a:solidFill>
                  <a:schemeClr val="bg1"/>
                </a:solidFill>
                <a:effectLst>
                  <a:outerShdw blurRad="38100" dist="38100" dir="2700000" algn="tl">
                    <a:srgbClr val="000000">
                      <a:alpha val="43137"/>
                    </a:srgbClr>
                  </a:outerShdw>
                </a:effectLst>
              </a:rPr>
              <a:t>in lean </a:t>
            </a:r>
            <a:r>
              <a:rPr lang="en-US" sz="6400" dirty="0">
                <a:solidFill>
                  <a:schemeClr val="bg1"/>
                </a:solidFill>
                <a:effectLst>
                  <a:outerShdw blurRad="38100" dist="38100" dir="2700000" algn="tl">
                    <a:srgbClr val="000000">
                      <a:alpha val="43137"/>
                    </a:srgbClr>
                  </a:outerShdw>
                </a:effectLst>
              </a:rPr>
              <a:t>and obese women. Metabolism 2003; 52: </a:t>
            </a:r>
            <a:r>
              <a:rPr lang="en-US" sz="6400" dirty="0" smtClean="0">
                <a:solidFill>
                  <a:schemeClr val="bg1"/>
                </a:solidFill>
                <a:effectLst>
                  <a:outerShdw blurRad="38100" dist="38100" dir="2700000" algn="tl">
                    <a:srgbClr val="000000">
                      <a:alpha val="43137"/>
                    </a:srgbClr>
                  </a:outerShdw>
                </a:effectLst>
              </a:rPr>
              <a:t>1426-32)</a:t>
            </a:r>
            <a:endParaRPr lang="en-US" sz="64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2783241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640960" cy="274042"/>
          </a:xfrm>
        </p:spPr>
        <p:txBody>
          <a:bodyPr>
            <a:noAutofit/>
          </a:bodyPr>
          <a:lstStyle/>
          <a:p>
            <a:r>
              <a:rPr lang="pt-BR" sz="3200" dirty="0" smtClean="0"/>
              <a:t>Em Reconhecimento</a:t>
            </a:r>
            <a:endParaRPr lang="pt-BR" sz="3200" dirty="0"/>
          </a:p>
        </p:txBody>
      </p:sp>
      <p:sp>
        <p:nvSpPr>
          <p:cNvPr id="3" name="Espaço Reservado para Conteúdo 2"/>
          <p:cNvSpPr>
            <a:spLocks noGrp="1"/>
          </p:cNvSpPr>
          <p:nvPr>
            <p:ph idx="1"/>
          </p:nvPr>
        </p:nvSpPr>
        <p:spPr>
          <a:xfrm>
            <a:off x="457200" y="764704"/>
            <a:ext cx="8229600" cy="5904656"/>
          </a:xfrm>
        </p:spPr>
        <p:txBody>
          <a:bodyPr>
            <a:normAutofit/>
          </a:bodyPr>
          <a:lstStyle/>
          <a:p>
            <a:endParaRPr lang="en-US" sz="1600" dirty="0" smtClean="0"/>
          </a:p>
          <a:p>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29 de </a:t>
            </a:r>
            <a:r>
              <a:rPr lang="en-US" sz="1800" dirty="0" err="1" smtClean="0">
                <a:effectLst>
                  <a:outerShdw blurRad="38100" dist="38100" dir="2700000" algn="tl">
                    <a:srgbClr val="000000">
                      <a:alpha val="43137"/>
                    </a:srgbClr>
                  </a:outerShdw>
                </a:effectLst>
              </a:rPr>
              <a:t>julho</a:t>
            </a:r>
            <a:r>
              <a:rPr lang="en-US" sz="1800" dirty="0" smtClean="0">
                <a:effectLst>
                  <a:outerShdw blurRad="38100" dist="38100" dir="2700000" algn="tl">
                    <a:srgbClr val="000000">
                      <a:alpha val="43137"/>
                    </a:srgbClr>
                  </a:outerShdw>
                </a:effectLst>
              </a:rPr>
              <a:t> de 2006, </a:t>
            </a:r>
            <a:r>
              <a:rPr lang="en-US" sz="1800" dirty="0" err="1" smtClean="0">
                <a:effectLst>
                  <a:outerShdw blurRad="38100" dist="38100" dir="2700000" algn="tl">
                    <a:srgbClr val="000000">
                      <a:alpha val="43137"/>
                    </a:srgbClr>
                  </a:outerShdw>
                </a:effectLst>
              </a:rPr>
              <a:t>durante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discussão</a:t>
            </a:r>
            <a:r>
              <a:rPr lang="en-US" sz="1800" dirty="0" smtClean="0">
                <a:effectLst>
                  <a:outerShdw blurRad="38100" dist="38100" dir="2700000" algn="tl">
                    <a:srgbClr val="000000">
                      <a:alpha val="43137"/>
                    </a:srgbClr>
                  </a:outerShdw>
                </a:effectLst>
              </a:rPr>
              <a:t> no </a:t>
            </a:r>
            <a:r>
              <a:rPr lang="en-US" sz="1800" dirty="0" err="1" smtClean="0">
                <a:effectLst>
                  <a:outerShdw blurRad="38100" dist="38100" dir="2700000" algn="tl">
                    <a:srgbClr val="000000">
                      <a:alpha val="43137"/>
                    </a:srgbClr>
                  </a:outerShdw>
                </a:effectLst>
              </a:rPr>
              <a:t>fórum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interno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Internacional</a:t>
            </a:r>
            <a:r>
              <a:rPr lang="en-US" sz="1800" dirty="0" smtClean="0">
                <a:effectLst>
                  <a:outerShdw blurRad="38100" dist="38100" dir="2700000" algn="tl">
                    <a:srgbClr val="000000">
                      <a:alpha val="43137"/>
                    </a:srgbClr>
                  </a:outerShdw>
                </a:effectLst>
              </a:rPr>
              <a:t> dos </a:t>
            </a:r>
            <a:r>
              <a:rPr lang="en-US" sz="1800" dirty="0" err="1" smtClean="0">
                <a:effectLst>
                  <a:outerShdw blurRad="38100" dist="38100" dir="2700000" algn="tl">
                    <a:srgbClr val="000000">
                      <a:alpha val="43137"/>
                    </a:srgbClr>
                  </a:outerShdw>
                </a:effectLst>
              </a:rPr>
              <a:t>Céticos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Quanto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Colesterol</a:t>
            </a:r>
            <a:r>
              <a:rPr lang="en-US" sz="1800" dirty="0" smtClean="0">
                <a:effectLst>
                  <a:outerShdw blurRad="38100" dist="38100" dir="2700000" algn="tl">
                    <a:srgbClr val="000000">
                      <a:alpha val="43137"/>
                    </a:srgbClr>
                  </a:outerShdw>
                </a:effectLst>
              </a:rPr>
              <a:t> (THINCS), </a:t>
            </a:r>
            <a:r>
              <a:rPr lang="en-US" sz="1800" dirty="0" err="1" smtClean="0">
                <a:effectLst>
                  <a:outerShdw blurRad="38100" dist="38100" dir="2700000" algn="tl">
                    <a:srgbClr val="000000">
                      <a:alpha val="43137"/>
                    </a:srgbClr>
                  </a:outerShdw>
                </a:effectLst>
              </a:rPr>
              <a:t>sobre</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papel</a:t>
            </a:r>
            <a:r>
              <a:rPr lang="en-US" sz="1800" dirty="0" smtClean="0">
                <a:effectLst>
                  <a:outerShdw blurRad="38100" dist="38100" dir="2700000" algn="tl">
                    <a:srgbClr val="000000">
                      <a:alpha val="43137"/>
                    </a:srgbClr>
                  </a:outerShdw>
                </a:effectLst>
              </a:rPr>
              <a:t> das </a:t>
            </a:r>
            <a:r>
              <a:rPr lang="en-US" sz="1800" dirty="0" err="1" smtClean="0">
                <a:effectLst>
                  <a:outerShdw blurRad="38100" dist="38100" dir="2700000" algn="tl">
                    <a:srgbClr val="000000">
                      <a:alpha val="43137"/>
                    </a:srgbClr>
                  </a:outerShdw>
                </a:effectLst>
              </a:rPr>
              <a:t>forças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mecânicas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Melchior Meijer, um </a:t>
            </a:r>
            <a:r>
              <a:rPr lang="en-US" sz="1800" dirty="0" err="1" smtClean="0">
                <a:effectLst>
                  <a:outerShdw blurRad="38100" dist="38100" dir="2700000" algn="tl">
                    <a:srgbClr val="000000">
                      <a:alpha val="43137"/>
                    </a:srgbClr>
                  </a:outerShdw>
                </a:effectLst>
              </a:rPr>
              <a:t>jornalista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especializado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área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médica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noticiou</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sobre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demonstração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feita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cientistas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Califórnia</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estiramento</a:t>
            </a:r>
            <a:r>
              <a:rPr lang="en-US" sz="1800" dirty="0" smtClean="0">
                <a:effectLst>
                  <a:outerShdw blurRad="38100" dist="38100" dir="2700000" algn="tl">
                    <a:srgbClr val="000000">
                      <a:alpha val="43137"/>
                    </a:srgbClr>
                  </a:outerShdw>
                </a:effectLst>
              </a:rPr>
              <a:t>/</a:t>
            </a:r>
            <a:r>
              <a:rPr lang="en-US" sz="1800" dirty="0" err="1" smtClean="0">
                <a:effectLst>
                  <a:outerShdw blurRad="38100" dist="38100" dir="2700000" algn="tl">
                    <a:srgbClr val="000000">
                      <a:alpha val="43137"/>
                    </a:srgbClr>
                  </a:outerShdw>
                </a:effectLst>
              </a:rPr>
              <a:t>relaxamento</a:t>
            </a:r>
            <a:r>
              <a:rPr lang="en-US" sz="1800" dirty="0" smtClean="0">
                <a:effectLst>
                  <a:outerShdw blurRad="38100" dist="38100" dir="2700000" algn="tl">
                    <a:srgbClr val="000000">
                      <a:alpha val="43137"/>
                    </a:srgbClr>
                  </a:outerShdw>
                </a:effectLst>
              </a:rPr>
              <a:t> normal de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artéria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produz</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enquanto</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estiramento</a:t>
            </a:r>
            <a:r>
              <a:rPr lang="en-US" sz="1800" dirty="0" smtClean="0">
                <a:effectLst>
                  <a:outerShdw blurRad="38100" dist="38100" dir="2700000" algn="tl">
                    <a:srgbClr val="000000">
                      <a:alpha val="43137"/>
                    </a:srgbClr>
                  </a:outerShdw>
                </a:effectLst>
              </a:rPr>
              <a:t>/</a:t>
            </a:r>
            <a:r>
              <a:rPr lang="en-US" sz="1800" dirty="0" err="1" smtClean="0">
                <a:effectLst>
                  <a:outerShdw blurRad="38100" dist="38100" dir="2700000" algn="tl">
                    <a:srgbClr val="000000">
                      <a:alpha val="43137"/>
                    </a:srgbClr>
                  </a:outerShdw>
                </a:effectLst>
              </a:rPr>
              <a:t>relaxamento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diferentes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direções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simultaneamente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batimento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cardíaco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poderia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produzir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a:t>
            </a:r>
          </a:p>
          <a:p>
            <a:r>
              <a:rPr lang="en-US" sz="1800" dirty="0" smtClean="0">
                <a:effectLst>
                  <a:outerShdw blurRad="38100" dist="38100" dir="2700000" algn="tl">
                    <a:srgbClr val="000000">
                      <a:alpha val="43137"/>
                    </a:srgbClr>
                  </a:outerShdw>
                </a:effectLst>
              </a:rPr>
              <a:t>O Dr. Paul </a:t>
            </a:r>
            <a:r>
              <a:rPr lang="en-US" sz="1800" dirty="0" err="1" smtClean="0">
                <a:effectLst>
                  <a:outerShdw blurRad="38100" dist="38100" dir="2700000" algn="tl">
                    <a:srgbClr val="000000">
                      <a:alpha val="43137"/>
                    </a:srgbClr>
                  </a:outerShdw>
                </a:effectLst>
              </a:rPr>
              <a:t>Rosch</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participando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discussão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sobre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esses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achados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disse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relação</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contribuição</a:t>
            </a:r>
            <a:r>
              <a:rPr lang="en-US" sz="1800" dirty="0" smtClean="0">
                <a:effectLst>
                  <a:outerShdw blurRad="38100" dist="38100" dir="2700000" algn="tl">
                    <a:srgbClr val="000000">
                      <a:alpha val="43137"/>
                    </a:srgbClr>
                  </a:outerShdw>
                </a:effectLst>
              </a:rPr>
              <a:t>  do stress </a:t>
            </a:r>
            <a:r>
              <a:rPr lang="en-US" sz="1800" dirty="0" err="1" smtClean="0">
                <a:effectLst>
                  <a:outerShdw blurRad="38100" dist="38100" dir="2700000" algn="tl">
                    <a:srgbClr val="000000">
                      <a:alpha val="43137"/>
                    </a:srgbClr>
                  </a:outerShdw>
                </a:effectLst>
              </a:rPr>
              <a:t>psicológico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seu</a:t>
            </a:r>
            <a:r>
              <a:rPr lang="en-US" sz="1800" dirty="0" smtClean="0">
                <a:effectLst>
                  <a:outerShdw blurRad="38100" dist="38100" dir="2700000" algn="tl">
                    <a:srgbClr val="000000">
                      <a:alpha val="43137"/>
                    </a:srgbClr>
                  </a:outerShdw>
                </a:effectLst>
              </a:rPr>
              <a:t> amigo Meyer </a:t>
            </a:r>
            <a:r>
              <a:rPr lang="en-US" sz="1800" dirty="0" err="1" smtClean="0">
                <a:effectLst>
                  <a:outerShdw blurRad="38100" dist="38100" dir="2700000" algn="tl">
                    <a:srgbClr val="000000">
                      <a:alpha val="43137"/>
                    </a:srgbClr>
                  </a:outerShdw>
                </a:effectLst>
              </a:rPr>
              <a:t>Texon</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desenvolvedor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teoria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hemodinâmica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concedeu</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ele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conversação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o stress </a:t>
            </a:r>
            <a:r>
              <a:rPr lang="en-US" sz="1800" dirty="0" err="1" smtClean="0">
                <a:effectLst>
                  <a:outerShdw blurRad="38100" dist="38100" dir="2700000" algn="tl">
                    <a:srgbClr val="000000">
                      <a:alpha val="43137"/>
                    </a:srgbClr>
                  </a:outerShdw>
                </a:effectLst>
              </a:rPr>
              <a:t>poderia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acelerar</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desenvolvimento</a:t>
            </a:r>
            <a:r>
              <a:rPr lang="en-US" sz="1800" dirty="0" smtClean="0">
                <a:effectLst>
                  <a:outerShdw blurRad="38100" dist="38100" dir="2700000" algn="tl">
                    <a:srgbClr val="000000">
                      <a:alpha val="43137"/>
                    </a:srgbClr>
                  </a:outerShdw>
                </a:effectLst>
              </a:rPr>
              <a:t> das </a:t>
            </a:r>
            <a:r>
              <a:rPr lang="en-US" sz="1800" dirty="0" err="1" smtClean="0">
                <a:effectLst>
                  <a:outerShdw blurRad="38100" dist="38100" dir="2700000" algn="tl">
                    <a:srgbClr val="000000">
                      <a:alpha val="43137"/>
                    </a:srgbClr>
                  </a:outerShdw>
                </a:effectLst>
              </a:rPr>
              <a:t>lesões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ateroscleróticas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através</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agravamento</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mecanismo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básico</a:t>
            </a:r>
            <a:r>
              <a:rPr lang="en-US" sz="1800" dirty="0" smtClean="0">
                <a:effectLst>
                  <a:outerShdw blurRad="38100" dist="38100" dir="2700000" algn="tl">
                    <a:srgbClr val="000000">
                      <a:alpha val="43137"/>
                    </a:srgbClr>
                  </a:outerShdw>
                </a:effectLst>
              </a:rPr>
              <a:t> do shear stress (</a:t>
            </a:r>
            <a:r>
              <a:rPr lang="en-US" sz="1800" dirty="0" err="1" smtClean="0">
                <a:effectLst>
                  <a:outerShdw blurRad="38100" dist="38100" dir="2700000" algn="tl">
                    <a:srgbClr val="000000">
                      <a:alpha val="43137"/>
                    </a:srgbClr>
                  </a:outerShdw>
                </a:effectLst>
              </a:rPr>
              <a:t>tensão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tangencial</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hemodinâmica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ele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sentia</a:t>
            </a:r>
            <a:r>
              <a:rPr lang="en-US" sz="1800" dirty="0" smtClean="0">
                <a:effectLst>
                  <a:outerShdw blurRad="38100" dist="38100" dir="2700000" algn="tl">
                    <a:srgbClr val="000000">
                      <a:alpha val="43137"/>
                    </a:srgbClr>
                  </a:outerShdw>
                </a:effectLst>
              </a:rPr>
              <a:t> ser o </a:t>
            </a:r>
            <a:r>
              <a:rPr lang="en-US" sz="1800" dirty="0" err="1" smtClean="0">
                <a:effectLst>
                  <a:outerShdw blurRad="38100" dist="38100" dir="2700000" algn="tl">
                    <a:srgbClr val="000000">
                      <a:alpha val="43137"/>
                    </a:srgbClr>
                  </a:outerShdw>
                </a:effectLst>
              </a:rPr>
              <a:t>responsável</a:t>
            </a:r>
            <a:r>
              <a:rPr lang="en-US" sz="1800" dirty="0" smtClean="0">
                <a:effectLst>
                  <a:outerShdw blurRad="38100" dist="38100" dir="2700000" algn="tl">
                    <a:srgbClr val="000000">
                      <a:alpha val="43137"/>
                    </a:srgbClr>
                  </a:outerShdw>
                </a:effectLst>
              </a:rPr>
              <a:t>. </a:t>
            </a:r>
          </a:p>
          <a:p>
            <a:r>
              <a:rPr lang="en-US" sz="1800" dirty="0" err="1" smtClean="0">
                <a:effectLst>
                  <a:outerShdw blurRad="38100" dist="38100" dir="2700000" algn="tl">
                    <a:srgbClr val="000000">
                      <a:alpha val="43137"/>
                    </a:srgbClr>
                  </a:outerShdw>
                </a:effectLst>
              </a:rPr>
              <a:t>Poucos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após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inspirado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pelos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achados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pesquisadores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Califórnia</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pela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informação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trazida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pelo</a:t>
            </a:r>
            <a:r>
              <a:rPr lang="en-US" sz="1800" dirty="0" smtClean="0">
                <a:effectLst>
                  <a:outerShdw blurRad="38100" dist="38100" dir="2700000" algn="tl">
                    <a:srgbClr val="000000">
                      <a:alpha val="43137"/>
                    </a:srgbClr>
                  </a:outerShdw>
                </a:effectLst>
              </a:rPr>
              <a:t> Dr. Paul </a:t>
            </a:r>
            <a:r>
              <a:rPr lang="en-US" sz="1800" dirty="0" err="1" smtClean="0">
                <a:effectLst>
                  <a:outerShdw blurRad="38100" dist="38100" dir="2700000" algn="tl">
                    <a:srgbClr val="000000">
                      <a:alpha val="43137"/>
                    </a:srgbClr>
                  </a:outerShdw>
                </a:effectLst>
              </a:rPr>
              <a:t>Rosch</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cheguei</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esboço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teoria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acidez</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a:t>
            </a:r>
          </a:p>
          <a:p>
            <a:endParaRPr lang="en-US" sz="2000" dirty="0"/>
          </a:p>
          <a:p>
            <a:endParaRPr lang="en-US" sz="1600" dirty="0"/>
          </a:p>
        </p:txBody>
      </p:sp>
    </p:spTree>
    <p:extLst>
      <p:ext uri="{BB962C8B-B14F-4D97-AF65-F5344CB8AC3E}">
        <p14:creationId xmlns:p14="http://schemas.microsoft.com/office/powerpoint/2010/main" xmlns="" val="1420613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Apneia Obstrutiva do Sono </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141168"/>
          </a:xfrm>
        </p:spPr>
        <p:txBody>
          <a:bodyPr>
            <a:normAutofit/>
          </a:bodyPr>
          <a:lstStyle/>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A </a:t>
            </a:r>
            <a:r>
              <a:rPr lang="en-US" sz="1800" dirty="0" err="1" smtClean="0">
                <a:effectLst>
                  <a:outerShdw blurRad="38100" dist="38100" dir="2700000" algn="tl">
                    <a:srgbClr val="000000">
                      <a:alpha val="43137"/>
                    </a:srgbClr>
                  </a:outerShdw>
                </a:effectLst>
              </a:rPr>
              <a:t>prevalência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arterial </a:t>
            </a:r>
            <a:r>
              <a:rPr lang="en-US" sz="1800" dirty="0" err="1" smtClean="0">
                <a:effectLst>
                  <a:outerShdw blurRad="38100" dist="38100" dir="2700000" algn="tl">
                    <a:srgbClr val="000000">
                      <a:alpha val="43137"/>
                    </a:srgbClr>
                  </a:outerShdw>
                </a:effectLst>
              </a:rPr>
              <a:t>coronária</a:t>
            </a:r>
            <a:r>
              <a:rPr lang="en-US" sz="1800" dirty="0" smtClean="0">
                <a:effectLst>
                  <a:outerShdw blurRad="38100" dist="38100" dir="2700000" algn="tl">
                    <a:srgbClr val="000000">
                      <a:alpha val="43137"/>
                    </a:srgbClr>
                  </a:outerShdw>
                </a:effectLst>
              </a:rPr>
              <a:t> é de 3 a 5 </a:t>
            </a:r>
            <a:r>
              <a:rPr lang="en-US" sz="1800" dirty="0" err="1" smtClean="0">
                <a:effectLst>
                  <a:outerShdw blurRad="38100" dist="38100" dir="2700000" algn="tl">
                    <a:srgbClr val="000000">
                      <a:alpha val="43137"/>
                    </a:srgbClr>
                  </a:outerShdw>
                </a:effectLst>
              </a:rPr>
              <a:t>vezes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maior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pacientes</a:t>
            </a:r>
            <a:r>
              <a:rPr lang="en-US" sz="1800" dirty="0" smtClean="0">
                <a:effectLst>
                  <a:outerShdw blurRad="38100" dist="38100" dir="2700000" algn="tl">
                    <a:srgbClr val="000000">
                      <a:alpha val="43137"/>
                    </a:srgbClr>
                  </a:outerShdw>
                </a:effectLst>
              </a:rPr>
              <a:t> com </a:t>
            </a:r>
            <a:r>
              <a:rPr lang="en-US" sz="1800" dirty="0" err="1" smtClean="0">
                <a:effectLst>
                  <a:outerShdw blurRad="38100" dist="38100" dir="2700000" algn="tl">
                    <a:srgbClr val="000000">
                      <a:alpha val="43137"/>
                    </a:srgbClr>
                  </a:outerShdw>
                </a:effectLst>
              </a:rPr>
              <a:t>apneia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obstrutiva</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sono</a:t>
            </a:r>
            <a:r>
              <a:rPr lang="en-US" sz="1800" dirty="0" smtClean="0">
                <a:effectLst>
                  <a:outerShdw blurRad="38100" dist="38100" dir="2700000" algn="tl">
                    <a:srgbClr val="000000">
                      <a:alpha val="43137"/>
                    </a:srgbClr>
                  </a:outerShdw>
                </a:effectLst>
              </a:rPr>
              <a:t> (OSA) </a:t>
            </a:r>
            <a:r>
              <a:rPr lang="en-US" sz="1800" dirty="0" err="1" smtClean="0">
                <a:effectLst>
                  <a:outerShdw blurRad="38100" dist="38100" dir="2700000" algn="tl">
                    <a:srgbClr val="000000">
                      <a:alpha val="43137"/>
                    </a:srgbClr>
                  </a:outerShdw>
                </a:effectLst>
              </a:rPr>
              <a:t>comparada</a:t>
            </a:r>
            <a:r>
              <a:rPr lang="en-US" sz="1800" dirty="0" smtClean="0">
                <a:effectLst>
                  <a:outerShdw blurRad="38100" dist="38100" dir="2700000" algn="tl">
                    <a:srgbClr val="000000">
                      <a:alpha val="43137"/>
                    </a:srgbClr>
                  </a:outerShdw>
                </a:effectLst>
              </a:rPr>
              <a:t> com o </a:t>
            </a:r>
            <a:r>
              <a:rPr lang="en-US" sz="1800" dirty="0" err="1" smtClean="0">
                <a:effectLst>
                  <a:outerShdw blurRad="38100" dist="38100" dir="2700000" algn="tl">
                    <a:srgbClr val="000000">
                      <a:alpha val="43137"/>
                    </a:srgbClr>
                  </a:outerShdw>
                </a:effectLst>
              </a:rPr>
              <a:t>grupo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controle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aumentada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espessura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intima</a:t>
            </a:r>
            <a:r>
              <a:rPr lang="en-US" sz="1800" dirty="0" smtClean="0">
                <a:effectLst>
                  <a:outerShdw blurRad="38100" dist="38100" dir="2700000" algn="tl">
                    <a:srgbClr val="000000">
                      <a:alpha val="43137"/>
                    </a:srgbClr>
                  </a:outerShdw>
                </a:effectLst>
              </a:rPr>
              <a:t> medial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carótida</a:t>
            </a:r>
            <a:r>
              <a:rPr lang="en-US" sz="1800" dirty="0" smtClean="0">
                <a:effectLst>
                  <a:outerShdw blurRad="38100" dist="38100" dir="2700000" algn="tl">
                    <a:srgbClr val="000000">
                      <a:alpha val="43137"/>
                    </a:srgbClr>
                  </a:outerShdw>
                </a:effectLst>
              </a:rPr>
              <a:t> e a </a:t>
            </a:r>
            <a:r>
              <a:rPr lang="en-US" sz="1800" dirty="0" err="1" smtClean="0">
                <a:effectLst>
                  <a:outerShdw blurRad="38100" dist="38100" dir="2700000" algn="tl">
                    <a:srgbClr val="000000">
                      <a:alpha val="43137"/>
                    </a:srgbClr>
                  </a:outerShdw>
                </a:effectLst>
              </a:rPr>
              <a:t>ocorrência</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placas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ateroscleróticas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foi</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relatada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pacientes</a:t>
            </a:r>
            <a:r>
              <a:rPr lang="en-US" sz="1800" dirty="0" smtClean="0">
                <a:effectLst>
                  <a:outerShdw blurRad="38100" dist="38100" dir="2700000" algn="tl">
                    <a:srgbClr val="000000">
                      <a:alpha val="43137"/>
                    </a:srgbClr>
                  </a:outerShdw>
                </a:effectLst>
              </a:rPr>
              <a:t> com OSA </a:t>
            </a:r>
            <a:r>
              <a:rPr lang="en-US" sz="1800" dirty="0" err="1" smtClean="0">
                <a:effectLst>
                  <a:outerShdw blurRad="38100" dist="38100" dir="2700000" algn="tl">
                    <a:srgbClr val="000000">
                      <a:alpha val="43137"/>
                    </a:srgbClr>
                  </a:outerShdw>
                </a:effectLst>
              </a:rPr>
              <a:t>sem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qualquer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outra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morbidade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significativa</a:t>
            </a:r>
            <a:r>
              <a:rPr lang="en-US" sz="1800" dirty="0" smtClean="0">
                <a:effectLst>
                  <a:outerShdw blurRad="38100" dist="38100" dir="2700000" algn="tl">
                    <a:srgbClr val="000000">
                      <a:alpha val="43137"/>
                    </a:srgbClr>
                  </a:outerShdw>
                </a:effectLst>
              </a:rPr>
              <a:t>. Os </a:t>
            </a:r>
            <a:r>
              <a:rPr lang="en-US" sz="1800" dirty="0" err="1" smtClean="0">
                <a:effectLst>
                  <a:outerShdw blurRad="38100" dist="38100" dir="2700000" algn="tl">
                    <a:srgbClr val="000000">
                      <a:alpha val="43137"/>
                    </a:srgbClr>
                  </a:outerShdw>
                </a:effectLst>
              </a:rPr>
              <a:t>pacientes</a:t>
            </a:r>
            <a:r>
              <a:rPr lang="en-US" sz="1800" dirty="0" smtClean="0">
                <a:effectLst>
                  <a:outerShdw blurRad="38100" dist="38100" dir="2700000" algn="tl">
                    <a:srgbClr val="000000">
                      <a:alpha val="43137"/>
                    </a:srgbClr>
                  </a:outerShdw>
                </a:effectLst>
              </a:rPr>
              <a:t> com OSA </a:t>
            </a:r>
            <a:r>
              <a:rPr lang="en-US" sz="1800" dirty="0" err="1" smtClean="0">
                <a:effectLst>
                  <a:outerShdw blurRad="38100" dist="38100" dir="2700000" algn="tl">
                    <a:srgbClr val="000000">
                      <a:alpha val="43137"/>
                    </a:srgbClr>
                  </a:outerShdw>
                </a:effectLst>
              </a:rPr>
              <a:t>experimentam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hipoxemia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intermitente</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retenção</a:t>
            </a:r>
            <a:r>
              <a:rPr lang="en-US" sz="1800" dirty="0" smtClean="0">
                <a:effectLst>
                  <a:outerShdw blurRad="38100" dist="38100" dir="2700000" algn="tl">
                    <a:srgbClr val="000000">
                      <a:alpha val="43137"/>
                    </a:srgbClr>
                  </a:outerShdw>
                </a:effectLst>
              </a:rPr>
              <a:t> de CO2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modificam</a:t>
            </a:r>
            <a:r>
              <a:rPr lang="en-US" sz="1800" dirty="0" smtClean="0">
                <a:effectLst>
                  <a:outerShdw blurRad="38100" dist="38100" dir="2700000" algn="tl">
                    <a:srgbClr val="000000">
                      <a:alpha val="43137"/>
                    </a:srgbClr>
                  </a:outerShdw>
                </a:effectLst>
              </a:rPr>
              <a:t> as </a:t>
            </a:r>
            <a:r>
              <a:rPr lang="en-US" sz="1800" dirty="0" err="1" smtClean="0">
                <a:effectLst>
                  <a:outerShdw blurRad="38100" dist="38100" dir="2700000" algn="tl">
                    <a:srgbClr val="000000">
                      <a:alpha val="43137"/>
                    </a:srgbClr>
                  </a:outerShdw>
                </a:effectLst>
              </a:rPr>
              <a:t>respostas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autônomas</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hemodinâmicas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sono</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hipóxia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crônica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intermitente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levar</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hiperatividade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simpática</a:t>
            </a:r>
            <a:r>
              <a:rPr lang="en-US" sz="1800" dirty="0" smtClean="0">
                <a:effectLst>
                  <a:outerShdw blurRad="38100" dist="38100" dir="2700000" algn="tl">
                    <a:srgbClr val="000000">
                      <a:alpha val="43137"/>
                    </a:srgbClr>
                  </a:outerShdw>
                </a:effectLst>
              </a:rPr>
              <a:t>.</a:t>
            </a:r>
          </a:p>
          <a:p>
            <a:endParaRPr lang="en-US" sz="1800" dirty="0"/>
          </a:p>
          <a:p>
            <a:r>
              <a:rPr lang="pt-BR" sz="1600" dirty="0" smtClean="0">
                <a:solidFill>
                  <a:schemeClr val="bg1"/>
                </a:solidFill>
                <a:effectLst>
                  <a:outerShdw blurRad="38100" dist="38100" dir="2700000" algn="tl">
                    <a:srgbClr val="000000">
                      <a:alpha val="43137"/>
                    </a:srgbClr>
                  </a:outerShdw>
                </a:effectLst>
              </a:rPr>
              <a:t>(Marin </a:t>
            </a:r>
            <a:r>
              <a:rPr lang="pt-BR" sz="1600" dirty="0">
                <a:solidFill>
                  <a:schemeClr val="bg1"/>
                </a:solidFill>
                <a:effectLst>
                  <a:outerShdw blurRad="38100" dist="38100" dir="2700000" algn="tl">
                    <a:srgbClr val="000000">
                      <a:alpha val="43137"/>
                    </a:srgbClr>
                  </a:outerShdw>
                </a:effectLst>
              </a:rPr>
              <a:t>JM, </a:t>
            </a:r>
            <a:r>
              <a:rPr lang="pt-BR" sz="1600" dirty="0" err="1">
                <a:solidFill>
                  <a:schemeClr val="bg1"/>
                </a:solidFill>
                <a:effectLst>
                  <a:outerShdw blurRad="38100" dist="38100" dir="2700000" algn="tl">
                    <a:srgbClr val="000000">
                      <a:alpha val="43137"/>
                    </a:srgbClr>
                  </a:outerShdw>
                </a:effectLst>
              </a:rPr>
              <a:t>Carrizo</a:t>
            </a:r>
            <a:r>
              <a:rPr lang="pt-BR" sz="1600" dirty="0">
                <a:solidFill>
                  <a:schemeClr val="bg1"/>
                </a:solidFill>
                <a:effectLst>
                  <a:outerShdw blurRad="38100" dist="38100" dir="2700000" algn="tl">
                    <a:srgbClr val="000000">
                      <a:alpha val="43137"/>
                    </a:srgbClr>
                  </a:outerShdw>
                </a:effectLst>
              </a:rPr>
              <a:t> SJ, Vicente E, </a:t>
            </a:r>
            <a:r>
              <a:rPr lang="pt-BR" sz="1600" dirty="0" err="1">
                <a:solidFill>
                  <a:schemeClr val="bg1"/>
                </a:solidFill>
                <a:effectLst>
                  <a:outerShdw blurRad="38100" dist="38100" dir="2700000" algn="tl">
                    <a:srgbClr val="000000">
                      <a:alpha val="43137"/>
                    </a:srgbClr>
                  </a:outerShdw>
                </a:effectLst>
              </a:rPr>
              <a:t>Agusti</a:t>
            </a:r>
            <a:r>
              <a:rPr lang="pt-BR" sz="1600" dirty="0">
                <a:solidFill>
                  <a:schemeClr val="bg1"/>
                </a:solidFill>
                <a:effectLst>
                  <a:outerShdw blurRad="38100" dist="38100" dir="2700000" algn="tl">
                    <a:srgbClr val="000000">
                      <a:alpha val="43137"/>
                    </a:srgbClr>
                  </a:outerShdw>
                </a:effectLst>
              </a:rPr>
              <a:t> AG. </a:t>
            </a:r>
            <a:r>
              <a:rPr lang="pt-BR" sz="1600" dirty="0" err="1">
                <a:solidFill>
                  <a:schemeClr val="bg1"/>
                </a:solidFill>
                <a:effectLst>
                  <a:outerShdw blurRad="38100" dist="38100" dir="2700000" algn="tl">
                    <a:srgbClr val="000000">
                      <a:alpha val="43137"/>
                    </a:srgbClr>
                  </a:outerShdw>
                </a:effectLst>
              </a:rPr>
              <a:t>Long-term</a:t>
            </a:r>
            <a:r>
              <a:rPr lang="pt-BR" sz="1600" dirty="0">
                <a:solidFill>
                  <a:schemeClr val="bg1"/>
                </a:solidFill>
                <a:effectLst>
                  <a:outerShdw blurRad="38100" dist="38100" dir="2700000" algn="tl">
                    <a:srgbClr val="000000">
                      <a:alpha val="43137"/>
                    </a:srgbClr>
                  </a:outerShdw>
                </a:effectLst>
              </a:rPr>
              <a:t> cardiovascular </a:t>
            </a:r>
            <a:r>
              <a:rPr lang="pt-BR" sz="1600" dirty="0" err="1">
                <a:solidFill>
                  <a:schemeClr val="bg1"/>
                </a:solidFill>
                <a:effectLst>
                  <a:outerShdw blurRad="38100" dist="38100" dir="2700000" algn="tl">
                    <a:srgbClr val="000000">
                      <a:alpha val="43137"/>
                    </a:srgbClr>
                  </a:outerShdw>
                </a:effectLst>
              </a:rPr>
              <a:t>outcomes</a:t>
            </a:r>
            <a:r>
              <a:rPr lang="pt-BR" sz="1600" dirty="0">
                <a:solidFill>
                  <a:schemeClr val="bg1"/>
                </a:solidFill>
                <a:effectLst>
                  <a:outerShdw blurRad="38100" dist="38100" dir="2700000" algn="tl">
                    <a:srgbClr val="000000">
                      <a:alpha val="43137"/>
                    </a:srgbClr>
                  </a:outerShdw>
                </a:effectLst>
              </a:rPr>
              <a:t> in </a:t>
            </a:r>
            <a:r>
              <a:rPr lang="pt-BR" sz="1600" dirty="0" err="1">
                <a:solidFill>
                  <a:schemeClr val="bg1"/>
                </a:solidFill>
                <a:effectLst>
                  <a:outerShdw blurRad="38100" dist="38100" dir="2700000" algn="tl">
                    <a:srgbClr val="000000">
                      <a:alpha val="43137"/>
                    </a:srgbClr>
                  </a:outerShdw>
                </a:effectLst>
              </a:rPr>
              <a:t>men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obstructive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sleep</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apnoea</a:t>
            </a:r>
            <a:r>
              <a:rPr lang="pt-BR" sz="1600" dirty="0">
                <a:solidFill>
                  <a:schemeClr val="bg1"/>
                </a:solidFill>
                <a:effectLst>
                  <a:outerShdw blurRad="38100" dist="38100" dir="2700000" algn="tl">
                    <a:srgbClr val="000000">
                      <a:alpha val="43137"/>
                    </a:srgbClr>
                  </a:outerShdw>
                </a:effectLst>
              </a:rPr>
              <a:t>–</a:t>
            </a:r>
            <a:r>
              <a:rPr lang="pt-BR" sz="1600" dirty="0" err="1">
                <a:solidFill>
                  <a:schemeClr val="bg1"/>
                </a:solidFill>
                <a:effectLst>
                  <a:outerShdw blurRad="38100" dist="38100" dir="2700000" algn="tl">
                    <a:srgbClr val="000000">
                      <a:alpha val="43137"/>
                    </a:srgbClr>
                  </a:outerShdw>
                </a:effectLst>
              </a:rPr>
              <a:t>hypopnoea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or</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without</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treatment</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continuous</a:t>
            </a:r>
            <a:r>
              <a:rPr lang="pt-BR" sz="1600" dirty="0">
                <a:solidFill>
                  <a:schemeClr val="bg1"/>
                </a:solidFill>
                <a:effectLst>
                  <a:outerShdw blurRad="38100" dist="38100" dir="2700000" algn="tl">
                    <a:srgbClr val="000000">
                      <a:alpha val="43137"/>
                    </a:srgbClr>
                  </a:outerShdw>
                </a:effectLst>
              </a:rPr>
              <a:t> positive </a:t>
            </a:r>
            <a:r>
              <a:rPr lang="pt-BR" sz="1600" dirty="0" err="1">
                <a:solidFill>
                  <a:schemeClr val="bg1"/>
                </a:solidFill>
                <a:effectLst>
                  <a:outerShdw blurRad="38100" dist="38100" dir="2700000" algn="tl">
                    <a:srgbClr val="000000">
                      <a:alpha val="43137"/>
                    </a:srgbClr>
                  </a:outerShdw>
                </a:effectLst>
              </a:rPr>
              <a:t>airway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pressure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observational</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study</a:t>
            </a:r>
            <a:r>
              <a:rPr lang="pt-BR" sz="1600" dirty="0">
                <a:solidFill>
                  <a:schemeClr val="bg1"/>
                </a:solidFill>
                <a:effectLst>
                  <a:outerShdw blurRad="38100" dist="38100" dir="2700000" algn="tl">
                    <a:srgbClr val="000000">
                      <a:alpha val="43137"/>
                    </a:srgbClr>
                  </a:outerShdw>
                </a:effectLst>
              </a:rPr>
              <a:t>. Lancet 2005; 365: </a:t>
            </a:r>
            <a:r>
              <a:rPr lang="pt-BR" sz="1600" dirty="0" smtClean="0">
                <a:solidFill>
                  <a:schemeClr val="bg1"/>
                </a:solidFill>
                <a:effectLst>
                  <a:outerShdw blurRad="38100" dist="38100" dir="2700000" algn="tl">
                    <a:srgbClr val="000000">
                      <a:alpha val="43137"/>
                    </a:srgbClr>
                  </a:outerShdw>
                </a:effectLst>
              </a:rPr>
              <a:t>1046–1053; </a:t>
            </a:r>
            <a:r>
              <a:rPr lang="pt-BR" sz="1600" dirty="0" err="1">
                <a:solidFill>
                  <a:schemeClr val="bg1"/>
                </a:solidFill>
                <a:effectLst>
                  <a:outerShdw blurRad="38100" dist="38100" dir="2700000" algn="tl">
                    <a:srgbClr val="000000">
                      <a:alpha val="43137"/>
                    </a:srgbClr>
                  </a:outerShdw>
                </a:effectLst>
              </a:rPr>
              <a:t>Somers</a:t>
            </a:r>
            <a:r>
              <a:rPr lang="pt-BR" sz="1600" dirty="0">
                <a:solidFill>
                  <a:schemeClr val="bg1"/>
                </a:solidFill>
                <a:effectLst>
                  <a:outerShdw blurRad="38100" dist="38100" dir="2700000" algn="tl">
                    <a:srgbClr val="000000">
                      <a:alpha val="43137"/>
                    </a:srgbClr>
                  </a:outerShdw>
                </a:effectLst>
              </a:rPr>
              <a:t> VK, </a:t>
            </a:r>
            <a:r>
              <a:rPr lang="pt-BR" sz="1600" dirty="0" err="1">
                <a:solidFill>
                  <a:schemeClr val="bg1"/>
                </a:solidFill>
                <a:effectLst>
                  <a:outerShdw blurRad="38100" dist="38100" dir="2700000" algn="tl">
                    <a:srgbClr val="000000">
                      <a:alpha val="43137"/>
                    </a:srgbClr>
                  </a:outerShdw>
                </a:effectLst>
              </a:rPr>
              <a:t>Dyken</a:t>
            </a:r>
            <a:r>
              <a:rPr lang="pt-BR" sz="1600" dirty="0">
                <a:solidFill>
                  <a:schemeClr val="bg1"/>
                </a:solidFill>
                <a:effectLst>
                  <a:outerShdw blurRad="38100" dist="38100" dir="2700000" algn="tl">
                    <a:srgbClr val="000000">
                      <a:alpha val="43137"/>
                    </a:srgbClr>
                  </a:outerShdw>
                </a:effectLst>
              </a:rPr>
              <a:t> ME, Mark AL, </a:t>
            </a:r>
            <a:r>
              <a:rPr lang="pt-BR" sz="1600" dirty="0" err="1">
                <a:solidFill>
                  <a:schemeClr val="bg1"/>
                </a:solidFill>
                <a:effectLst>
                  <a:outerShdw blurRad="38100" dist="38100" dir="2700000" algn="tl">
                    <a:srgbClr val="000000">
                      <a:alpha val="43137"/>
                    </a:srgbClr>
                  </a:outerShdw>
                </a:effectLst>
              </a:rPr>
              <a:t>Abboud</a:t>
            </a:r>
            <a:r>
              <a:rPr lang="pt-BR" sz="1600" dirty="0">
                <a:solidFill>
                  <a:schemeClr val="bg1"/>
                </a:solidFill>
                <a:effectLst>
                  <a:outerShdw blurRad="38100" dist="38100" dir="2700000" algn="tl">
                    <a:srgbClr val="000000">
                      <a:alpha val="43137"/>
                    </a:srgbClr>
                  </a:outerShdw>
                </a:effectLst>
              </a:rPr>
              <a:t> FM. </a:t>
            </a:r>
            <a:r>
              <a:rPr lang="pt-BR" sz="1600" dirty="0" err="1">
                <a:solidFill>
                  <a:schemeClr val="bg1"/>
                </a:solidFill>
                <a:effectLst>
                  <a:outerShdw blurRad="38100" dist="38100" dir="2700000" algn="tl">
                    <a:srgbClr val="000000">
                      <a:alpha val="43137"/>
                    </a:srgbClr>
                  </a:outerShdw>
                </a:effectLst>
              </a:rPr>
              <a:t>Sympathetic</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nerve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activity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during</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sleep</a:t>
            </a:r>
            <a:r>
              <a:rPr lang="pt-BR" sz="1600" dirty="0">
                <a:solidFill>
                  <a:schemeClr val="bg1"/>
                </a:solidFill>
                <a:effectLst>
                  <a:outerShdw blurRad="38100" dist="38100" dir="2700000" algn="tl">
                    <a:srgbClr val="000000">
                      <a:alpha val="43137"/>
                    </a:srgbClr>
                  </a:outerShdw>
                </a:effectLst>
              </a:rPr>
              <a:t> in normal </a:t>
            </a:r>
            <a:r>
              <a:rPr lang="pt-BR" sz="1600" dirty="0" err="1">
                <a:solidFill>
                  <a:schemeClr val="bg1"/>
                </a:solidFill>
                <a:effectLst>
                  <a:outerShdw blurRad="38100" dist="38100" dir="2700000" algn="tl">
                    <a:srgbClr val="000000">
                      <a:alpha val="43137"/>
                    </a:srgbClr>
                  </a:outerShdw>
                </a:effectLst>
              </a:rPr>
              <a:t>subjects</a:t>
            </a:r>
            <a:r>
              <a:rPr lang="pt-BR" sz="1600" dirty="0">
                <a:solidFill>
                  <a:schemeClr val="bg1"/>
                </a:solidFill>
                <a:effectLst>
                  <a:outerShdw blurRad="38100" dist="38100" dir="2700000" algn="tl">
                    <a:srgbClr val="000000">
                      <a:alpha val="43137"/>
                    </a:srgbClr>
                  </a:outerShdw>
                </a:effectLst>
              </a:rPr>
              <a:t>. N </a:t>
            </a:r>
            <a:r>
              <a:rPr lang="pt-BR" sz="1600" dirty="0" err="1">
                <a:solidFill>
                  <a:schemeClr val="bg1"/>
                </a:solidFill>
                <a:effectLst>
                  <a:outerShdw blurRad="38100" dist="38100" dir="2700000" algn="tl">
                    <a:srgbClr val="000000">
                      <a:alpha val="43137"/>
                    </a:srgbClr>
                  </a:outerShdw>
                </a:effectLst>
              </a:rPr>
              <a:t>Engl</a:t>
            </a:r>
            <a:r>
              <a:rPr lang="pt-BR" sz="1600" dirty="0">
                <a:solidFill>
                  <a:schemeClr val="bg1"/>
                </a:solidFill>
                <a:effectLst>
                  <a:outerShdw blurRad="38100" dist="38100" dir="2700000" algn="tl">
                    <a:srgbClr val="000000">
                      <a:alpha val="43137"/>
                    </a:srgbClr>
                  </a:outerShdw>
                </a:effectLst>
              </a:rPr>
              <a:t> J </a:t>
            </a:r>
            <a:r>
              <a:rPr lang="pt-BR" sz="1600" dirty="0" err="1">
                <a:solidFill>
                  <a:schemeClr val="bg1"/>
                </a:solidFill>
                <a:effectLst>
                  <a:outerShdw blurRad="38100" dist="38100" dir="2700000" algn="tl">
                    <a:srgbClr val="000000">
                      <a:alpha val="43137"/>
                    </a:srgbClr>
                  </a:outerShdw>
                </a:effectLst>
              </a:rPr>
              <a:t>Med</a:t>
            </a:r>
            <a:r>
              <a:rPr lang="pt-BR" sz="1600" dirty="0">
                <a:solidFill>
                  <a:schemeClr val="bg1"/>
                </a:solidFill>
                <a:effectLst>
                  <a:outerShdw blurRad="38100" dist="38100" dir="2700000" algn="tl">
                    <a:srgbClr val="000000">
                      <a:alpha val="43137"/>
                    </a:srgbClr>
                  </a:outerShdw>
                </a:effectLst>
              </a:rPr>
              <a:t> 1993; 328 : </a:t>
            </a:r>
            <a:r>
              <a:rPr lang="pt-BR" sz="1600" dirty="0" smtClean="0">
                <a:solidFill>
                  <a:schemeClr val="bg1"/>
                </a:solidFill>
                <a:effectLst>
                  <a:outerShdw blurRad="38100" dist="38100" dir="2700000" algn="tl">
                    <a:srgbClr val="000000">
                      <a:alpha val="43137"/>
                    </a:srgbClr>
                  </a:outerShdw>
                </a:effectLst>
              </a:rPr>
              <a:t>303-7; </a:t>
            </a:r>
            <a:r>
              <a:rPr lang="pt-BR" sz="1600" dirty="0">
                <a:solidFill>
                  <a:schemeClr val="bg1"/>
                </a:solidFill>
                <a:effectLst>
                  <a:outerShdw blurRad="38100" dist="38100" dir="2700000" algn="tl">
                    <a:srgbClr val="000000">
                      <a:alpha val="43137"/>
                    </a:srgbClr>
                  </a:outerShdw>
                </a:effectLst>
              </a:rPr>
              <a:t>Johnson, T. 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all</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Greenberg HE,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all</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Chronic</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intermittent</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hypoxia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increases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sympathetic</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responsiveness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to</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hypoxia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and</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hypercapnia</a:t>
            </a:r>
            <a:r>
              <a:rPr lang="pt-BR" sz="1600" dirty="0">
                <a:solidFill>
                  <a:schemeClr val="bg1"/>
                </a:solidFill>
                <a:effectLst>
                  <a:outerShdw blurRad="38100" dist="38100" dir="2700000" algn="tl">
                    <a:srgbClr val="000000">
                      <a:alpha val="43137"/>
                    </a:srgbClr>
                  </a:outerShdw>
                </a:effectLst>
              </a:rPr>
              <a:t>. J </a:t>
            </a:r>
            <a:r>
              <a:rPr lang="pt-BR" sz="1600" dirty="0" err="1">
                <a:solidFill>
                  <a:schemeClr val="bg1"/>
                </a:solidFill>
                <a:effectLst>
                  <a:outerShdw blurRad="38100" dist="38100" dir="2700000" algn="tl">
                    <a:srgbClr val="000000">
                      <a:alpha val="43137"/>
                    </a:srgbClr>
                  </a:outerShdw>
                </a:effectLst>
              </a:rPr>
              <a:t>Appl</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Physiol</a:t>
            </a:r>
            <a:r>
              <a:rPr lang="pt-BR" sz="1600" dirty="0">
                <a:solidFill>
                  <a:schemeClr val="bg1"/>
                </a:solidFill>
                <a:effectLst>
                  <a:outerShdw blurRad="38100" dist="38100" dir="2700000" algn="tl">
                    <a:srgbClr val="000000">
                      <a:alpha val="43137"/>
                    </a:srgbClr>
                  </a:outerShdw>
                </a:effectLst>
              </a:rPr>
              <a:t> 1999; 86: </a:t>
            </a:r>
            <a:r>
              <a:rPr lang="pt-BR" sz="1600" dirty="0" smtClean="0">
                <a:solidFill>
                  <a:schemeClr val="bg1"/>
                </a:solidFill>
                <a:effectLst>
                  <a:outerShdw blurRad="38100" dist="38100" dir="2700000" algn="tl">
                    <a:srgbClr val="000000">
                      <a:alpha val="43137"/>
                    </a:srgbClr>
                  </a:outerShdw>
                </a:effectLst>
              </a:rPr>
              <a:t>298–305)</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24753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err="1" smtClean="0">
                <a:effectLst>
                  <a:outerShdw blurRad="38100" dist="38100" dir="2700000" algn="tl">
                    <a:srgbClr val="000000">
                      <a:alpha val="43137"/>
                    </a:srgbClr>
                  </a:outerShdw>
                </a:effectLst>
              </a:rPr>
              <a:t>Disfunção</a:t>
            </a:r>
            <a:r>
              <a:rPr lang="en-US" sz="3200" dirty="0" smtClean="0">
                <a:effectLst>
                  <a:outerShdw blurRad="38100" dist="38100" dir="2700000" algn="tl">
                    <a:srgbClr val="000000">
                      <a:alpha val="43137"/>
                    </a:srgbClr>
                  </a:outerShdw>
                </a:effectLst>
              </a:rPr>
              <a:t> </a:t>
            </a:r>
            <a:r>
              <a:rPr lang="en-US" sz="3200" dirty="0" err="1" smtClean="0">
                <a:effectLst>
                  <a:outerShdw blurRad="38100" dist="38100" dir="2700000" algn="tl">
                    <a:srgbClr val="000000">
                      <a:alpha val="43137"/>
                    </a:srgbClr>
                  </a:outerShdw>
                </a:effectLst>
              </a:rPr>
              <a:t>Erétil</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340768"/>
            <a:ext cx="8229600" cy="5517232"/>
          </a:xfrm>
        </p:spPr>
        <p:txBody>
          <a:bodyPr>
            <a:normAutofit fontScale="92500" lnSpcReduction="20000"/>
          </a:bodyPr>
          <a:lstStyle/>
          <a:p>
            <a:endParaRPr lang="en-US" sz="1800" dirty="0" smtClean="0">
              <a:effectLst>
                <a:outerShdw blurRad="38100" dist="38100" dir="2700000" algn="tl">
                  <a:srgbClr val="000000">
                    <a:alpha val="43137"/>
                  </a:srgbClr>
                </a:outerShdw>
              </a:effectLst>
            </a:endParaRPr>
          </a:p>
          <a:p>
            <a:r>
              <a:rPr lang="en-US" sz="1900" dirty="0" err="1" smtClean="0">
                <a:effectLst>
                  <a:outerShdw blurRad="38100" dist="38100" dir="2700000" algn="tl">
                    <a:srgbClr val="000000">
                      <a:alpha val="43137"/>
                    </a:srgbClr>
                  </a:outerShdw>
                </a:effectLst>
              </a:rPr>
              <a:t>Alguns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estudos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recentes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demonstraram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coronária</a:t>
            </a:r>
            <a:r>
              <a:rPr lang="en-US" sz="1900" dirty="0" smtClean="0">
                <a:effectLst>
                  <a:outerShdw blurRad="38100" dist="38100" dir="2700000" algn="tl">
                    <a:srgbClr val="000000">
                      <a:alpha val="43137"/>
                    </a:srgbClr>
                  </a:outerShdw>
                </a:effectLst>
              </a:rPr>
              <a:t> é </a:t>
            </a:r>
            <a:r>
              <a:rPr lang="en-US" sz="1900" dirty="0" err="1" smtClean="0">
                <a:effectLst>
                  <a:outerShdw blurRad="38100" dist="38100" dir="2700000" algn="tl">
                    <a:srgbClr val="000000">
                      <a:alpha val="43137"/>
                    </a:srgbClr>
                  </a:outerShdw>
                </a:effectLst>
              </a:rPr>
              <a:t>mais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severa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pacientes</a:t>
            </a:r>
            <a:r>
              <a:rPr lang="en-US" sz="1900" dirty="0" smtClean="0">
                <a:effectLst>
                  <a:outerShdw blurRad="38100" dist="38100" dir="2700000" algn="tl">
                    <a:srgbClr val="000000">
                      <a:alpha val="43137"/>
                    </a:srgbClr>
                  </a:outerShdw>
                </a:effectLst>
              </a:rPr>
              <a:t> com </a:t>
            </a:r>
            <a:r>
              <a:rPr lang="en-US" sz="1900" dirty="0" err="1" smtClean="0">
                <a:effectLst>
                  <a:outerShdw blurRad="38100" dist="38100" dir="2700000" algn="tl">
                    <a:srgbClr val="000000">
                      <a:alpha val="43137"/>
                    </a:srgbClr>
                  </a:outerShdw>
                </a:effectLst>
              </a:rPr>
              <a:t>disfunção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erétil</a:t>
            </a:r>
            <a:r>
              <a:rPr lang="en-US" sz="1900" dirty="0" smtClean="0">
                <a:effectLst>
                  <a:outerShdw blurRad="38100" dist="38100" dir="2700000" algn="tl">
                    <a:srgbClr val="000000">
                      <a:alpha val="43137"/>
                    </a:srgbClr>
                  </a:outerShdw>
                </a:effectLst>
              </a:rPr>
              <a:t> vascular  (ED), com </a:t>
            </a:r>
            <a:r>
              <a:rPr lang="en-US" sz="1900" dirty="0" err="1" smtClean="0">
                <a:effectLst>
                  <a:outerShdw blurRad="38100" dist="38100" dir="2700000" algn="tl">
                    <a:srgbClr val="000000">
                      <a:alpha val="43137"/>
                    </a:srgbClr>
                  </a:outerShdw>
                </a:effectLst>
              </a:rPr>
              <a:t>indicações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ED </a:t>
            </a:r>
            <a:r>
              <a:rPr lang="en-US" sz="1900" dirty="0" err="1" smtClean="0">
                <a:effectLst>
                  <a:outerShdw blurRad="38100" dist="38100" dir="2700000" algn="tl">
                    <a:srgbClr val="000000">
                      <a:alpha val="43137"/>
                    </a:srgbClr>
                  </a:outerShdw>
                </a:effectLst>
              </a:rPr>
              <a:t>possa</a:t>
            </a:r>
            <a:r>
              <a:rPr lang="en-US" sz="1900" dirty="0" smtClean="0">
                <a:effectLst>
                  <a:outerShdw blurRad="38100" dist="38100" dir="2700000" algn="tl">
                    <a:srgbClr val="000000">
                      <a:alpha val="43137"/>
                    </a:srgbClr>
                  </a:outerShdw>
                </a:effectLst>
              </a:rPr>
              <a:t> ser um </a:t>
            </a:r>
            <a:r>
              <a:rPr lang="en-US" sz="1900" dirty="0" err="1" smtClean="0">
                <a:effectLst>
                  <a:outerShdw blurRad="38100" dist="38100" dir="2700000" algn="tl">
                    <a:srgbClr val="000000">
                      <a:alpha val="43137"/>
                    </a:srgbClr>
                  </a:outerShdw>
                </a:effectLst>
              </a:rPr>
              <a:t>sinal</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alerta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antecipado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coronária</a:t>
            </a:r>
            <a:r>
              <a:rPr lang="en-US" sz="1900" dirty="0" smtClean="0">
                <a:effectLst>
                  <a:outerShdw blurRad="38100" dist="38100" dir="2700000" algn="tl">
                    <a:srgbClr val="000000">
                      <a:alpha val="43137"/>
                    </a:srgbClr>
                  </a:outerShdw>
                </a:effectLst>
              </a:rPr>
              <a:t>. Um </a:t>
            </a:r>
            <a:r>
              <a:rPr lang="en-US" sz="1900" dirty="0" err="1" smtClean="0">
                <a:effectLst>
                  <a:outerShdw blurRad="38100" dist="38100" dir="2700000" algn="tl">
                    <a:srgbClr val="000000">
                      <a:alpha val="43137"/>
                    </a:srgbClr>
                  </a:outerShdw>
                </a:effectLst>
              </a:rPr>
              <a:t>desses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estudos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mostrou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homens</a:t>
            </a:r>
            <a:r>
              <a:rPr lang="en-US" sz="1900" dirty="0" smtClean="0">
                <a:effectLst>
                  <a:outerShdw blurRad="38100" dist="38100" dir="2700000" algn="tl">
                    <a:srgbClr val="000000">
                      <a:alpha val="43137"/>
                    </a:srgbClr>
                  </a:outerShdw>
                </a:effectLst>
              </a:rPr>
              <a:t> com ED </a:t>
            </a:r>
            <a:r>
              <a:rPr lang="en-US" sz="1900" dirty="0" err="1" smtClean="0">
                <a:effectLst>
                  <a:outerShdw blurRad="38100" dist="38100" dir="2700000" algn="tl">
                    <a:srgbClr val="000000">
                      <a:alpha val="43137"/>
                    </a:srgbClr>
                  </a:outerShdw>
                </a:effectLst>
              </a:rPr>
              <a:t>idiopática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têm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evidências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disfunção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endotelial</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resistência</a:t>
            </a:r>
            <a:r>
              <a:rPr lang="en-US" sz="1900" dirty="0" smtClean="0">
                <a:effectLst>
                  <a:outerShdw blurRad="38100" dist="38100" dir="2700000" algn="tl">
                    <a:srgbClr val="000000">
                      <a:alpha val="43137"/>
                    </a:srgbClr>
                  </a:outerShdw>
                </a:effectLst>
              </a:rPr>
              <a:t> vascular do </a:t>
            </a:r>
            <a:r>
              <a:rPr lang="en-US" sz="1900" dirty="0" err="1" smtClean="0">
                <a:effectLst>
                  <a:outerShdw blurRad="38100" dist="38100" dir="2700000" algn="tl">
                    <a:srgbClr val="000000">
                      <a:alpha val="43137"/>
                    </a:srgbClr>
                  </a:outerShdw>
                </a:effectLst>
              </a:rPr>
              <a:t>antebraço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aumentada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pressão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pulso</a:t>
            </a:r>
            <a:r>
              <a:rPr lang="en-US" sz="1900" dirty="0" smtClean="0">
                <a:effectLst>
                  <a:outerShdw blurRad="38100" dist="38100" dir="2700000" algn="tl">
                    <a:srgbClr val="000000">
                      <a:alpha val="43137"/>
                    </a:srgbClr>
                  </a:outerShdw>
                </a:effectLst>
              </a:rPr>
              <a:t> e </a:t>
            </a:r>
            <a:r>
              <a:rPr lang="en-US" sz="1900" dirty="0" err="1" smtClean="0">
                <a:effectLst>
                  <a:outerShdw blurRad="38100" dist="38100" dir="2700000" algn="tl">
                    <a:srgbClr val="000000">
                      <a:alpha val="43137"/>
                    </a:srgbClr>
                  </a:outerShdw>
                </a:effectLst>
              </a:rPr>
              <a:t>comprometida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variabilidade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frequência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cardíaca</a:t>
            </a:r>
            <a:r>
              <a:rPr lang="en-US" sz="1900" dirty="0" smtClean="0">
                <a:effectLst>
                  <a:outerShdw blurRad="38100" dist="38100" dir="2700000" algn="tl">
                    <a:srgbClr val="000000">
                      <a:alpha val="43137"/>
                    </a:srgbClr>
                  </a:outerShdw>
                </a:effectLst>
              </a:rPr>
              <a:t>. Os </a:t>
            </a:r>
            <a:r>
              <a:rPr lang="en-US" sz="1900" dirty="0" err="1" smtClean="0">
                <a:effectLst>
                  <a:outerShdw blurRad="38100" dist="38100" dir="2700000" algn="tl">
                    <a:srgbClr val="000000">
                      <a:alpha val="43137"/>
                    </a:srgbClr>
                  </a:outerShdw>
                </a:effectLst>
              </a:rPr>
              <a:t>autores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desse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estudo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disseram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esses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achados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suportam</a:t>
            </a:r>
            <a:r>
              <a:rPr lang="en-US" sz="1900" dirty="0" smtClean="0">
                <a:effectLst>
                  <a:outerShdw blurRad="38100" dist="38100" dir="2700000" algn="tl">
                    <a:srgbClr val="000000">
                      <a:alpha val="43137"/>
                    </a:srgbClr>
                  </a:outerShdw>
                </a:effectLst>
              </a:rPr>
              <a:t> o </a:t>
            </a:r>
            <a:r>
              <a:rPr lang="en-US" sz="1900" dirty="0" err="1" smtClean="0">
                <a:effectLst>
                  <a:outerShdw blurRad="38100" dist="38100" dir="2700000" algn="tl">
                    <a:srgbClr val="000000">
                      <a:alpha val="43137"/>
                    </a:srgbClr>
                  </a:outerShdw>
                </a:effectLst>
              </a:rPr>
              <a:t>conceito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 ED </a:t>
            </a:r>
            <a:r>
              <a:rPr lang="en-US" sz="1900" dirty="0" err="1" smtClean="0">
                <a:effectLst>
                  <a:outerShdw blurRad="38100" dist="38100" dir="2700000" algn="tl">
                    <a:srgbClr val="000000">
                      <a:alpha val="43137"/>
                    </a:srgbClr>
                  </a:outerShdw>
                </a:effectLst>
              </a:rPr>
              <a:t>seja</a:t>
            </a:r>
            <a:r>
              <a:rPr lang="en-US" sz="1900" dirty="0" smtClean="0">
                <a:effectLst>
                  <a:outerShdw blurRad="38100" dist="38100" dir="2700000" algn="tl">
                    <a:srgbClr val="000000">
                      <a:alpha val="43137"/>
                    </a:srgbClr>
                  </a:outerShdw>
                </a:effectLst>
              </a:rPr>
              <a:t> um </a:t>
            </a:r>
            <a:r>
              <a:rPr lang="en-US" sz="1900" dirty="0" err="1" smtClean="0">
                <a:effectLst>
                  <a:outerShdw blurRad="38100" dist="38100" dir="2700000" algn="tl">
                    <a:srgbClr val="000000">
                      <a:alpha val="43137"/>
                    </a:srgbClr>
                  </a:outerShdw>
                </a:effectLst>
              </a:rPr>
              <a:t>preditor</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disfunção</a:t>
            </a:r>
            <a:r>
              <a:rPr lang="en-US" sz="1900" dirty="0" smtClean="0">
                <a:effectLst>
                  <a:outerShdw blurRad="38100" dist="38100" dir="2700000" algn="tl">
                    <a:srgbClr val="000000">
                      <a:alpha val="43137"/>
                    </a:srgbClr>
                  </a:outerShdw>
                </a:effectLst>
              </a:rPr>
              <a:t> cardiovascular e um precursor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doença</a:t>
            </a:r>
            <a:r>
              <a:rPr lang="en-US" sz="1900" dirty="0" smtClean="0">
                <a:effectLst>
                  <a:outerShdw blurRad="38100" dist="38100" dir="2700000" algn="tl">
                    <a:srgbClr val="000000">
                      <a:alpha val="43137"/>
                    </a:srgbClr>
                  </a:outerShdw>
                </a:effectLst>
              </a:rPr>
              <a:t> cardiovascular </a:t>
            </a:r>
            <a:r>
              <a:rPr lang="en-US" sz="1900" dirty="0" err="1" smtClean="0">
                <a:effectLst>
                  <a:outerShdw blurRad="38100" dist="38100" dir="2700000" algn="tl">
                    <a:srgbClr val="000000">
                      <a:alpha val="43137"/>
                    </a:srgbClr>
                  </a:outerShdw>
                </a:effectLst>
              </a:rPr>
              <a:t>clínica</a:t>
            </a:r>
            <a:r>
              <a:rPr lang="en-US" sz="1900" dirty="0" smtClean="0">
                <a:effectLst>
                  <a:outerShdw blurRad="38100" dist="38100" dir="2700000" algn="tl">
                    <a:srgbClr val="000000">
                      <a:alpha val="43137"/>
                    </a:srgbClr>
                  </a:outerShdw>
                </a:effectLst>
              </a:rPr>
              <a:t>. Um </a:t>
            </a:r>
            <a:r>
              <a:rPr lang="en-US" sz="1900" dirty="0" err="1" smtClean="0">
                <a:effectLst>
                  <a:outerShdw blurRad="38100" dist="38100" dir="2700000" algn="tl">
                    <a:srgbClr val="000000">
                      <a:alpha val="43137"/>
                    </a:srgbClr>
                  </a:outerShdw>
                </a:effectLst>
              </a:rPr>
              <a:t>outro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estudo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bastante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recente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também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demonstrou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pacientes</a:t>
            </a:r>
            <a:r>
              <a:rPr lang="en-US" sz="1900" dirty="0" smtClean="0">
                <a:effectLst>
                  <a:outerShdw blurRad="38100" dist="38100" dir="2700000" algn="tl">
                    <a:srgbClr val="000000">
                      <a:alpha val="43137"/>
                    </a:srgbClr>
                  </a:outerShdw>
                </a:effectLst>
              </a:rPr>
              <a:t> com ED </a:t>
            </a:r>
            <a:r>
              <a:rPr lang="en-US" sz="1900" dirty="0" err="1" smtClean="0">
                <a:effectLst>
                  <a:outerShdw blurRad="38100" dist="38100" dir="2700000" algn="tl">
                    <a:srgbClr val="000000">
                      <a:alpha val="43137"/>
                    </a:srgbClr>
                  </a:outerShdw>
                </a:effectLst>
              </a:rPr>
              <a:t>exibiram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uma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diferente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variabilidade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frequência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cardíaca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comparada</a:t>
            </a:r>
            <a:r>
              <a:rPr lang="en-US" sz="1900" dirty="0" smtClean="0">
                <a:effectLst>
                  <a:outerShdw blurRad="38100" dist="38100" dir="2700000" algn="tl">
                    <a:srgbClr val="000000">
                      <a:alpha val="43137"/>
                    </a:srgbClr>
                  </a:outerShdw>
                </a:effectLst>
              </a:rPr>
              <a:t> com o </a:t>
            </a:r>
            <a:r>
              <a:rPr lang="en-US" sz="1900" dirty="0" err="1" smtClean="0">
                <a:effectLst>
                  <a:outerShdw blurRad="38100" dist="38100" dir="2700000" algn="tl">
                    <a:srgbClr val="000000">
                      <a:alpha val="43137"/>
                    </a:srgbClr>
                  </a:outerShdw>
                </a:effectLst>
              </a:rPr>
              <a:t>grupo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controle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Isso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sugeriu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autores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pacientes</a:t>
            </a:r>
            <a:r>
              <a:rPr lang="en-US" sz="1900" dirty="0" smtClean="0">
                <a:effectLst>
                  <a:outerShdw blurRad="38100" dist="38100" dir="2700000" algn="tl">
                    <a:srgbClr val="000000">
                      <a:alpha val="43137"/>
                    </a:srgbClr>
                  </a:outerShdw>
                </a:effectLst>
              </a:rPr>
              <a:t> com ED </a:t>
            </a:r>
            <a:r>
              <a:rPr lang="en-US" sz="1900" dirty="0" err="1" smtClean="0">
                <a:effectLst>
                  <a:outerShdw blurRad="38100" dist="38100" dir="2700000" algn="tl">
                    <a:srgbClr val="000000">
                      <a:alpha val="43137"/>
                    </a:srgbClr>
                  </a:outerShdw>
                </a:effectLst>
              </a:rPr>
              <a:t>possam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ter</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algum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tipo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desbalanceamento</a:t>
            </a:r>
            <a:r>
              <a:rPr lang="en-US" sz="1900" dirty="0" smtClean="0">
                <a:effectLst>
                  <a:outerShdw blurRad="38100" dist="38100" dir="2700000" algn="tl">
                    <a:srgbClr val="000000">
                      <a:alpha val="43137"/>
                    </a:srgbClr>
                  </a:outerShdw>
                </a:effectLst>
              </a:rPr>
              <a:t> no </a:t>
            </a:r>
            <a:r>
              <a:rPr lang="en-US" sz="1900" dirty="0" err="1" smtClean="0">
                <a:effectLst>
                  <a:outerShdw blurRad="38100" dist="38100" dir="2700000" algn="tl">
                    <a:srgbClr val="000000">
                      <a:alpha val="43137"/>
                    </a:srgbClr>
                  </a:outerShdw>
                </a:effectLst>
              </a:rPr>
              <a:t>sistema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nervoso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autônomo</a:t>
            </a:r>
            <a:r>
              <a:rPr lang="en-US" sz="1900" dirty="0" smtClean="0">
                <a:effectLst>
                  <a:outerShdw blurRad="38100" dist="38100" dir="2700000" algn="tl">
                    <a:srgbClr val="000000">
                      <a:alpha val="43137"/>
                    </a:srgbClr>
                  </a:outerShdw>
                </a:effectLst>
              </a:rPr>
              <a:t>  (SNA), e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é </a:t>
            </a:r>
            <a:r>
              <a:rPr lang="en-US" sz="1900" dirty="0" err="1" smtClean="0">
                <a:effectLst>
                  <a:outerShdw blurRad="38100" dist="38100" dir="2700000" algn="tl">
                    <a:srgbClr val="000000">
                      <a:alpha val="43137"/>
                    </a:srgbClr>
                  </a:outerShdw>
                </a:effectLst>
              </a:rPr>
              <a:t>possível</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esse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desbalanceamento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geral</a:t>
            </a:r>
            <a:r>
              <a:rPr lang="en-US" sz="1900" dirty="0" smtClean="0">
                <a:effectLst>
                  <a:outerShdw blurRad="38100" dist="38100" dir="2700000" algn="tl">
                    <a:srgbClr val="000000">
                      <a:alpha val="43137"/>
                    </a:srgbClr>
                  </a:outerShdw>
                </a:effectLst>
              </a:rPr>
              <a:t> do SNA </a:t>
            </a:r>
            <a:r>
              <a:rPr lang="en-US" sz="1900" dirty="0" err="1" smtClean="0">
                <a:effectLst>
                  <a:outerShdw blurRad="38100" dist="38100" dir="2700000" algn="tl">
                    <a:srgbClr val="000000">
                      <a:alpha val="43137"/>
                    </a:srgbClr>
                  </a:outerShdw>
                </a:effectLst>
              </a:rPr>
              <a:t>seja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uma</a:t>
            </a:r>
            <a:r>
              <a:rPr lang="en-US" sz="1900" dirty="0" smtClean="0">
                <a:effectLst>
                  <a:outerShdw blurRad="38100" dist="38100" dir="2700000" algn="tl">
                    <a:srgbClr val="000000">
                      <a:alpha val="43137"/>
                    </a:srgbClr>
                  </a:outerShdw>
                </a:effectLst>
              </a:rPr>
              <a:t> das </a:t>
            </a:r>
            <a:r>
              <a:rPr lang="en-US" sz="1900" dirty="0" err="1" smtClean="0">
                <a:effectLst>
                  <a:outerShdw blurRad="38100" dist="38100" dir="2700000" algn="tl">
                    <a:srgbClr val="000000">
                      <a:alpha val="43137"/>
                    </a:srgbClr>
                  </a:outerShdw>
                </a:effectLst>
              </a:rPr>
              <a:t>causas</a:t>
            </a:r>
            <a:r>
              <a:rPr lang="en-US" sz="1900" dirty="0" smtClean="0">
                <a:effectLst>
                  <a:outerShdw blurRad="38100" dist="38100" dir="2700000" algn="tl">
                    <a:srgbClr val="000000">
                      <a:alpha val="43137"/>
                    </a:srgbClr>
                  </a:outerShdw>
                </a:effectLst>
              </a:rPr>
              <a:t> de ED.</a:t>
            </a:r>
            <a:endParaRPr lang="en-US" sz="1900" dirty="0">
              <a:effectLst>
                <a:outerShdw blurRad="38100" dist="38100" dir="2700000" algn="tl">
                  <a:srgbClr val="000000">
                    <a:alpha val="43137"/>
                  </a:srgbClr>
                </a:outerShdw>
              </a:effectLst>
            </a:endParaRPr>
          </a:p>
          <a:p>
            <a:endParaRPr lang="pt-BR" dirty="0" smtClean="0"/>
          </a:p>
          <a:p>
            <a:r>
              <a:rPr lang="en-US" sz="1700" dirty="0">
                <a:solidFill>
                  <a:schemeClr val="bg1"/>
                </a:solidFill>
                <a:effectLst>
                  <a:outerShdw blurRad="38100" dist="38100" dir="2700000" algn="tl">
                    <a:srgbClr val="000000">
                      <a:alpha val="43137"/>
                    </a:srgbClr>
                  </a:outerShdw>
                </a:effectLst>
              </a:rPr>
              <a:t>(</a:t>
            </a:r>
            <a:r>
              <a:rPr lang="en-US" sz="1700" dirty="0" err="1" smtClean="0">
                <a:solidFill>
                  <a:schemeClr val="bg1"/>
                </a:solidFill>
                <a:effectLst>
                  <a:outerShdw blurRad="38100" dist="38100" dir="2700000" algn="tl">
                    <a:srgbClr val="000000">
                      <a:alpha val="43137"/>
                    </a:srgbClr>
                  </a:outerShdw>
                </a:effectLst>
              </a:rPr>
              <a:t>Chiurlia</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E et al. Subclinical coronary artery atherosclerosis in patients with erectile dysfunction. J Am </a:t>
            </a:r>
            <a:r>
              <a:rPr lang="en-US" sz="1700" dirty="0" err="1">
                <a:solidFill>
                  <a:schemeClr val="bg1"/>
                </a:solidFill>
                <a:effectLst>
                  <a:outerShdw blurRad="38100" dist="38100" dir="2700000" algn="tl">
                    <a:srgbClr val="000000">
                      <a:alpha val="43137"/>
                    </a:srgbClr>
                  </a:outerShdw>
                </a:effectLst>
              </a:rPr>
              <a:t>Coll</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Cardiol</a:t>
            </a:r>
            <a:r>
              <a:rPr lang="en-US" sz="1700" dirty="0">
                <a:solidFill>
                  <a:schemeClr val="bg1"/>
                </a:solidFill>
                <a:effectLst>
                  <a:outerShdw blurRad="38100" dist="38100" dir="2700000" algn="tl">
                    <a:srgbClr val="000000">
                      <a:alpha val="43137"/>
                    </a:srgbClr>
                  </a:outerShdw>
                </a:effectLst>
              </a:rPr>
              <a:t>, 2005; </a:t>
            </a:r>
            <a:r>
              <a:rPr lang="en-US" sz="1700" dirty="0" smtClean="0">
                <a:solidFill>
                  <a:schemeClr val="bg1"/>
                </a:solidFill>
                <a:effectLst>
                  <a:outerShdw blurRad="38100" dist="38100" dir="2700000" algn="tl">
                    <a:srgbClr val="000000">
                      <a:alpha val="43137"/>
                    </a:srgbClr>
                  </a:outerShdw>
                </a:effectLst>
              </a:rPr>
              <a:t>46:1503-63; Stuckey </a:t>
            </a:r>
            <a:r>
              <a:rPr lang="en-US" sz="1700" dirty="0">
                <a:solidFill>
                  <a:schemeClr val="bg1"/>
                </a:solidFill>
                <a:effectLst>
                  <a:outerShdw blurRad="38100" dist="38100" dir="2700000" algn="tl">
                    <a:srgbClr val="000000">
                      <a:alpha val="43137"/>
                    </a:srgbClr>
                  </a:outerShdw>
                </a:effectLst>
              </a:rPr>
              <a:t>BG, Walsh JP </a:t>
            </a:r>
            <a:r>
              <a:rPr lang="en-US" sz="1700" dirty="0" smtClean="0">
                <a:solidFill>
                  <a:schemeClr val="bg1"/>
                </a:solidFill>
                <a:effectLst>
                  <a:outerShdw blurRad="38100" dist="38100" dir="2700000" algn="tl">
                    <a:srgbClr val="000000">
                      <a:alpha val="43137"/>
                    </a:srgbClr>
                  </a:outerShdw>
                </a:effectLst>
              </a:rPr>
              <a:t>et al. </a:t>
            </a:r>
            <a:r>
              <a:rPr lang="en-US" sz="1700" dirty="0">
                <a:solidFill>
                  <a:schemeClr val="bg1"/>
                </a:solidFill>
                <a:effectLst>
                  <a:outerShdw blurRad="38100" dist="38100" dir="2700000" algn="tl">
                    <a:srgbClr val="000000">
                      <a:alpha val="43137"/>
                    </a:srgbClr>
                  </a:outerShdw>
                </a:effectLst>
              </a:rPr>
              <a:t>Erectile dysfunction predicts </a:t>
            </a:r>
            <a:r>
              <a:rPr lang="en-US" sz="1700" dirty="0" err="1">
                <a:solidFill>
                  <a:schemeClr val="bg1"/>
                </a:solidFill>
                <a:effectLst>
                  <a:outerShdw blurRad="38100" dist="38100" dir="2700000" algn="tl">
                    <a:srgbClr val="000000">
                      <a:alpha val="43137"/>
                    </a:srgbClr>
                  </a:outerShdw>
                </a:effectLst>
              </a:rPr>
              <a:t>generalised</a:t>
            </a:r>
            <a:r>
              <a:rPr lang="en-US" sz="1700" dirty="0">
                <a:solidFill>
                  <a:schemeClr val="bg1"/>
                </a:solidFill>
                <a:effectLst>
                  <a:outerShdw blurRad="38100" dist="38100" dir="2700000" algn="tl">
                    <a:srgbClr val="000000">
                      <a:alpha val="43137"/>
                    </a:srgbClr>
                  </a:outerShdw>
                </a:effectLst>
              </a:rPr>
              <a:t> cardiovascular disease. Evidence from a case control study. Atherosclerosis 2007, 194(2):</a:t>
            </a:r>
            <a:r>
              <a:rPr lang="en-US" sz="1700" dirty="0" smtClean="0">
                <a:solidFill>
                  <a:schemeClr val="bg1"/>
                </a:solidFill>
                <a:effectLst>
                  <a:outerShdw blurRad="38100" dist="38100" dir="2700000" algn="tl">
                    <a:srgbClr val="000000">
                      <a:alpha val="43137"/>
                    </a:srgbClr>
                  </a:outerShdw>
                </a:effectLst>
              </a:rPr>
              <a:t>458-64; Lee </a:t>
            </a:r>
            <a:r>
              <a:rPr lang="en-US" sz="1700" dirty="0">
                <a:solidFill>
                  <a:schemeClr val="bg1"/>
                </a:solidFill>
                <a:effectLst>
                  <a:outerShdw blurRad="38100" dist="38100" dir="2700000" algn="tl">
                    <a:srgbClr val="000000">
                      <a:alpha val="43137"/>
                    </a:srgbClr>
                  </a:outerShdw>
                </a:effectLst>
              </a:rPr>
              <a:t>JY </a:t>
            </a:r>
            <a:r>
              <a:rPr lang="en-US" sz="1700" dirty="0" smtClean="0">
                <a:solidFill>
                  <a:schemeClr val="bg1"/>
                </a:solidFill>
                <a:effectLst>
                  <a:outerShdw blurRad="38100" dist="38100" dir="2700000" algn="tl">
                    <a:srgbClr val="000000">
                      <a:alpha val="43137"/>
                    </a:srgbClr>
                  </a:outerShdw>
                </a:effectLst>
              </a:rPr>
              <a:t>et </a:t>
            </a:r>
            <a:r>
              <a:rPr lang="en-US" sz="1700" dirty="0">
                <a:solidFill>
                  <a:schemeClr val="bg1"/>
                </a:solidFill>
                <a:effectLst>
                  <a:outerShdw blurRad="38100" dist="38100" dir="2700000" algn="tl">
                    <a:srgbClr val="000000">
                      <a:alpha val="43137"/>
                    </a:srgbClr>
                  </a:outerShdw>
                </a:effectLst>
              </a:rPr>
              <a:t>al. Heart rate variability in men with erectile dysfunction. </a:t>
            </a:r>
            <a:r>
              <a:rPr lang="en-US" sz="1700" dirty="0" err="1">
                <a:solidFill>
                  <a:schemeClr val="bg1"/>
                </a:solidFill>
                <a:effectLst>
                  <a:outerShdw blurRad="38100" dist="38100" dir="2700000" algn="tl">
                    <a:srgbClr val="000000">
                      <a:alpha val="43137"/>
                    </a:srgbClr>
                  </a:outerShdw>
                </a:effectLst>
              </a:rPr>
              <a:t>Int</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Neurourol</a:t>
            </a:r>
            <a:r>
              <a:rPr lang="en-US" sz="1700" dirty="0">
                <a:solidFill>
                  <a:schemeClr val="bg1"/>
                </a:solidFill>
                <a:effectLst>
                  <a:outerShdw blurRad="38100" dist="38100" dir="2700000" algn="tl">
                    <a:srgbClr val="000000">
                      <a:alpha val="43137"/>
                    </a:srgbClr>
                  </a:outerShdw>
                </a:effectLst>
              </a:rPr>
              <a:t> J </a:t>
            </a:r>
            <a:r>
              <a:rPr lang="en-US" sz="1700" dirty="0" smtClean="0">
                <a:solidFill>
                  <a:schemeClr val="bg1"/>
                </a:solidFill>
                <a:effectLst>
                  <a:outerShdw blurRad="38100" dist="38100" dir="2700000" algn="tl">
                    <a:srgbClr val="000000">
                      <a:alpha val="43137"/>
                    </a:srgbClr>
                  </a:outerShdw>
                </a:effectLst>
              </a:rPr>
              <a:t>2011;15:87-91)</a:t>
            </a:r>
            <a:endParaRPr lang="pt-BR" sz="17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78877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err="1" smtClean="0">
                <a:effectLst>
                  <a:outerShdw blurRad="38100" dist="38100" dir="2700000" algn="tl">
                    <a:srgbClr val="000000">
                      <a:alpha val="43137"/>
                    </a:srgbClr>
                  </a:outerShdw>
                </a:effectLst>
              </a:rPr>
              <a:t>Síndrome</a:t>
            </a:r>
            <a:r>
              <a:rPr lang="en-US" sz="3200" dirty="0" smtClean="0">
                <a:effectLst>
                  <a:outerShdw blurRad="38100" dist="38100" dir="2700000" algn="tl">
                    <a:srgbClr val="000000">
                      <a:alpha val="43137"/>
                    </a:srgbClr>
                  </a:outerShdw>
                </a:effectLst>
              </a:rPr>
              <a:t> </a:t>
            </a:r>
            <a:r>
              <a:rPr lang="en-US" sz="3200" dirty="0" err="1" smtClean="0">
                <a:effectLst>
                  <a:outerShdw blurRad="38100" dist="38100" dir="2700000" algn="tl">
                    <a:srgbClr val="000000">
                      <a:alpha val="43137"/>
                    </a:srgbClr>
                  </a:outerShdw>
                </a:effectLst>
              </a:rPr>
              <a:t>Metabólica</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141168"/>
          </a:xfrm>
        </p:spPr>
        <p:txBody>
          <a:bodyPr>
            <a:normAutofit fontScale="92500" lnSpcReduction="10000"/>
          </a:bodyPr>
          <a:lstStyle/>
          <a:p>
            <a:endParaRPr lang="en-US" sz="1900" dirty="0" smtClean="0">
              <a:effectLst>
                <a:outerShdw blurRad="38100" dist="38100" dir="2700000" algn="tl">
                  <a:srgbClr val="000000">
                    <a:alpha val="43137"/>
                  </a:srgbClr>
                </a:outerShdw>
              </a:effectLst>
            </a:endParaRPr>
          </a:p>
          <a:p>
            <a:r>
              <a:rPr lang="en-US" sz="1900" dirty="0" smtClean="0">
                <a:effectLst>
                  <a:outerShdw blurRad="38100" dist="38100" dir="2700000" algn="tl">
                    <a:srgbClr val="000000">
                      <a:alpha val="43137"/>
                    </a:srgbClr>
                  </a:outerShdw>
                </a:effectLst>
              </a:rPr>
              <a:t>A </a:t>
            </a:r>
            <a:r>
              <a:rPr lang="en-US" sz="1900" dirty="0" err="1" smtClean="0">
                <a:effectLst>
                  <a:outerShdw blurRad="38100" dist="38100" dir="2700000" algn="tl">
                    <a:srgbClr val="000000">
                      <a:alpha val="43137"/>
                    </a:srgbClr>
                  </a:outerShdw>
                </a:effectLst>
              </a:rPr>
              <a:t>síndrome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metabólica</a:t>
            </a:r>
            <a:r>
              <a:rPr lang="en-US" sz="1900" dirty="0" smtClean="0">
                <a:effectLst>
                  <a:outerShdw blurRad="38100" dist="38100" dir="2700000" algn="tl">
                    <a:srgbClr val="000000">
                      <a:alpha val="43137"/>
                    </a:srgbClr>
                  </a:outerShdw>
                </a:effectLst>
              </a:rPr>
              <a:t> é </a:t>
            </a:r>
            <a:r>
              <a:rPr lang="en-US" sz="1900" dirty="0" err="1" smtClean="0">
                <a:effectLst>
                  <a:outerShdw blurRad="38100" dist="38100" dir="2700000" algn="tl">
                    <a:srgbClr val="000000">
                      <a:alpha val="43137"/>
                    </a:srgbClr>
                  </a:outerShdw>
                </a:effectLst>
              </a:rPr>
              <a:t>associada</a:t>
            </a:r>
            <a:r>
              <a:rPr lang="en-US" sz="1900" dirty="0" smtClean="0">
                <a:effectLst>
                  <a:outerShdw blurRad="38100" dist="38100" dir="2700000" algn="tl">
                    <a:srgbClr val="000000">
                      <a:alpha val="43137"/>
                    </a:srgbClr>
                  </a:outerShdw>
                </a:effectLst>
              </a:rPr>
              <a:t> com um </a:t>
            </a:r>
            <a:r>
              <a:rPr lang="en-US" sz="1900" dirty="0" err="1" smtClean="0">
                <a:effectLst>
                  <a:outerShdw blurRad="38100" dist="38100" dir="2700000" algn="tl">
                    <a:srgbClr val="000000">
                      <a:alpha val="43137"/>
                    </a:srgbClr>
                  </a:outerShdw>
                </a:effectLst>
              </a:rPr>
              <a:t>aumentado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risco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para</a:t>
            </a:r>
            <a:r>
              <a:rPr lang="en-US" sz="1900" dirty="0" smtClean="0">
                <a:effectLst>
                  <a:outerShdw blurRad="38100" dist="38100" dir="2700000" algn="tl">
                    <a:srgbClr val="000000">
                      <a:alpha val="43137"/>
                    </a:srgbClr>
                  </a:outerShdw>
                </a:effectLst>
              </a:rPr>
              <a:t> o </a:t>
            </a:r>
            <a:r>
              <a:rPr lang="en-US" sz="1900" dirty="0" err="1" smtClean="0">
                <a:effectLst>
                  <a:outerShdw blurRad="38100" dist="38100" dir="2700000" algn="tl">
                    <a:srgbClr val="000000">
                      <a:alpha val="43137"/>
                    </a:srgbClr>
                  </a:outerShdw>
                </a:effectLst>
              </a:rPr>
              <a:t>desenvolvimento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tanto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doença</a:t>
            </a:r>
            <a:r>
              <a:rPr lang="en-US" sz="1900" dirty="0" smtClean="0">
                <a:effectLst>
                  <a:outerShdw blurRad="38100" dist="38100" dir="2700000" algn="tl">
                    <a:srgbClr val="000000">
                      <a:alpha val="43137"/>
                    </a:srgbClr>
                  </a:outerShdw>
                </a:effectLst>
              </a:rPr>
              <a:t> cardiovascular </a:t>
            </a:r>
            <a:r>
              <a:rPr lang="en-US" sz="1900" dirty="0" err="1" smtClean="0">
                <a:effectLst>
                  <a:outerShdw blurRad="38100" dist="38100" dir="2700000" algn="tl">
                    <a:srgbClr val="000000">
                      <a:alpha val="43137"/>
                    </a:srgbClr>
                  </a:outerShdw>
                </a:effectLst>
              </a:rPr>
              <a:t>quanto</a:t>
            </a:r>
            <a:r>
              <a:rPr lang="en-US" sz="1900" dirty="0" smtClean="0">
                <a:effectLst>
                  <a:outerShdw blurRad="38100" dist="38100" dir="2700000" algn="tl">
                    <a:srgbClr val="000000">
                      <a:alpha val="43137"/>
                    </a:srgbClr>
                  </a:outerShdw>
                </a:effectLst>
              </a:rPr>
              <a:t> do diabetes tipo-2,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humanos</a:t>
            </a:r>
            <a:r>
              <a:rPr lang="en-US" sz="1900" dirty="0">
                <a:effectLst>
                  <a:outerShdw blurRad="38100" dist="38100" dir="2700000" algn="tl">
                    <a:srgbClr val="000000">
                      <a:alpha val="43137"/>
                    </a:srgbClr>
                  </a:outerShdw>
                </a:effectLst>
              </a:rPr>
              <a:t>. </a:t>
            </a:r>
            <a:r>
              <a:rPr lang="en-US" sz="1900" dirty="0" smtClean="0">
                <a:effectLst>
                  <a:outerShdw blurRad="38100" dist="38100" dir="2700000" algn="tl">
                    <a:srgbClr val="000000">
                      <a:alpha val="43137"/>
                    </a:srgbClr>
                  </a:outerShdw>
                </a:effectLst>
              </a:rPr>
              <a:t>A </a:t>
            </a:r>
            <a:r>
              <a:rPr lang="en-US" sz="1900" dirty="0" err="1" smtClean="0">
                <a:effectLst>
                  <a:outerShdw blurRad="38100" dist="38100" dir="2700000" algn="tl">
                    <a:srgbClr val="000000">
                      <a:alpha val="43137"/>
                    </a:srgbClr>
                  </a:outerShdw>
                </a:effectLst>
              </a:rPr>
              <a:t>obesidade</a:t>
            </a:r>
            <a:r>
              <a:rPr lang="en-US" sz="1900" dirty="0" smtClean="0">
                <a:effectLst>
                  <a:outerShdw blurRad="38100" dist="38100" dir="2700000" algn="tl">
                    <a:srgbClr val="000000">
                      <a:alpha val="43137"/>
                    </a:srgbClr>
                  </a:outerShdw>
                </a:effectLst>
              </a:rPr>
              <a:t> central e a </a:t>
            </a:r>
            <a:r>
              <a:rPr lang="en-US" sz="1900" dirty="0" err="1" smtClean="0">
                <a:effectLst>
                  <a:outerShdw blurRad="38100" dist="38100" dir="2700000" algn="tl">
                    <a:srgbClr val="000000">
                      <a:alpha val="43137"/>
                    </a:srgbClr>
                  </a:outerShdw>
                </a:effectLst>
              </a:rPr>
              <a:t>resistência</a:t>
            </a:r>
            <a:r>
              <a:rPr lang="en-US" sz="1900" dirty="0" smtClean="0">
                <a:effectLst>
                  <a:outerShdw blurRad="38100" dist="38100" dir="2700000" algn="tl">
                    <a:srgbClr val="000000">
                      <a:alpha val="43137"/>
                    </a:srgbClr>
                  </a:outerShdw>
                </a:effectLst>
              </a:rPr>
              <a:t> à </a:t>
            </a:r>
            <a:r>
              <a:rPr lang="en-US" sz="1900" dirty="0" err="1" smtClean="0">
                <a:effectLst>
                  <a:outerShdw blurRad="38100" dist="38100" dir="2700000" algn="tl">
                    <a:srgbClr val="000000">
                      <a:alpha val="43137"/>
                    </a:srgbClr>
                  </a:outerShdw>
                </a:effectLst>
              </a:rPr>
              <a:t>insulina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consideradas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como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uma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representação</a:t>
            </a:r>
            <a:r>
              <a:rPr lang="en-US" sz="1900" dirty="0" smtClean="0">
                <a:effectLst>
                  <a:outerShdw blurRad="38100" dist="38100" dir="2700000" algn="tl">
                    <a:srgbClr val="000000">
                      <a:alpha val="43137"/>
                    </a:srgbClr>
                  </a:outerShdw>
                </a:effectLst>
              </a:rPr>
              <a:t> dos </a:t>
            </a:r>
            <a:r>
              <a:rPr lang="en-US" sz="1900" dirty="0" err="1" smtClean="0">
                <a:effectLst>
                  <a:outerShdw blurRad="38100" dist="38100" dir="2700000" algn="tl">
                    <a:srgbClr val="000000">
                      <a:alpha val="43137"/>
                    </a:srgbClr>
                  </a:outerShdw>
                </a:effectLst>
              </a:rPr>
              <a:t>fatores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comuns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fundamentais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para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essa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síndrome</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qual</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caracteriza</a:t>
            </a:r>
            <a:r>
              <a:rPr lang="en-US" sz="1900" dirty="0" smtClean="0">
                <a:effectLst>
                  <a:outerShdw blurRad="38100" dist="38100" dir="2700000" algn="tl">
                    <a:srgbClr val="000000">
                      <a:alpha val="43137"/>
                    </a:srgbClr>
                  </a:outerShdw>
                </a:effectLst>
              </a:rPr>
              <a:t> um </a:t>
            </a:r>
            <a:r>
              <a:rPr lang="en-US" sz="1900" dirty="0" err="1" smtClean="0">
                <a:effectLst>
                  <a:outerShdw blurRad="38100" dist="38100" dir="2700000" algn="tl">
                    <a:srgbClr val="000000">
                      <a:alpha val="43137"/>
                    </a:srgbClr>
                  </a:outerShdw>
                </a:effectLst>
              </a:rPr>
              <a:t>estado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crônico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baixo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grau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inflamatório</a:t>
            </a:r>
            <a:r>
              <a:rPr lang="en-US" sz="1900" dirty="0" smtClean="0">
                <a:effectLst>
                  <a:outerShdw blurRad="38100" dist="38100" dir="2700000" algn="tl">
                    <a:srgbClr val="000000">
                      <a:alpha val="43137"/>
                    </a:srgbClr>
                  </a:outerShdw>
                </a:effectLst>
              </a:rPr>
              <a:t> . </a:t>
            </a:r>
            <a:r>
              <a:rPr lang="en-US" sz="1900" dirty="0" err="1" smtClean="0">
                <a:effectLst>
                  <a:outerShdw blurRad="38100" dist="38100" dir="2700000" algn="tl">
                    <a:srgbClr val="000000">
                      <a:alpha val="43137"/>
                    </a:srgbClr>
                  </a:outerShdw>
                </a:effectLst>
              </a:rPr>
              <a:t>Diversos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marcadores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condução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adrenérgica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tais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como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norepinefrina</a:t>
            </a:r>
            <a:r>
              <a:rPr lang="en-US" sz="1900" dirty="0" smtClean="0">
                <a:effectLst>
                  <a:outerShdw blurRad="38100" dist="38100" dir="2700000" algn="tl">
                    <a:srgbClr val="000000">
                      <a:alpha val="43137"/>
                    </a:srgbClr>
                  </a:outerShdw>
                </a:effectLst>
              </a:rPr>
              <a:t> no plasma, </a:t>
            </a:r>
            <a:r>
              <a:rPr lang="en-US" sz="1900" dirty="0" err="1" smtClean="0">
                <a:effectLst>
                  <a:outerShdw blurRad="38100" dist="38100" dir="2700000" algn="tl">
                    <a:srgbClr val="000000">
                      <a:alpha val="43137"/>
                    </a:srgbClr>
                  </a:outerShdw>
                </a:effectLst>
              </a:rPr>
              <a:t>excesso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norepinefrina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terminais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nervos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adrenérgicos</a:t>
            </a:r>
            <a:r>
              <a:rPr lang="en-US" sz="1900" dirty="0" smtClean="0">
                <a:effectLst>
                  <a:outerShdw blurRad="38100" dist="38100" dir="2700000" algn="tl">
                    <a:srgbClr val="000000">
                      <a:alpha val="43137"/>
                    </a:srgbClr>
                  </a:outerShdw>
                </a:effectLst>
              </a:rPr>
              <a:t> , </a:t>
            </a:r>
            <a:r>
              <a:rPr lang="en-US" sz="1900" dirty="0" err="1" smtClean="0">
                <a:effectLst>
                  <a:outerShdw blurRad="38100" dist="38100" dir="2700000" algn="tl">
                    <a:srgbClr val="000000">
                      <a:alpha val="43137"/>
                    </a:srgbClr>
                  </a:outerShdw>
                </a:effectLst>
              </a:rPr>
              <a:t>frequência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cardíaca</a:t>
            </a:r>
            <a:r>
              <a:rPr lang="en-US" sz="1900" dirty="0" smtClean="0">
                <a:effectLst>
                  <a:outerShdw blurRad="38100" dist="38100" dir="2700000" algn="tl">
                    <a:srgbClr val="000000">
                      <a:alpha val="43137"/>
                    </a:srgbClr>
                  </a:outerShdw>
                </a:effectLst>
              </a:rPr>
              <a:t> e </a:t>
            </a:r>
            <a:r>
              <a:rPr lang="en-US" sz="1900" dirty="0" err="1" smtClean="0">
                <a:effectLst>
                  <a:outerShdw blurRad="38100" dist="38100" dir="2700000" algn="tl">
                    <a:srgbClr val="000000">
                      <a:alpha val="43137"/>
                    </a:srgbClr>
                  </a:outerShdw>
                </a:effectLst>
              </a:rPr>
              <a:t>outros</a:t>
            </a:r>
            <a:r>
              <a:rPr lang="en-US" sz="1900" dirty="0" smtClean="0">
                <a:effectLst>
                  <a:outerShdw blurRad="38100" dist="38100" dir="2700000" algn="tl">
                    <a:srgbClr val="000000">
                      <a:alpha val="43137"/>
                    </a:srgbClr>
                  </a:outerShdw>
                </a:effectLst>
              </a:rPr>
              <a:t>, com </a:t>
            </a:r>
            <a:r>
              <a:rPr lang="en-US" sz="1900" dirty="0" err="1" smtClean="0">
                <a:effectLst>
                  <a:outerShdw blurRad="38100" dist="38100" dir="2700000" algn="tl">
                    <a:srgbClr val="000000">
                      <a:alpha val="43137"/>
                    </a:srgbClr>
                  </a:outerShdw>
                </a:effectLst>
              </a:rPr>
              <a:t>ativação</a:t>
            </a:r>
            <a:r>
              <a:rPr lang="en-US" sz="1900" dirty="0" smtClean="0">
                <a:effectLst>
                  <a:outerShdw blurRad="38100" dist="38100" dir="2700000" algn="tl">
                    <a:srgbClr val="000000">
                      <a:alpha val="43137"/>
                    </a:srgbClr>
                  </a:outerShdw>
                </a:effectLst>
              </a:rPr>
              <a:t> do </a:t>
            </a:r>
            <a:r>
              <a:rPr lang="en-US" sz="1900" dirty="0" err="1" smtClean="0">
                <a:effectLst>
                  <a:outerShdw blurRad="38100" dist="38100" dir="2700000" algn="tl">
                    <a:srgbClr val="000000">
                      <a:alpha val="43137"/>
                    </a:srgbClr>
                  </a:outerShdw>
                </a:effectLst>
              </a:rPr>
              <a:t>simpático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têm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mostrado</a:t>
            </a:r>
            <a:r>
              <a:rPr lang="en-US" sz="1900" dirty="0" smtClean="0">
                <a:effectLst>
                  <a:outerShdw blurRad="38100" dist="38100" dir="2700000" algn="tl">
                    <a:srgbClr val="000000">
                      <a:alpha val="43137"/>
                    </a:srgbClr>
                  </a:outerShdw>
                </a:effectLst>
              </a:rPr>
              <a:t> um </a:t>
            </a:r>
            <a:r>
              <a:rPr lang="en-US" sz="1900" dirty="0" err="1" smtClean="0">
                <a:effectLst>
                  <a:outerShdw blurRad="38100" dist="38100" dir="2700000" algn="tl">
                    <a:srgbClr val="000000">
                      <a:alpha val="43137"/>
                    </a:srgbClr>
                  </a:outerShdw>
                </a:effectLst>
              </a:rPr>
              <a:t>aumento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diferentes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condições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aglomeradas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síndrome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metabólica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como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por</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exemplo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estados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obesidade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hipertensão</a:t>
            </a:r>
            <a:r>
              <a:rPr lang="en-US" sz="1900" dirty="0" smtClean="0">
                <a:effectLst>
                  <a:outerShdw blurRad="38100" dist="38100" dir="2700000" algn="tl">
                    <a:srgbClr val="000000">
                      <a:alpha val="43137"/>
                    </a:srgbClr>
                  </a:outerShdw>
                </a:effectLst>
              </a:rPr>
              <a:t> e de </a:t>
            </a:r>
            <a:r>
              <a:rPr lang="en-US" sz="1900" dirty="0" err="1" smtClean="0">
                <a:effectLst>
                  <a:outerShdw blurRad="38100" dist="38100" dir="2700000" algn="tl">
                    <a:srgbClr val="000000">
                      <a:alpha val="43137"/>
                    </a:srgbClr>
                  </a:outerShdw>
                </a:effectLst>
              </a:rPr>
              <a:t>resistência</a:t>
            </a:r>
            <a:r>
              <a:rPr lang="en-US" sz="1900" dirty="0" smtClean="0">
                <a:effectLst>
                  <a:outerShdw blurRad="38100" dist="38100" dir="2700000" algn="tl">
                    <a:srgbClr val="000000">
                      <a:alpha val="43137"/>
                    </a:srgbClr>
                  </a:outerShdw>
                </a:effectLst>
              </a:rPr>
              <a:t> à </a:t>
            </a:r>
            <a:r>
              <a:rPr lang="en-US" sz="1900" dirty="0" err="1" smtClean="0">
                <a:effectLst>
                  <a:outerShdw blurRad="38100" dist="38100" dir="2700000" algn="tl">
                    <a:srgbClr val="000000">
                      <a:alpha val="43137"/>
                    </a:srgbClr>
                  </a:outerShdw>
                </a:effectLst>
              </a:rPr>
              <a:t>insulina</a:t>
            </a:r>
            <a:r>
              <a:rPr lang="en-US" sz="1900" dirty="0" smtClean="0">
                <a:effectLst>
                  <a:outerShdw blurRad="38100" dist="38100" dir="2700000" algn="tl">
                    <a:srgbClr val="000000">
                      <a:alpha val="43137"/>
                    </a:srgbClr>
                  </a:outerShdw>
                </a:effectLst>
              </a:rPr>
              <a:t>.</a:t>
            </a:r>
            <a:endParaRPr lang="en-US" sz="1900" dirty="0">
              <a:effectLst>
                <a:outerShdw blurRad="38100" dist="38100" dir="2700000" algn="tl">
                  <a:srgbClr val="000000">
                    <a:alpha val="43137"/>
                  </a:srgbClr>
                </a:outerShdw>
              </a:effectLst>
            </a:endParaRPr>
          </a:p>
          <a:p>
            <a:endParaRPr lang="pt-BR" dirty="0" smtClean="0"/>
          </a:p>
          <a:p>
            <a:r>
              <a:rPr lang="pt-BR" sz="1700" dirty="0" smtClean="0">
                <a:solidFill>
                  <a:schemeClr val="bg1"/>
                </a:solidFill>
                <a:effectLst>
                  <a:outerShdw blurRad="38100" dist="38100" dir="2700000" algn="tl">
                    <a:srgbClr val="000000">
                      <a:alpha val="43137"/>
                    </a:srgbClr>
                  </a:outerShdw>
                </a:effectLst>
              </a:rPr>
              <a:t>(</a:t>
            </a:r>
            <a:r>
              <a:rPr lang="pt-BR" sz="1700" dirty="0" err="1" smtClean="0">
                <a:solidFill>
                  <a:schemeClr val="bg1"/>
                </a:solidFill>
                <a:effectLst>
                  <a:outerShdw blurRad="38100" dist="38100" dir="2700000" algn="tl">
                    <a:srgbClr val="000000">
                      <a:alpha val="43137"/>
                    </a:srgbClr>
                  </a:outerShdw>
                </a:effectLst>
              </a:rPr>
              <a:t>Paoletti</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R, </a:t>
            </a:r>
            <a:r>
              <a:rPr lang="pt-BR" sz="1700" dirty="0" err="1">
                <a:solidFill>
                  <a:schemeClr val="bg1"/>
                </a:solidFill>
                <a:effectLst>
                  <a:outerShdw blurRad="38100" dist="38100" dir="2700000" algn="tl">
                    <a:srgbClr val="000000">
                      <a:alpha val="43137"/>
                    </a:srgbClr>
                  </a:outerShdw>
                </a:effectLst>
              </a:rPr>
              <a:t>Bolego</a:t>
            </a:r>
            <a:r>
              <a:rPr lang="pt-BR" sz="1700" dirty="0">
                <a:solidFill>
                  <a:schemeClr val="bg1"/>
                </a:solidFill>
                <a:effectLst>
                  <a:outerShdw blurRad="38100" dist="38100" dir="2700000" algn="tl">
                    <a:srgbClr val="000000">
                      <a:alpha val="43137"/>
                    </a:srgbClr>
                  </a:outerShdw>
                </a:effectLst>
              </a:rPr>
              <a:t> C, Poli A,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Cignarella</a:t>
            </a:r>
            <a:r>
              <a:rPr lang="pt-BR" sz="1700" dirty="0">
                <a:solidFill>
                  <a:schemeClr val="bg1"/>
                </a:solidFill>
                <a:effectLst>
                  <a:outerShdw blurRad="38100" dist="38100" dir="2700000" algn="tl">
                    <a:srgbClr val="000000">
                      <a:alpha val="43137"/>
                    </a:srgbClr>
                  </a:outerShdw>
                </a:effectLst>
              </a:rPr>
              <a:t> A. </a:t>
            </a:r>
            <a:r>
              <a:rPr lang="pt-BR" sz="1700" dirty="0" err="1">
                <a:solidFill>
                  <a:schemeClr val="bg1"/>
                </a:solidFill>
                <a:effectLst>
                  <a:outerShdw blurRad="38100" dist="38100" dir="2700000" algn="tl">
                    <a:srgbClr val="000000">
                      <a:alpha val="43137"/>
                    </a:srgbClr>
                  </a:outerShdw>
                </a:effectLst>
              </a:rPr>
              <a:t>Metabolic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Syndrome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Inflammation</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Atherosclerosis</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Vasc</a:t>
            </a:r>
            <a:r>
              <a:rPr lang="pt-BR" sz="1700" dirty="0">
                <a:solidFill>
                  <a:schemeClr val="bg1"/>
                </a:solidFill>
                <a:effectLst>
                  <a:outerShdw blurRad="38100" dist="38100" dir="2700000" algn="tl">
                    <a:srgbClr val="000000">
                      <a:alpha val="43137"/>
                    </a:srgbClr>
                  </a:outerShdw>
                </a:effectLst>
              </a:rPr>
              <a:t> Health </a:t>
            </a:r>
            <a:r>
              <a:rPr lang="pt-BR" sz="1700" dirty="0" err="1">
                <a:solidFill>
                  <a:schemeClr val="bg1"/>
                </a:solidFill>
                <a:effectLst>
                  <a:outerShdw blurRad="38100" dist="38100" dir="2700000" algn="tl">
                    <a:srgbClr val="000000">
                      <a:alpha val="43137"/>
                    </a:srgbClr>
                  </a:outerShdw>
                </a:effectLst>
              </a:rPr>
              <a:t>Risk</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Manag</a:t>
            </a:r>
            <a:r>
              <a:rPr lang="pt-BR" sz="1700" dirty="0">
                <a:solidFill>
                  <a:schemeClr val="bg1"/>
                </a:solidFill>
                <a:effectLst>
                  <a:outerShdw blurRad="38100" dist="38100" dir="2700000" algn="tl">
                    <a:srgbClr val="000000">
                      <a:alpha val="43137"/>
                    </a:srgbClr>
                  </a:outerShdw>
                </a:effectLst>
              </a:rPr>
              <a:t>. 2006 </a:t>
            </a:r>
            <a:r>
              <a:rPr lang="pt-BR" sz="1700" dirty="0" err="1">
                <a:solidFill>
                  <a:schemeClr val="bg1"/>
                </a:solidFill>
                <a:effectLst>
                  <a:outerShdw blurRad="38100" dist="38100" dir="2700000" algn="tl">
                    <a:srgbClr val="000000">
                      <a:alpha val="43137"/>
                    </a:srgbClr>
                  </a:outerShdw>
                </a:effectLst>
              </a:rPr>
              <a:t>June</a:t>
            </a:r>
            <a:r>
              <a:rPr lang="pt-BR" sz="1700" dirty="0">
                <a:solidFill>
                  <a:schemeClr val="bg1"/>
                </a:solidFill>
                <a:effectLst>
                  <a:outerShdw blurRad="38100" dist="38100" dir="2700000" algn="tl">
                    <a:srgbClr val="000000">
                      <a:alpha val="43137"/>
                    </a:srgbClr>
                  </a:outerShdw>
                </a:effectLst>
              </a:rPr>
              <a:t>; 2(2): </a:t>
            </a:r>
            <a:r>
              <a:rPr lang="pt-BR" sz="1700" dirty="0" smtClean="0">
                <a:solidFill>
                  <a:schemeClr val="bg1"/>
                </a:solidFill>
                <a:effectLst>
                  <a:outerShdw blurRad="38100" dist="38100" dir="2700000" algn="tl">
                    <a:srgbClr val="000000">
                      <a:alpha val="43137"/>
                    </a:srgbClr>
                  </a:outerShdw>
                </a:effectLst>
              </a:rPr>
              <a:t>145–152;</a:t>
            </a:r>
            <a:r>
              <a:rPr lang="pt-BR" sz="1700" dirty="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Mancia</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G, </a:t>
            </a:r>
            <a:r>
              <a:rPr lang="pt-BR" sz="1700" dirty="0" err="1">
                <a:solidFill>
                  <a:schemeClr val="bg1"/>
                </a:solidFill>
                <a:effectLst>
                  <a:outerShdw blurRad="38100" dist="38100" dir="2700000" algn="tl">
                    <a:srgbClr val="000000">
                      <a:alpha val="43137"/>
                    </a:srgbClr>
                  </a:outerShdw>
                </a:effectLst>
              </a:rPr>
              <a:t>Bousquet</a:t>
            </a:r>
            <a:r>
              <a:rPr lang="pt-BR" sz="1700" dirty="0">
                <a:solidFill>
                  <a:schemeClr val="bg1"/>
                </a:solidFill>
                <a:effectLst>
                  <a:outerShdw blurRad="38100" dist="38100" dir="2700000" algn="tl">
                    <a:srgbClr val="000000">
                      <a:alpha val="43137"/>
                    </a:srgbClr>
                  </a:outerShdw>
                </a:effectLst>
              </a:rPr>
              <a:t> P et al. The </a:t>
            </a:r>
            <a:r>
              <a:rPr lang="pt-BR" sz="1700" dirty="0" err="1">
                <a:solidFill>
                  <a:schemeClr val="bg1"/>
                </a:solidFill>
                <a:effectLst>
                  <a:outerShdw blurRad="38100" dist="38100" dir="2700000" algn="tl">
                    <a:srgbClr val="000000">
                      <a:alpha val="43137"/>
                    </a:srgbClr>
                  </a:outerShdw>
                </a:effectLst>
              </a:rPr>
              <a:t>sympathetic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nervous</a:t>
            </a:r>
            <a:r>
              <a:rPr lang="pt-BR" sz="1700" dirty="0">
                <a:solidFill>
                  <a:schemeClr val="bg1"/>
                </a:solidFill>
                <a:effectLst>
                  <a:outerShdw blurRad="38100" dist="38100" dir="2700000" algn="tl">
                    <a:srgbClr val="000000">
                      <a:alpha val="43137"/>
                    </a:srgbClr>
                  </a:outerShdw>
                </a:effectLst>
              </a:rPr>
              <a:t> system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the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metabolic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syndrome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Journal</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Hypertension</a:t>
            </a:r>
            <a:r>
              <a:rPr lang="pt-BR" sz="1700" dirty="0">
                <a:solidFill>
                  <a:schemeClr val="bg1"/>
                </a:solidFill>
                <a:effectLst>
                  <a:outerShdw blurRad="38100" dist="38100" dir="2700000" algn="tl">
                    <a:srgbClr val="000000">
                      <a:alpha val="43137"/>
                    </a:srgbClr>
                  </a:outerShdw>
                </a:effectLst>
              </a:rPr>
              <a:t> 2007, 25 (5):</a:t>
            </a:r>
            <a:r>
              <a:rPr lang="pt-BR" sz="1700" dirty="0" smtClean="0">
                <a:solidFill>
                  <a:schemeClr val="bg1"/>
                </a:solidFill>
                <a:effectLst>
                  <a:outerShdw blurRad="38100" dist="38100" dir="2700000" algn="tl">
                    <a:srgbClr val="000000">
                      <a:alpha val="43137"/>
                    </a:srgbClr>
                  </a:outerShdw>
                </a:effectLst>
              </a:rPr>
              <a:t>909-920; Grassi </a:t>
            </a:r>
            <a:r>
              <a:rPr lang="pt-BR" sz="1700" dirty="0">
                <a:solidFill>
                  <a:schemeClr val="bg1"/>
                </a:solidFill>
                <a:effectLst>
                  <a:outerShdw blurRad="38100" dist="38100" dir="2700000" algn="tl">
                    <a:srgbClr val="000000">
                      <a:alpha val="43137"/>
                    </a:srgbClr>
                  </a:outerShdw>
                </a:effectLst>
              </a:rPr>
              <a:t>G, </a:t>
            </a:r>
            <a:r>
              <a:rPr lang="pt-BR" sz="1700" dirty="0" err="1">
                <a:solidFill>
                  <a:schemeClr val="bg1"/>
                </a:solidFill>
                <a:effectLst>
                  <a:outerShdw blurRad="38100" dist="38100" dir="2700000" algn="tl">
                    <a:srgbClr val="000000">
                      <a:alpha val="43137"/>
                    </a:srgbClr>
                  </a:outerShdw>
                </a:effectLst>
              </a:rPr>
              <a:t>Quarti-Trevano</a:t>
            </a:r>
            <a:r>
              <a:rPr lang="pt-BR" sz="1700" dirty="0">
                <a:solidFill>
                  <a:schemeClr val="bg1"/>
                </a:solidFill>
                <a:effectLst>
                  <a:outerShdw blurRad="38100" dist="38100" dir="2700000" algn="tl">
                    <a:srgbClr val="000000">
                      <a:alpha val="43137"/>
                    </a:srgbClr>
                  </a:outerShdw>
                </a:effectLst>
              </a:rPr>
              <a:t> F et al. Cardiovascular </a:t>
            </a:r>
            <a:r>
              <a:rPr lang="pt-BR" sz="1700" dirty="0" err="1">
                <a:solidFill>
                  <a:schemeClr val="bg1"/>
                </a:solidFill>
                <a:effectLst>
                  <a:outerShdw blurRad="38100" dist="38100" dir="2700000" algn="tl">
                    <a:srgbClr val="000000">
                      <a:alpha val="43137"/>
                    </a:srgbClr>
                  </a:outerShdw>
                </a:effectLst>
              </a:rPr>
              <a:t>risk</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adrenergic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overdrive</a:t>
            </a:r>
            <a:r>
              <a:rPr lang="pt-BR" sz="1700" dirty="0">
                <a:solidFill>
                  <a:schemeClr val="bg1"/>
                </a:solidFill>
                <a:effectLst>
                  <a:outerShdw blurRad="38100" dist="38100" dir="2700000" algn="tl">
                    <a:srgbClr val="000000">
                      <a:alpha val="43137"/>
                    </a:srgbClr>
                  </a:outerShdw>
                </a:effectLst>
              </a:rPr>
              <a:t> in </a:t>
            </a:r>
            <a:r>
              <a:rPr lang="pt-BR" sz="1700" dirty="0" err="1">
                <a:solidFill>
                  <a:schemeClr val="bg1"/>
                </a:solidFill>
                <a:effectLst>
                  <a:outerShdw blurRad="38100" dist="38100" dir="2700000" algn="tl">
                    <a:srgbClr val="000000">
                      <a:alpha val="43137"/>
                    </a:srgbClr>
                  </a:outerShdw>
                </a:effectLst>
              </a:rPr>
              <a:t>metabolic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syndrome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Nutr</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Metab</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Cardiovasc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Dis</a:t>
            </a:r>
            <a:r>
              <a:rPr lang="pt-BR" sz="1700" dirty="0">
                <a:solidFill>
                  <a:schemeClr val="bg1"/>
                </a:solidFill>
                <a:effectLst>
                  <a:outerShdw blurRad="38100" dist="38100" dir="2700000" algn="tl">
                    <a:srgbClr val="000000">
                      <a:alpha val="43137"/>
                    </a:srgbClr>
                  </a:outerShdw>
                </a:effectLst>
              </a:rPr>
              <a:t> 2007, 17(6): </a:t>
            </a:r>
            <a:r>
              <a:rPr lang="pt-BR" sz="1700" dirty="0" smtClean="0">
                <a:solidFill>
                  <a:schemeClr val="bg1"/>
                </a:solidFill>
                <a:effectLst>
                  <a:outerShdw blurRad="38100" dist="38100" dir="2700000" algn="tl">
                    <a:srgbClr val="000000">
                      <a:alpha val="43137"/>
                    </a:srgbClr>
                  </a:outerShdw>
                </a:effectLst>
              </a:rPr>
              <a:t>473-81)</a:t>
            </a:r>
            <a:endParaRPr lang="pt-BR" sz="17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383881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err="1" smtClean="0">
                <a:effectLst>
                  <a:outerShdw blurRad="38100" dist="38100" dir="2700000" algn="tl">
                    <a:srgbClr val="000000">
                      <a:alpha val="43137"/>
                    </a:srgbClr>
                  </a:outerShdw>
                </a:effectLst>
              </a:rPr>
              <a:t>Infecção</a:t>
            </a:r>
            <a:r>
              <a:rPr lang="en-US" sz="3200" dirty="0" smtClean="0">
                <a:effectLst>
                  <a:outerShdw blurRad="38100" dist="38100" dir="2700000" algn="tl">
                    <a:srgbClr val="000000">
                      <a:alpha val="43137"/>
                    </a:srgbClr>
                  </a:outerShdw>
                </a:effectLst>
              </a:rPr>
              <a:t> </a:t>
            </a:r>
            <a:r>
              <a:rPr lang="en-US" sz="3200" dirty="0" err="1" smtClean="0">
                <a:effectLst>
                  <a:outerShdw blurRad="38100" dist="38100" dir="2700000" algn="tl">
                    <a:srgbClr val="000000">
                      <a:alpha val="43137"/>
                    </a:srgbClr>
                  </a:outerShdw>
                </a:effectLst>
              </a:rPr>
              <a:t>através</a:t>
            </a:r>
            <a:r>
              <a:rPr lang="en-US" sz="3200" dirty="0" smtClean="0">
                <a:effectLst>
                  <a:outerShdw blurRad="38100" dist="38100" dir="2700000" algn="tl">
                    <a:srgbClr val="000000">
                      <a:alpha val="43137"/>
                    </a:srgbClr>
                  </a:outerShdw>
                </a:effectLst>
              </a:rPr>
              <a:t> de </a:t>
            </a:r>
            <a:r>
              <a:rPr lang="en-US" sz="3200" dirty="0" err="1" smtClean="0">
                <a:effectLst>
                  <a:outerShdw blurRad="38100" dist="38100" dir="2700000" algn="tl">
                    <a:srgbClr val="000000">
                      <a:alpha val="43137"/>
                    </a:srgbClr>
                  </a:outerShdw>
                </a:effectLst>
              </a:rPr>
              <a:t>Bacteremia</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340768"/>
            <a:ext cx="8229600" cy="5517232"/>
          </a:xfrm>
        </p:spPr>
        <p:txBody>
          <a:bodyPr>
            <a:normAutofit fontScale="25000" lnSpcReduction="20000"/>
          </a:bodyPr>
          <a:lstStyle/>
          <a:p>
            <a:pPr algn="ctr"/>
            <a:endParaRPr lang="en-US" b="1" dirty="0" smtClean="0">
              <a:effectLst>
                <a:outerShdw blurRad="38100" dist="38100" dir="2700000" algn="tl">
                  <a:srgbClr val="000000">
                    <a:alpha val="43137"/>
                  </a:srgbClr>
                </a:outerShdw>
              </a:effectLst>
            </a:endParaRPr>
          </a:p>
          <a:p>
            <a:pPr algn="ctr"/>
            <a:endParaRPr lang="en-US" b="1" dirty="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A </a:t>
            </a:r>
            <a:r>
              <a:rPr lang="en-US" sz="7200" dirty="0" err="1" smtClean="0">
                <a:effectLst>
                  <a:outerShdw blurRad="38100" dist="38100" dir="2700000" algn="tl">
                    <a:srgbClr val="000000">
                      <a:alpha val="43137"/>
                    </a:srgbClr>
                  </a:outerShdw>
                </a:effectLst>
              </a:rPr>
              <a:t>doença</a:t>
            </a:r>
            <a:r>
              <a:rPr lang="en-US" sz="7200" dirty="0" smtClean="0">
                <a:effectLst>
                  <a:outerShdw blurRad="38100" dist="38100" dir="2700000" algn="tl">
                    <a:srgbClr val="000000">
                      <a:alpha val="43137"/>
                    </a:srgbClr>
                  </a:outerShdw>
                </a:effectLst>
              </a:rPr>
              <a:t> periodontal,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das </a:t>
            </a:r>
            <a:r>
              <a:rPr lang="en-US" sz="7200" dirty="0" err="1" smtClean="0">
                <a:effectLst>
                  <a:outerShdw blurRad="38100" dist="38100" dir="2700000" algn="tl">
                    <a:srgbClr val="000000">
                      <a:alpha val="43137"/>
                    </a:srgbClr>
                  </a:outerShdw>
                </a:effectLst>
              </a:rPr>
              <a:t>mais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comuns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infecções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bacterianas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crônicas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representar</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cenário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favorável</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se </a:t>
            </a:r>
            <a:r>
              <a:rPr lang="en-US" sz="7200" dirty="0" err="1" smtClean="0">
                <a:effectLst>
                  <a:outerShdw blurRad="38100" dist="38100" dir="2700000" algn="tl">
                    <a:srgbClr val="000000">
                      <a:alpha val="43137"/>
                    </a:srgbClr>
                  </a:outerShdw>
                </a:effectLst>
              </a:rPr>
              <a:t>verificar</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conexão</a:t>
            </a:r>
            <a:r>
              <a:rPr lang="en-US" sz="7200" dirty="0" smtClean="0">
                <a:effectLst>
                  <a:outerShdw blurRad="38100" dist="38100" dir="2700000" algn="tl">
                    <a:srgbClr val="000000">
                      <a:alpha val="43137"/>
                    </a:srgbClr>
                  </a:outerShdw>
                </a:effectLst>
              </a:rPr>
              <a:t> entre </a:t>
            </a:r>
            <a:r>
              <a:rPr lang="en-US" sz="7200" dirty="0" err="1" smtClean="0">
                <a:effectLst>
                  <a:outerShdw blurRad="38100" dist="38100" dir="2700000" algn="tl">
                    <a:srgbClr val="000000">
                      <a:alpha val="43137"/>
                    </a:srgbClr>
                  </a:outerShdw>
                </a:effectLst>
              </a:rPr>
              <a:t>infecção</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a:t>
            </a:r>
            <a:r>
              <a:rPr lang="en-US" sz="7200" dirty="0" err="1" smtClean="0">
                <a:effectLst>
                  <a:outerShdw blurRad="38100" dist="38100" dir="2700000" algn="tl">
                    <a:srgbClr val="000000">
                      <a:alpha val="43137"/>
                    </a:srgbClr>
                  </a:outerShdw>
                </a:effectLst>
              </a:rPr>
              <a:t>doença</a:t>
            </a:r>
            <a:r>
              <a:rPr lang="en-US" sz="7200" dirty="0" smtClean="0">
                <a:effectLst>
                  <a:outerShdw blurRad="38100" dist="38100" dir="2700000" algn="tl">
                    <a:srgbClr val="000000">
                      <a:alpha val="43137"/>
                    </a:srgbClr>
                  </a:outerShdw>
                </a:effectLst>
              </a:rPr>
              <a:t> cardiovascular. </a:t>
            </a:r>
          </a:p>
          <a:p>
            <a:r>
              <a:rPr lang="en-US" sz="7200" dirty="0" err="1" smtClean="0">
                <a:effectLst>
                  <a:outerShdw blurRad="38100" dist="38100" dir="2700000" algn="tl">
                    <a:srgbClr val="000000">
                      <a:alpha val="43137"/>
                    </a:srgbClr>
                  </a:outerShdw>
                </a:effectLst>
              </a:rPr>
              <a:t>Vários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estudos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sugerindo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fonte</a:t>
            </a:r>
            <a:r>
              <a:rPr lang="en-US" sz="7200" dirty="0" smtClean="0">
                <a:effectLst>
                  <a:outerShdw blurRad="38100" dist="38100" dir="2700000" algn="tl">
                    <a:srgbClr val="000000">
                      <a:alpha val="43137"/>
                    </a:srgbClr>
                  </a:outerShdw>
                </a:effectLst>
              </a:rPr>
              <a:t> oral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placa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aterosclerótica</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bactéria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associada</a:t>
            </a:r>
            <a:r>
              <a:rPr lang="en-US" sz="7200" dirty="0" smtClean="0">
                <a:effectLst>
                  <a:outerShdw blurRad="38100" dist="38100" dir="2700000" algn="tl">
                    <a:srgbClr val="000000">
                      <a:alpha val="43137"/>
                    </a:srgbClr>
                  </a:outerShdw>
                </a:effectLst>
              </a:rPr>
              <a:t>, com a </a:t>
            </a:r>
            <a:r>
              <a:rPr lang="en-US" sz="7200" dirty="0" err="1" smtClean="0">
                <a:effectLst>
                  <a:outerShdw blurRad="38100" dist="38100" dir="2700000" algn="tl">
                    <a:srgbClr val="000000">
                      <a:alpha val="43137"/>
                    </a:srgbClr>
                  </a:outerShdw>
                </a:effectLst>
              </a:rPr>
              <a:t>demonstração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presença</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patógenos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periodontais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viáveis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placas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ateroscleróticas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Nesse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sentido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interessante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hipótese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foi</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proposta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a:effectLst>
                  <a:outerShdw blurRad="38100" dist="38100" dir="2700000" algn="tl">
                    <a:srgbClr val="000000">
                      <a:alpha val="43137"/>
                    </a:srgbClr>
                  </a:outerShdw>
                </a:effectLst>
              </a:rPr>
              <a:t>2004 </a:t>
            </a:r>
            <a:r>
              <a:rPr lang="en-US" sz="7200" dirty="0" err="1" smtClean="0">
                <a:effectLst>
                  <a:outerShdw blurRad="38100" dist="38100" dir="2700000" algn="tl">
                    <a:srgbClr val="000000">
                      <a:alpha val="43137"/>
                    </a:srgbClr>
                  </a:outerShdw>
                </a:effectLst>
              </a:rPr>
              <a:t>onde</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infecção</a:t>
            </a:r>
            <a:r>
              <a:rPr lang="en-US" sz="7200" dirty="0" smtClean="0">
                <a:effectLst>
                  <a:outerShdw blurRad="38100" dist="38100" dir="2700000" algn="tl">
                    <a:srgbClr val="000000">
                      <a:alpha val="43137"/>
                    </a:srgbClr>
                  </a:outerShdw>
                </a:effectLst>
              </a:rPr>
              <a:t> </a:t>
            </a:r>
            <a:r>
              <a:rPr lang="en-US" sz="7200" dirty="0">
                <a:effectLst>
                  <a:outerShdw blurRad="38100" dist="38100" dir="2700000" algn="tl">
                    <a:srgbClr val="000000">
                      <a:alpha val="43137"/>
                    </a:srgbClr>
                  </a:outerShdw>
                </a:effectLst>
              </a:rPr>
              <a:t>periodontal </a:t>
            </a:r>
            <a:r>
              <a:rPr lang="en-US" sz="7200" dirty="0" err="1" smtClean="0">
                <a:effectLst>
                  <a:outerShdw blurRad="38100" dist="38100" dir="2700000" algn="tl">
                    <a:srgbClr val="000000">
                      <a:alpha val="43137"/>
                    </a:srgbClr>
                  </a:outerShdw>
                </a:effectLst>
              </a:rPr>
              <a:t>pode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levar</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curtos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episódios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bacteremia</a:t>
            </a:r>
            <a:r>
              <a:rPr lang="en-US" sz="7200" dirty="0" smtClean="0">
                <a:effectLst>
                  <a:outerShdw blurRad="38100" dist="38100" dir="2700000" algn="tl">
                    <a:srgbClr val="000000">
                      <a:alpha val="43137"/>
                    </a:srgbClr>
                  </a:outerShdw>
                </a:effectLst>
              </a:rPr>
              <a:t> com a </a:t>
            </a:r>
            <a:r>
              <a:rPr lang="en-US" sz="7200" dirty="0" err="1" smtClean="0">
                <a:effectLst>
                  <a:outerShdw blurRad="38100" dist="38100" dir="2700000" algn="tl">
                    <a:srgbClr val="000000">
                      <a:alpha val="43137"/>
                    </a:srgbClr>
                  </a:outerShdw>
                </a:effectLst>
              </a:rPr>
              <a:t>inoculação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placa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aterosclerótica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patógenos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periodontais</a:t>
            </a:r>
            <a:r>
              <a:rPr lang="en-US" sz="7200" dirty="0" smtClean="0">
                <a:effectLst>
                  <a:outerShdw blurRad="38100" dist="38100" dir="2700000" algn="tl">
                    <a:srgbClr val="000000">
                      <a:alpha val="43137"/>
                    </a:srgbClr>
                  </a:outerShdw>
                </a:effectLst>
              </a:rPr>
              <a:t>. </a:t>
            </a:r>
          </a:p>
          <a:p>
            <a:r>
              <a:rPr lang="en-US" sz="7200" dirty="0" err="1" smtClean="0">
                <a:effectLst>
                  <a:outerShdw blurRad="38100" dist="38100" dir="2700000" algn="tl">
                    <a:srgbClr val="000000">
                      <a:alpha val="43137"/>
                    </a:srgbClr>
                  </a:outerShdw>
                </a:effectLst>
              </a:rPr>
              <a:t>Entretanto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importante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informação</a:t>
            </a:r>
            <a:r>
              <a:rPr lang="en-US" sz="7200" dirty="0" smtClean="0">
                <a:effectLst>
                  <a:outerShdw blurRad="38100" dist="38100" dir="2700000" algn="tl">
                    <a:srgbClr val="000000">
                      <a:alpha val="43137"/>
                    </a:srgbClr>
                  </a:outerShdw>
                </a:effectLst>
              </a:rPr>
              <a:t> é </a:t>
            </a:r>
            <a:r>
              <a:rPr lang="en-US" sz="7200" dirty="0" err="1" smtClean="0">
                <a:effectLst>
                  <a:outerShdw blurRad="38100" dist="38100" dir="2700000" algn="tl">
                    <a:srgbClr val="000000">
                      <a:alpha val="43137"/>
                    </a:srgbClr>
                  </a:outerShdw>
                </a:effectLst>
              </a:rPr>
              <a:t>deixada</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lado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pela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maioria</a:t>
            </a:r>
            <a:r>
              <a:rPr lang="en-US" sz="7200" dirty="0" smtClean="0">
                <a:effectLst>
                  <a:outerShdw blurRad="38100" dist="38100" dir="2700000" algn="tl">
                    <a:srgbClr val="000000">
                      <a:alpha val="43137"/>
                    </a:srgbClr>
                  </a:outerShdw>
                </a:effectLst>
              </a:rPr>
              <a:t> dos </a:t>
            </a:r>
            <a:r>
              <a:rPr lang="en-US" sz="7200" dirty="0" err="1" smtClean="0">
                <a:effectLst>
                  <a:outerShdw blurRad="38100" dist="38100" dir="2700000" algn="tl">
                    <a:srgbClr val="000000">
                      <a:alpha val="43137"/>
                    </a:srgbClr>
                  </a:outerShdw>
                </a:effectLst>
              </a:rPr>
              <a:t>investigadores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estudam</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conexão</a:t>
            </a:r>
            <a:r>
              <a:rPr lang="en-US" sz="7200" dirty="0" smtClean="0">
                <a:effectLst>
                  <a:outerShdw blurRad="38100" dist="38100" dir="2700000" algn="tl">
                    <a:srgbClr val="000000">
                      <a:alpha val="43137"/>
                    </a:srgbClr>
                  </a:outerShdw>
                </a:effectLst>
              </a:rPr>
              <a:t> entre a </a:t>
            </a:r>
            <a:r>
              <a:rPr lang="en-US" sz="7200" dirty="0" err="1" smtClean="0">
                <a:effectLst>
                  <a:outerShdw blurRad="38100" dist="38100" dir="2700000" algn="tl">
                    <a:srgbClr val="000000">
                      <a:alpha val="43137"/>
                    </a:srgbClr>
                  </a:outerShdw>
                </a:effectLst>
              </a:rPr>
              <a:t>infecção</a:t>
            </a:r>
            <a:r>
              <a:rPr lang="en-US" sz="7200" dirty="0" smtClean="0">
                <a:effectLst>
                  <a:outerShdw blurRad="38100" dist="38100" dir="2700000" algn="tl">
                    <a:srgbClr val="000000">
                      <a:alpha val="43137"/>
                    </a:srgbClr>
                  </a:outerShdw>
                </a:effectLst>
              </a:rPr>
              <a:t> oral  e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a:t>
            </a:r>
            <a:r>
              <a:rPr lang="en-US" sz="7200" dirty="0" err="1" smtClean="0">
                <a:effectLst>
                  <a:outerShdw blurRad="38100" dist="38100" dir="2700000" algn="tl">
                    <a:srgbClr val="000000">
                      <a:alpha val="43137"/>
                    </a:srgbClr>
                  </a:outerShdw>
                </a:effectLst>
              </a:rPr>
              <a:t>doença</a:t>
            </a:r>
            <a:r>
              <a:rPr lang="en-US" sz="7200" dirty="0" smtClean="0">
                <a:effectLst>
                  <a:outerShdw blurRad="38100" dist="38100" dir="2700000" algn="tl">
                    <a:srgbClr val="000000">
                      <a:alpha val="43137"/>
                    </a:srgbClr>
                  </a:outerShdw>
                </a:effectLst>
              </a:rPr>
              <a:t> cardiovascular. …</a:t>
            </a:r>
          </a:p>
          <a:p>
            <a:r>
              <a:rPr lang="en-US" sz="7200" dirty="0" err="1" smtClean="0">
                <a:effectLst>
                  <a:outerShdw blurRad="38100" dist="38100" dir="2700000" algn="tl">
                    <a:srgbClr val="000000">
                      <a:alpha val="43137"/>
                    </a:srgbClr>
                  </a:outerShdw>
                </a:effectLst>
              </a:rPr>
              <a:t>Esses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investigadores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tomam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consideração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nervoso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é </a:t>
            </a:r>
            <a:r>
              <a:rPr lang="en-US" sz="7200" dirty="0" err="1" smtClean="0">
                <a:effectLst>
                  <a:outerShdw blurRad="38100" dist="38100" dir="2700000" algn="tl">
                    <a:srgbClr val="000000">
                      <a:alpha val="43137"/>
                    </a:srgbClr>
                  </a:outerShdw>
                </a:effectLst>
              </a:rPr>
              <a:t>intensamente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ativado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durante</a:t>
            </a:r>
            <a:r>
              <a:rPr lang="en-US" sz="7200" dirty="0" smtClean="0">
                <a:effectLst>
                  <a:outerShdw blurRad="38100" dist="38100" dir="2700000" algn="tl">
                    <a:srgbClr val="000000">
                      <a:alpha val="43137"/>
                    </a:srgbClr>
                  </a:outerShdw>
                </a:effectLst>
              </a:rPr>
              <a:t> a </a:t>
            </a:r>
            <a:r>
              <a:rPr lang="en-US" sz="7200" dirty="0">
                <a:effectLst>
                  <a:outerShdw blurRad="38100" dist="38100" dir="2700000" algn="tl">
                    <a:srgbClr val="000000">
                      <a:alpha val="43137"/>
                    </a:srgbClr>
                  </a:outerShdw>
                </a:effectLst>
              </a:rPr>
              <a:t>bacteremia. </a:t>
            </a:r>
            <a:endParaRPr lang="en-US" sz="7200" dirty="0" smtClean="0">
              <a:effectLst>
                <a:outerShdw blurRad="38100" dist="38100" dir="2700000" algn="tl">
                  <a:srgbClr val="000000">
                    <a:alpha val="43137"/>
                  </a:srgbClr>
                </a:outerShdw>
              </a:effectLst>
            </a:endParaRPr>
          </a:p>
          <a:p>
            <a:endParaRPr lang="en-US" sz="1800" dirty="0"/>
          </a:p>
          <a:p>
            <a:endParaRPr lang="pt-BR" sz="1900" dirty="0" smtClean="0"/>
          </a:p>
          <a:p>
            <a:endParaRPr lang="pt-BR" sz="1900" dirty="0"/>
          </a:p>
          <a:p>
            <a:endParaRPr lang="pt-BR" sz="1900" dirty="0" smtClean="0"/>
          </a:p>
          <a:p>
            <a:pPr marL="137160" indent="0">
              <a:buNone/>
            </a:pPr>
            <a:r>
              <a:rPr lang="pt-BR" sz="6400" dirty="0" smtClean="0">
                <a:solidFill>
                  <a:schemeClr val="bg1"/>
                </a:solidFill>
                <a:effectLst>
                  <a:outerShdw blurRad="38100" dist="38100" dir="2700000" algn="tl">
                    <a:srgbClr val="000000">
                      <a:alpha val="43137"/>
                    </a:srgbClr>
                  </a:outerShdw>
                </a:effectLst>
              </a:rPr>
              <a:t>(</a:t>
            </a:r>
            <a:r>
              <a:rPr lang="pt-BR" sz="6400" dirty="0" err="1" smtClean="0">
                <a:solidFill>
                  <a:schemeClr val="bg1"/>
                </a:solidFill>
                <a:effectLst>
                  <a:outerShdw blurRad="38100" dist="38100" dir="2700000" algn="tl">
                    <a:srgbClr val="000000">
                      <a:alpha val="43137"/>
                    </a:srgbClr>
                  </a:outerShdw>
                </a:effectLst>
              </a:rPr>
              <a:t>Gaetti</a:t>
            </a:r>
            <a:r>
              <a:rPr lang="pt-BR" sz="6400" dirty="0" smtClean="0">
                <a:solidFill>
                  <a:schemeClr val="bg1"/>
                </a:solidFill>
                <a:effectLst>
                  <a:outerShdw blurRad="38100" dist="38100" dir="2700000" algn="tl">
                    <a:srgbClr val="000000">
                      <a:alpha val="43137"/>
                    </a:srgbClr>
                  </a:outerShdw>
                </a:effectLst>
              </a:rPr>
              <a:t>-Jardim E et al. </a:t>
            </a:r>
            <a:r>
              <a:rPr lang="pt-BR" sz="6400" dirty="0" err="1">
                <a:solidFill>
                  <a:schemeClr val="bg1"/>
                </a:solidFill>
                <a:effectLst>
                  <a:outerShdw blurRad="38100" dist="38100" dir="2700000" algn="tl">
                    <a:srgbClr val="000000">
                      <a:alpha val="43137"/>
                    </a:srgbClr>
                  </a:outerShdw>
                </a:effectLst>
              </a:rPr>
              <a:t>Quantitative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detection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periodontopathic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bacteria</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atherosclerotic</a:t>
            </a:r>
            <a:r>
              <a:rPr lang="pt-BR" sz="6400" dirty="0">
                <a:solidFill>
                  <a:schemeClr val="bg1"/>
                </a:solidFill>
                <a:effectLst>
                  <a:outerShdw blurRad="38100" dist="38100" dir="2700000" algn="tl">
                    <a:srgbClr val="000000">
                      <a:alpha val="43137"/>
                    </a:srgbClr>
                  </a:outerShdw>
                </a:effectLst>
              </a:rPr>
              <a:t> plaques </a:t>
            </a:r>
            <a:r>
              <a:rPr lang="pt-BR" sz="6400" dirty="0" err="1">
                <a:solidFill>
                  <a:schemeClr val="bg1"/>
                </a:solidFill>
                <a:effectLst>
                  <a:outerShdw blurRad="38100" dist="38100" dir="2700000" algn="tl">
                    <a:srgbClr val="000000">
                      <a:alpha val="43137"/>
                    </a:srgbClr>
                  </a:outerShdw>
                </a:effectLst>
              </a:rPr>
              <a:t>from</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coronary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arteries</a:t>
            </a:r>
            <a:r>
              <a:rPr lang="pt-BR" sz="6400" dirty="0">
                <a:solidFill>
                  <a:schemeClr val="bg1"/>
                </a:solidFill>
                <a:effectLst>
                  <a:outerShdw blurRad="38100" dist="38100" dir="2700000" algn="tl">
                    <a:srgbClr val="000000">
                      <a:alpha val="43137"/>
                    </a:srgbClr>
                  </a:outerShdw>
                </a:effectLst>
              </a:rPr>
              <a:t>. J </a:t>
            </a:r>
            <a:r>
              <a:rPr lang="pt-BR" sz="6400" dirty="0" err="1">
                <a:solidFill>
                  <a:schemeClr val="bg1"/>
                </a:solidFill>
                <a:effectLst>
                  <a:outerShdw blurRad="38100" dist="38100" dir="2700000" algn="tl">
                    <a:srgbClr val="000000">
                      <a:alpha val="43137"/>
                    </a:srgbClr>
                  </a:outerShdw>
                </a:effectLst>
              </a:rPr>
              <a:t>Med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Microbiol</a:t>
            </a:r>
            <a:r>
              <a:rPr lang="pt-BR" sz="6400" dirty="0">
                <a:solidFill>
                  <a:schemeClr val="bg1"/>
                </a:solidFill>
                <a:effectLst>
                  <a:outerShdw blurRad="38100" dist="38100" dir="2700000" algn="tl">
                    <a:srgbClr val="000000">
                      <a:alpha val="43137"/>
                    </a:srgbClr>
                  </a:outerShdw>
                </a:effectLst>
              </a:rPr>
              <a:t> 58:1568–1575, 2009</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Leinhardt</a:t>
            </a:r>
            <a:r>
              <a:rPr lang="pt-BR" sz="6400" dirty="0" smtClean="0">
                <a:solidFill>
                  <a:schemeClr val="bg1"/>
                </a:solidFill>
                <a:effectLst>
                  <a:outerShdw blurRad="38100" dist="38100" dir="2700000" algn="tl">
                    <a:srgbClr val="000000">
                      <a:alpha val="43137"/>
                    </a:srgbClr>
                  </a:outerShdw>
                </a:effectLst>
              </a:rPr>
              <a:t> DJ et al. </a:t>
            </a:r>
            <a:r>
              <a:rPr lang="pt-BR" sz="6400" dirty="0">
                <a:solidFill>
                  <a:schemeClr val="bg1"/>
                </a:solidFill>
                <a:effectLst>
                  <a:outerShdw blurRad="38100" dist="38100" dir="2700000" algn="tl">
                    <a:srgbClr val="000000">
                      <a:alpha val="43137"/>
                    </a:srgbClr>
                  </a:outerShdw>
                </a:effectLst>
              </a:rPr>
              <a:t>Plasma NE </a:t>
            </a:r>
            <a:r>
              <a:rPr lang="pt-BR" sz="6400" dirty="0" err="1">
                <a:solidFill>
                  <a:schemeClr val="bg1"/>
                </a:solidFill>
                <a:effectLst>
                  <a:outerShdw blurRad="38100" dist="38100" dir="2700000" algn="tl">
                    <a:srgbClr val="000000">
                      <a:alpha val="43137"/>
                    </a:srgbClr>
                  </a:outerShdw>
                </a:effectLst>
              </a:rPr>
              <a:t>concentrations</a:t>
            </a:r>
            <a:r>
              <a:rPr lang="pt-BR" sz="6400" dirty="0">
                <a:solidFill>
                  <a:schemeClr val="bg1"/>
                </a:solidFill>
                <a:effectLst>
                  <a:outerShdw blurRad="38100" dist="38100" dir="2700000" algn="tl">
                    <a:srgbClr val="000000">
                      <a:alpha val="43137"/>
                    </a:srgbClr>
                  </a:outerShdw>
                </a:effectLst>
              </a:rPr>
              <a:t> do </a:t>
            </a:r>
            <a:r>
              <a:rPr lang="pt-BR" sz="6400" dirty="0" err="1">
                <a:solidFill>
                  <a:schemeClr val="bg1"/>
                </a:solidFill>
                <a:effectLst>
                  <a:outerShdw blurRad="38100" dist="38100" dir="2700000" algn="tl">
                    <a:srgbClr val="000000">
                      <a:alpha val="43137"/>
                    </a:srgbClr>
                  </a:outerShdw>
                </a:effectLst>
              </a:rPr>
              <a:t>not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accurately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reflect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sympathetic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nervous</a:t>
            </a:r>
            <a:r>
              <a:rPr lang="pt-BR" sz="6400" dirty="0">
                <a:solidFill>
                  <a:schemeClr val="bg1"/>
                </a:solidFill>
                <a:effectLst>
                  <a:outerShdw blurRad="38100" dist="38100" dir="2700000" algn="tl">
                    <a:srgbClr val="000000">
                      <a:alpha val="43137"/>
                    </a:srgbClr>
                  </a:outerShdw>
                </a:effectLst>
              </a:rPr>
              <a:t> system </a:t>
            </a:r>
            <a:r>
              <a:rPr lang="pt-BR" sz="6400" dirty="0" err="1">
                <a:solidFill>
                  <a:schemeClr val="bg1"/>
                </a:solidFill>
                <a:effectLst>
                  <a:outerShdw blurRad="38100" dist="38100" dir="2700000" algn="tl">
                    <a:srgbClr val="000000">
                      <a:alpha val="43137"/>
                    </a:srgbClr>
                  </a:outerShdw>
                </a:effectLst>
              </a:rPr>
              <a:t>activity</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human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sepsis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Am</a:t>
            </a:r>
            <a:r>
              <a:rPr lang="pt-BR" sz="6400" dirty="0">
                <a:solidFill>
                  <a:schemeClr val="bg1"/>
                </a:solidFill>
                <a:effectLst>
                  <a:outerShdw blurRad="38100" dist="38100" dir="2700000" algn="tl">
                    <a:srgbClr val="000000">
                      <a:alpha val="43137"/>
                    </a:srgbClr>
                  </a:outerShdw>
                </a:effectLst>
              </a:rPr>
              <a:t> J </a:t>
            </a:r>
            <a:r>
              <a:rPr lang="pt-BR" sz="6400" dirty="0" err="1">
                <a:solidFill>
                  <a:schemeClr val="bg1"/>
                </a:solidFill>
                <a:effectLst>
                  <a:outerShdw blurRad="38100" dist="38100" dir="2700000" algn="tl">
                    <a:srgbClr val="000000">
                      <a:alpha val="43137"/>
                    </a:srgbClr>
                  </a:outerShdw>
                </a:effectLst>
              </a:rPr>
              <a:t>Physiol</a:t>
            </a:r>
            <a:r>
              <a:rPr lang="pt-BR" sz="6400" dirty="0">
                <a:solidFill>
                  <a:schemeClr val="bg1"/>
                </a:solidFill>
                <a:effectLst>
                  <a:outerShdw blurRad="38100" dist="38100" dir="2700000" algn="tl">
                    <a:srgbClr val="000000">
                      <a:alpha val="43137"/>
                    </a:srgbClr>
                  </a:outerShdw>
                </a:effectLst>
              </a:rPr>
              <a:t> 1993; </a:t>
            </a:r>
            <a:r>
              <a:rPr lang="pt-BR" sz="6400" dirty="0" smtClean="0">
                <a:solidFill>
                  <a:schemeClr val="bg1"/>
                </a:solidFill>
                <a:effectLst>
                  <a:outerShdw blurRad="38100" dist="38100" dir="2700000" algn="tl">
                    <a:srgbClr val="000000">
                      <a:alpha val="43137"/>
                    </a:srgbClr>
                  </a:outerShdw>
                </a:effectLst>
              </a:rPr>
              <a:t>265:E2848; </a:t>
            </a:r>
            <a:r>
              <a:rPr lang="pt-BR" sz="6400" dirty="0" err="1" smtClean="0">
                <a:solidFill>
                  <a:schemeClr val="bg1"/>
                </a:solidFill>
                <a:effectLst>
                  <a:outerShdw blurRad="38100" dist="38100" dir="2700000" algn="tl">
                    <a:srgbClr val="000000">
                      <a:alpha val="43137"/>
                    </a:srgbClr>
                  </a:outerShdw>
                </a:effectLst>
              </a:rPr>
              <a:t>Straub</a:t>
            </a:r>
            <a:r>
              <a:rPr lang="pt-BR" sz="6400" dirty="0" smtClean="0">
                <a:solidFill>
                  <a:schemeClr val="bg1"/>
                </a:solidFill>
                <a:effectLst>
                  <a:outerShdw blurRad="38100" dist="38100" dir="2700000" algn="tl">
                    <a:srgbClr val="000000">
                      <a:alpha val="43137"/>
                    </a:srgbClr>
                  </a:outerShdw>
                </a:effectLst>
              </a:rPr>
              <a:t> RH et al. </a:t>
            </a:r>
            <a:r>
              <a:rPr lang="pt-BR" sz="6400" dirty="0" err="1">
                <a:solidFill>
                  <a:schemeClr val="bg1"/>
                </a:solidFill>
                <a:effectLst>
                  <a:outerShdw blurRad="38100" dist="38100" dir="2700000" algn="tl">
                    <a:srgbClr val="000000">
                      <a:alpha val="43137"/>
                    </a:srgbClr>
                  </a:outerShdw>
                </a:effectLst>
              </a:rPr>
              <a:t>Ablation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sympathetic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nervous</a:t>
            </a:r>
            <a:r>
              <a:rPr lang="pt-BR" sz="6400" dirty="0">
                <a:solidFill>
                  <a:schemeClr val="bg1"/>
                </a:solidFill>
                <a:effectLst>
                  <a:outerShdw blurRad="38100" dist="38100" dir="2700000" algn="tl">
                    <a:srgbClr val="000000">
                      <a:alpha val="43137"/>
                    </a:srgbClr>
                  </a:outerShdw>
                </a:effectLst>
              </a:rPr>
              <a:t> system </a:t>
            </a:r>
            <a:r>
              <a:rPr lang="pt-BR" sz="6400" dirty="0" err="1">
                <a:solidFill>
                  <a:schemeClr val="bg1"/>
                </a:solidFill>
                <a:effectLst>
                  <a:outerShdw blurRad="38100" dist="38100" dir="2700000" algn="tl">
                    <a:srgbClr val="000000">
                      <a:alpha val="43137"/>
                    </a:srgbClr>
                  </a:outerShdw>
                </a:effectLst>
              </a:rPr>
              <a:t>decreases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gram-negative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increases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gram-positive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bacterial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dissemination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key</a:t>
            </a:r>
            <a:r>
              <a:rPr lang="pt-BR" sz="6400" dirty="0">
                <a:solidFill>
                  <a:schemeClr val="bg1"/>
                </a:solidFill>
                <a:effectLst>
                  <a:outerShdw blurRad="38100" dist="38100" dir="2700000" algn="tl">
                    <a:srgbClr val="000000">
                      <a:alpha val="43137"/>
                    </a:srgbClr>
                  </a:outerShdw>
                </a:effectLst>
              </a:rPr>
              <a:t> roles for tumor </a:t>
            </a:r>
            <a:r>
              <a:rPr lang="pt-BR" sz="6400" dirty="0" err="1">
                <a:solidFill>
                  <a:schemeClr val="bg1"/>
                </a:solidFill>
                <a:effectLst>
                  <a:outerShdw blurRad="38100" dist="38100" dir="2700000" algn="tl">
                    <a:srgbClr val="000000">
                      <a:alpha val="43137"/>
                    </a:srgbClr>
                  </a:outerShdw>
                </a:effectLst>
              </a:rPr>
              <a:t>necrosis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factor</a:t>
            </a:r>
            <a:r>
              <a:rPr lang="pt-BR" sz="6400" dirty="0">
                <a:solidFill>
                  <a:schemeClr val="bg1"/>
                </a:solidFill>
                <a:effectLst>
                  <a:outerShdw blurRad="38100" dist="38100" dir="2700000" algn="tl">
                    <a:srgbClr val="000000">
                      <a:alpha val="43137"/>
                    </a:srgbClr>
                  </a:outerShdw>
                </a:effectLst>
              </a:rPr>
              <a:t>/</a:t>
            </a:r>
            <a:r>
              <a:rPr lang="pt-BR" sz="6400" dirty="0" err="1">
                <a:solidFill>
                  <a:schemeClr val="bg1"/>
                </a:solidFill>
                <a:effectLst>
                  <a:outerShdw blurRad="38100" dist="38100" dir="2700000" algn="tl">
                    <a:srgbClr val="000000">
                      <a:alpha val="43137"/>
                    </a:srgbClr>
                  </a:outerShdw>
                </a:effectLst>
              </a:rPr>
              <a:t>phagocytes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interleukin-4/</a:t>
            </a:r>
            <a:r>
              <a:rPr lang="pt-BR" sz="6400" dirty="0" err="1">
                <a:solidFill>
                  <a:schemeClr val="bg1"/>
                </a:solidFill>
                <a:effectLst>
                  <a:outerShdw blurRad="38100" dist="38100" dir="2700000" algn="tl">
                    <a:srgbClr val="000000">
                      <a:alpha val="43137"/>
                    </a:srgbClr>
                  </a:outerShdw>
                </a:effectLst>
              </a:rPr>
              <a:t>lymphocytes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Infect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Dis</a:t>
            </a:r>
            <a:r>
              <a:rPr lang="pt-BR" sz="6400" dirty="0">
                <a:solidFill>
                  <a:schemeClr val="bg1"/>
                </a:solidFill>
                <a:effectLst>
                  <a:outerShdw blurRad="38100" dist="38100" dir="2700000" algn="tl">
                    <a:srgbClr val="000000">
                      <a:alpha val="43137"/>
                    </a:srgbClr>
                  </a:outerShdw>
                </a:effectLst>
              </a:rPr>
              <a:t>. 2005 </a:t>
            </a:r>
            <a:r>
              <a:rPr lang="pt-BR" sz="6400" dirty="0" err="1">
                <a:solidFill>
                  <a:schemeClr val="bg1"/>
                </a:solidFill>
                <a:effectLst>
                  <a:outerShdw blurRad="38100" dist="38100" dir="2700000" algn="tl">
                    <a:srgbClr val="000000">
                      <a:alpha val="43137"/>
                    </a:srgbClr>
                  </a:outerShdw>
                </a:effectLst>
              </a:rPr>
              <a:t>Aug</a:t>
            </a:r>
            <a:r>
              <a:rPr lang="pt-BR" sz="6400" dirty="0">
                <a:solidFill>
                  <a:schemeClr val="bg1"/>
                </a:solidFill>
                <a:effectLst>
                  <a:outerShdw blurRad="38100" dist="38100" dir="2700000" algn="tl">
                    <a:srgbClr val="000000">
                      <a:alpha val="43137"/>
                    </a:srgbClr>
                  </a:outerShdw>
                </a:effectLst>
              </a:rPr>
              <a:t> 15;192(4):</a:t>
            </a:r>
            <a:r>
              <a:rPr lang="pt-BR" sz="6400" dirty="0" smtClean="0">
                <a:solidFill>
                  <a:schemeClr val="bg1"/>
                </a:solidFill>
                <a:effectLst>
                  <a:outerShdw blurRad="38100" dist="38100" dir="2700000" algn="tl">
                    <a:srgbClr val="000000">
                      <a:alpha val="43137"/>
                    </a:srgbClr>
                  </a:outerShdw>
                </a:effectLst>
              </a:rPr>
              <a:t>560-72) </a:t>
            </a:r>
            <a:endParaRPr lang="pt-BR" sz="6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7050602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Sal</a:t>
            </a:r>
            <a:endParaRPr lang="pt-BR" sz="3200" dirty="0"/>
          </a:p>
        </p:txBody>
      </p:sp>
      <p:sp>
        <p:nvSpPr>
          <p:cNvPr id="3" name="Espaço Reservado para Conteúdo 2"/>
          <p:cNvSpPr>
            <a:spLocks noGrp="1"/>
          </p:cNvSpPr>
          <p:nvPr>
            <p:ph idx="1"/>
          </p:nvPr>
        </p:nvSpPr>
        <p:spPr>
          <a:xfrm>
            <a:off x="457200" y="1600200"/>
            <a:ext cx="8229600" cy="5141168"/>
          </a:xfrm>
        </p:spPr>
        <p:txBody>
          <a:bodyPr>
            <a:normAutofit lnSpcReduction="10000"/>
          </a:bodyPr>
          <a:lstStyle/>
          <a:p>
            <a:endParaRPr lang="pt-BR" sz="1800" dirty="0" smtClean="0">
              <a:effectLst>
                <a:outerShdw blurRad="38100" dist="38100" dir="2700000" algn="tl">
                  <a:srgbClr val="000000">
                    <a:alpha val="43137"/>
                  </a:srgbClr>
                </a:outerShdw>
              </a:effectLst>
            </a:endParaRPr>
          </a:p>
          <a:p>
            <a:r>
              <a:rPr lang="pt-BR" sz="1800" dirty="0" smtClean="0">
                <a:effectLst>
                  <a:outerShdw blurRad="38100" dist="38100" dir="2700000" algn="tl">
                    <a:srgbClr val="000000">
                      <a:alpha val="43137"/>
                    </a:srgbClr>
                  </a:outerShdw>
                </a:effectLst>
              </a:rPr>
              <a:t>Existe atualmente uma intensa discussão sobre os benefícios ou potencial prejuízo na redução indiscriminada de sal pela população em geral. Dentro de nosso ponto de vista tanto a restrição quanto uma exagerada ingestão de sal podem resultar em aterosclerose/doença arterial coronária. </a:t>
            </a:r>
          </a:p>
          <a:p>
            <a:r>
              <a:rPr lang="pt-BR" sz="1800" dirty="0" smtClean="0">
                <a:effectLst>
                  <a:outerShdw blurRad="38100" dist="38100" dir="2700000" algn="tl">
                    <a:srgbClr val="000000">
                      <a:alpha val="43137"/>
                    </a:srgbClr>
                  </a:outerShdw>
                </a:effectLst>
              </a:rPr>
              <a:t>A razão é que em ambos os casos existe uma estimulação do sistema nervoso simpático. </a:t>
            </a:r>
          </a:p>
          <a:p>
            <a:endParaRPr lang="pt-BR" sz="2000" b="1" dirty="0"/>
          </a:p>
          <a:p>
            <a:endParaRPr lang="pt-BR" sz="2000" b="1" dirty="0" smtClean="0"/>
          </a:p>
          <a:p>
            <a:pPr lvl="0"/>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Livro</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Teoria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da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acidez</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na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aterosclerose</a:t>
            </a:r>
            <a:r>
              <a:rPr lang="en-US" sz="1600" dirty="0" smtClean="0">
                <a:solidFill>
                  <a:schemeClr val="bg1"/>
                </a:solidFill>
                <a:effectLst>
                  <a:outerShdw blurRad="38100" dist="38100" dir="2700000" algn="tl">
                    <a:srgbClr val="000000">
                      <a:alpha val="43137"/>
                    </a:srgbClr>
                  </a:outerShdw>
                </a:effectLst>
              </a:rPr>
              <a:t> – Novas </a:t>
            </a:r>
            <a:r>
              <a:rPr lang="en-US" sz="1600" dirty="0" err="1" smtClean="0">
                <a:solidFill>
                  <a:schemeClr val="bg1"/>
                </a:solidFill>
                <a:effectLst>
                  <a:outerShdw blurRad="38100" dist="38100" dir="2700000" algn="tl">
                    <a:srgbClr val="000000">
                      <a:alpha val="43137"/>
                    </a:srgbClr>
                  </a:outerShdw>
                </a:effectLst>
              </a:rPr>
              <a:t>evidências</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por</a:t>
            </a:r>
            <a:r>
              <a:rPr lang="en-US" sz="1600" dirty="0" smtClean="0">
                <a:solidFill>
                  <a:schemeClr val="bg1"/>
                </a:solidFill>
                <a:effectLst>
                  <a:outerShdw blurRad="38100" dist="38100" dir="2700000" algn="tl">
                    <a:srgbClr val="000000">
                      <a:alpha val="43137"/>
                    </a:srgbClr>
                  </a:outerShdw>
                </a:effectLst>
              </a:rPr>
              <a:t> Carlos </a:t>
            </a:r>
            <a:r>
              <a:rPr lang="en-US" sz="1600" dirty="0" err="1" smtClean="0">
                <a:solidFill>
                  <a:schemeClr val="bg1"/>
                </a:solidFill>
                <a:effectLst>
                  <a:outerShdw blurRad="38100" dist="38100" dir="2700000" algn="tl">
                    <a:srgbClr val="000000">
                      <a:alpha val="43137"/>
                    </a:srgbClr>
                  </a:outerShdw>
                </a:effectLst>
              </a:rPr>
              <a:t>Monteiro</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Capítulo</a:t>
            </a:r>
            <a:r>
              <a:rPr lang="en-US" sz="1600" dirty="0" smtClean="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Tanto a restrição quanto um alto consumo de sal podem resultar em doença cardiovascular</a:t>
            </a:r>
            <a:r>
              <a:rPr lang="en-US" sz="1600" dirty="0" smtClean="0">
                <a:solidFill>
                  <a:schemeClr val="bg1"/>
                </a:solidFill>
                <a:effectLst>
                  <a:outerShdw blurRad="38100" dist="38100" dir="2700000" algn="tl">
                    <a:srgbClr val="000000">
                      <a:alpha val="43137"/>
                    </a:srgbClr>
                  </a:outerShdw>
                </a:effectLst>
              </a:rPr>
              <a:t>’, 2011; </a:t>
            </a:r>
            <a:r>
              <a:rPr lang="en-US" sz="1600" dirty="0" err="1" smtClean="0">
                <a:solidFill>
                  <a:schemeClr val="bg1"/>
                </a:solidFill>
                <a:effectLst>
                  <a:outerShdw blurRad="38100" dist="38100" dir="2700000" algn="tl">
                    <a:srgbClr val="000000">
                      <a:alpha val="43137"/>
                    </a:srgbClr>
                  </a:outerShdw>
                </a:effectLst>
              </a:rPr>
              <a:t>Stolarz-Skrypek</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K, et al. Fatal and nonfatal outcomes, incidence of </a:t>
            </a:r>
            <a:r>
              <a:rPr lang="en-US" sz="1600" dirty="0" smtClean="0">
                <a:solidFill>
                  <a:schemeClr val="bg1"/>
                </a:solidFill>
                <a:effectLst>
                  <a:outerShdw blurRad="38100" dist="38100" dir="2700000" algn="tl">
                    <a:srgbClr val="000000">
                      <a:alpha val="43137"/>
                    </a:srgbClr>
                  </a:outerShdw>
                </a:effectLst>
              </a:rPr>
              <a:t>hypertension</a:t>
            </a:r>
            <a:r>
              <a:rPr lang="en-US" sz="1600" dirty="0">
                <a:solidFill>
                  <a:schemeClr val="bg1"/>
                </a:solidFill>
                <a:effectLst>
                  <a:outerShdw blurRad="38100" dist="38100" dir="2700000" algn="tl">
                    <a:srgbClr val="000000">
                      <a:alpha val="43137"/>
                    </a:srgbClr>
                  </a:outerShdw>
                </a:effectLst>
              </a:rPr>
              <a:t>, and blood pressure changes in relation to urinary sodium excretion. JAMA 2011; </a:t>
            </a:r>
            <a:r>
              <a:rPr lang="en-US" sz="1600" dirty="0" smtClean="0">
                <a:solidFill>
                  <a:schemeClr val="bg1"/>
                </a:solidFill>
                <a:effectLst>
                  <a:outerShdw blurRad="38100" dist="38100" dir="2700000" algn="tl">
                    <a:srgbClr val="000000">
                      <a:alpha val="43137"/>
                    </a:srgbClr>
                  </a:outerShdw>
                </a:effectLst>
              </a:rPr>
              <a:t>305:1777-1785; Guido </a:t>
            </a:r>
            <a:r>
              <a:rPr lang="en-US" sz="1600" dirty="0" err="1">
                <a:solidFill>
                  <a:schemeClr val="bg1"/>
                </a:solidFill>
                <a:effectLst>
                  <a:outerShdw blurRad="38100" dist="38100" dir="2700000" algn="tl">
                    <a:srgbClr val="000000">
                      <a:alpha val="43137"/>
                    </a:srgbClr>
                  </a:outerShdw>
                </a:effectLst>
              </a:rPr>
              <a:t>Grassi</a:t>
            </a:r>
            <a:r>
              <a:rPr lang="en-US" sz="1600" dirty="0">
                <a:solidFill>
                  <a:schemeClr val="bg1"/>
                </a:solidFill>
                <a:effectLst>
                  <a:outerShdw blurRad="38100" dist="38100" dir="2700000" algn="tl">
                    <a:srgbClr val="000000">
                      <a:alpha val="43137"/>
                    </a:srgbClr>
                  </a:outerShdw>
                </a:effectLst>
              </a:rPr>
              <a:t>, et al. Short- and Long-Term </a:t>
            </a:r>
            <a:r>
              <a:rPr lang="en-US" sz="1600" dirty="0" err="1">
                <a:solidFill>
                  <a:schemeClr val="bg1"/>
                </a:solidFill>
                <a:effectLst>
                  <a:outerShdw blurRad="38100" dist="38100" dir="2700000" algn="tl">
                    <a:srgbClr val="000000">
                      <a:alpha val="43137"/>
                    </a:srgbClr>
                  </a:outerShdw>
                </a:effectLst>
              </a:rPr>
              <a:t>Neuroadrenergic</a:t>
            </a:r>
            <a:r>
              <a:rPr lang="en-US" sz="1600" dirty="0">
                <a:solidFill>
                  <a:schemeClr val="bg1"/>
                </a:solidFill>
                <a:effectLst>
                  <a:outerShdw blurRad="38100" dist="38100" dir="2700000" algn="tl">
                    <a:srgbClr val="000000">
                      <a:alpha val="43137"/>
                    </a:srgbClr>
                  </a:outerShdw>
                </a:effectLst>
              </a:rPr>
              <a:t> Effects of Moderate Dietary Sodium restriction in Essential Hypertension. Circulation. 2002;106: 1957-1961; </a:t>
            </a:r>
            <a:r>
              <a:rPr lang="en-US" sz="1600" dirty="0" smtClean="0">
                <a:solidFill>
                  <a:schemeClr val="bg1"/>
                </a:solidFill>
                <a:effectLst>
                  <a:outerShdw blurRad="38100" dist="38100" dir="2700000" algn="tl">
                    <a:srgbClr val="000000">
                      <a:alpha val="43137"/>
                    </a:srgbClr>
                  </a:outerShdw>
                </a:effectLst>
              </a:rPr>
              <a:t>'Volume-expanded</a:t>
            </a:r>
            <a:r>
              <a:rPr lang="en-US" sz="1600" dirty="0">
                <a:solidFill>
                  <a:schemeClr val="bg1"/>
                </a:solidFill>
                <a:effectLst>
                  <a:outerShdw blurRad="38100" dist="38100" dir="2700000" algn="tl">
                    <a:srgbClr val="000000">
                      <a:alpha val="43137"/>
                    </a:srgbClr>
                  </a:outerShdw>
                </a:effectLst>
              </a:rPr>
              <a:t>' hypertension: the effect of fluid overload and the role of the sympathetic nervous system in salt-dependent hypertension, Journal of Hypertension, V30; N1: January </a:t>
            </a:r>
            <a:r>
              <a:rPr lang="en-US" sz="1600" dirty="0" smtClean="0">
                <a:solidFill>
                  <a:schemeClr val="bg1"/>
                </a:solidFill>
                <a:effectLst>
                  <a:outerShdw blurRad="38100" dist="38100" dir="2700000" algn="tl">
                    <a:srgbClr val="000000">
                      <a:alpha val="43137"/>
                    </a:srgbClr>
                  </a:outerShdw>
                </a:effectLst>
              </a:rPr>
              <a:t>2012) </a:t>
            </a:r>
            <a:endParaRPr lang="pt-BR" sz="1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445948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Insônia</a:t>
            </a:r>
            <a:endParaRPr lang="pt-BR" sz="3200" dirty="0"/>
          </a:p>
        </p:txBody>
      </p:sp>
      <p:sp>
        <p:nvSpPr>
          <p:cNvPr id="3" name="Espaço Reservado para Conteúdo 2"/>
          <p:cNvSpPr>
            <a:spLocks noGrp="1"/>
          </p:cNvSpPr>
          <p:nvPr>
            <p:ph idx="1"/>
          </p:nvPr>
        </p:nvSpPr>
        <p:spPr/>
        <p:txBody>
          <a:bodyPr>
            <a:normAutofit/>
          </a:bodyPr>
          <a:lstStyle/>
          <a:p>
            <a:endParaRPr lang="en-US" sz="2100" dirty="0" smtClean="0"/>
          </a:p>
          <a:p>
            <a:endParaRPr lang="en-US" sz="2100" dirty="0" smtClean="0"/>
          </a:p>
          <a:p>
            <a:r>
              <a:rPr lang="en-US" sz="1800" dirty="0" smtClean="0">
                <a:effectLst>
                  <a:outerShdw blurRad="38100" dist="38100" dir="2700000" algn="tl">
                    <a:srgbClr val="000000">
                      <a:alpha val="43137"/>
                    </a:srgbClr>
                  </a:outerShdw>
                </a:effectLst>
              </a:rPr>
              <a:t>A </a:t>
            </a:r>
            <a:r>
              <a:rPr lang="en-US" sz="1800" dirty="0" err="1" smtClean="0">
                <a:effectLst>
                  <a:outerShdw blurRad="38100" dist="38100" dir="2700000" algn="tl">
                    <a:srgbClr val="000000">
                      <a:alpha val="43137"/>
                    </a:srgbClr>
                  </a:outerShdw>
                </a:effectLst>
              </a:rPr>
              <a:t>Insônia</a:t>
            </a:r>
            <a:r>
              <a:rPr lang="en-US" sz="1800" dirty="0" smtClean="0">
                <a:effectLst>
                  <a:outerShdw blurRad="38100" dist="38100" dir="2700000" algn="tl">
                    <a:srgbClr val="000000">
                      <a:alpha val="43137"/>
                    </a:srgbClr>
                  </a:outerShdw>
                </a:effectLst>
              </a:rPr>
              <a:t> é </a:t>
            </a:r>
            <a:r>
              <a:rPr lang="en-US" sz="1800" dirty="0" err="1" smtClean="0">
                <a:effectLst>
                  <a:outerShdw blurRad="38100" dist="38100" dir="2700000" algn="tl">
                    <a:srgbClr val="000000">
                      <a:alpha val="43137"/>
                    </a:srgbClr>
                  </a:outerShdw>
                </a:effectLst>
              </a:rPr>
              <a:t>caracterizada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constante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hiperativação</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sistema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simpático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1999 </a:t>
            </a:r>
            <a:r>
              <a:rPr lang="en-US" sz="1800" dirty="0" err="1" smtClean="0">
                <a:effectLst>
                  <a:outerShdw blurRad="38100" dist="38100" dir="2700000" algn="tl">
                    <a:srgbClr val="000000">
                      <a:alpha val="43137"/>
                    </a:srgbClr>
                  </a:outerShdw>
                </a:effectLst>
              </a:rPr>
              <a:t>foi</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lançada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hipótese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insônia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estar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relacionada</a:t>
            </a:r>
            <a:r>
              <a:rPr lang="en-US" sz="1800" dirty="0" smtClean="0">
                <a:effectLst>
                  <a:outerShdw blurRad="38100" dist="38100" dir="2700000" algn="tl">
                    <a:srgbClr val="000000">
                      <a:alpha val="43137"/>
                    </a:srgbClr>
                  </a:outerShdw>
                </a:effectLst>
              </a:rPr>
              <a:t> com </a:t>
            </a:r>
            <a:r>
              <a:rPr lang="en-US" sz="1800" dirty="0" err="1" smtClean="0">
                <a:effectLst>
                  <a:outerShdw blurRad="38100" dist="38100" dir="2700000" algn="tl">
                    <a:srgbClr val="000000">
                      <a:alpha val="43137"/>
                    </a:srgbClr>
                  </a:outerShdw>
                </a:effectLst>
              </a:rPr>
              <a:t>estressores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contínuos</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disfunção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autônoma</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qual</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aumenta</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risco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problemas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cardíacos</a:t>
            </a:r>
            <a:r>
              <a:rPr lang="en-US" sz="1800" dirty="0" smtClean="0">
                <a:effectLst>
                  <a:outerShdw blurRad="38100" dist="38100" dir="2700000" algn="tl">
                    <a:srgbClr val="000000">
                      <a:alpha val="43137"/>
                    </a:srgbClr>
                  </a:outerShdw>
                </a:effectLst>
              </a:rPr>
              <a:t>.</a:t>
            </a:r>
            <a:endParaRPr lang="pt-BR" sz="1800" dirty="0" smtClean="0">
              <a:effectLst>
                <a:outerShdw blurRad="38100" dist="38100" dir="2700000" algn="tl">
                  <a:srgbClr val="000000">
                    <a:alpha val="43137"/>
                  </a:srgbClr>
                </a:outerShdw>
              </a:effectLst>
            </a:endParaRPr>
          </a:p>
          <a:p>
            <a:endParaRPr lang="en-US" dirty="0" smtClean="0"/>
          </a:p>
          <a:p>
            <a:endParaRPr lang="pt-BR" sz="2400" dirty="0" smtClean="0">
              <a:solidFill>
                <a:schemeClr val="bg1"/>
              </a:solidFill>
            </a:endParaRPr>
          </a:p>
          <a:p>
            <a:r>
              <a:rPr lang="pt-BR" sz="1700" dirty="0" smtClean="0">
                <a:solidFill>
                  <a:schemeClr val="bg1"/>
                </a:solidFill>
                <a:effectLst>
                  <a:outerShdw blurRad="38100" dist="38100" dir="2700000" algn="tl">
                    <a:srgbClr val="000000">
                      <a:alpha val="43137"/>
                    </a:srgbClr>
                  </a:outerShdw>
                </a:effectLst>
              </a:rPr>
              <a:t>(de </a:t>
            </a:r>
            <a:r>
              <a:rPr lang="pt-BR" sz="1700" dirty="0" err="1" smtClean="0">
                <a:solidFill>
                  <a:schemeClr val="bg1"/>
                </a:solidFill>
                <a:effectLst>
                  <a:outerShdw blurRad="38100" dist="38100" dir="2700000" algn="tl">
                    <a:srgbClr val="000000">
                      <a:alpha val="43137"/>
                    </a:srgbClr>
                  </a:outerShdw>
                </a:effectLst>
              </a:rPr>
              <a:t>Zambotti</a:t>
            </a:r>
            <a:r>
              <a:rPr lang="pt-BR" sz="1700" dirty="0" smtClean="0">
                <a:solidFill>
                  <a:schemeClr val="bg1"/>
                </a:solidFill>
                <a:effectLst>
                  <a:outerShdw blurRad="38100" dist="38100" dir="2700000" algn="tl">
                    <a:srgbClr val="000000">
                      <a:alpha val="43137"/>
                    </a:srgbClr>
                  </a:outerShdw>
                </a:effectLst>
              </a:rPr>
              <a:t> M, </a:t>
            </a:r>
            <a:r>
              <a:rPr lang="pt-BR" sz="1700" dirty="0" err="1" smtClean="0">
                <a:solidFill>
                  <a:schemeClr val="bg1"/>
                </a:solidFill>
                <a:effectLst>
                  <a:outerShdw blurRad="38100" dist="38100" dir="2700000" algn="tl">
                    <a:srgbClr val="000000">
                      <a:alpha val="43137"/>
                    </a:srgbClr>
                  </a:outerShdw>
                </a:effectLst>
              </a:rPr>
              <a:t>Covassin</a:t>
            </a:r>
            <a:r>
              <a:rPr lang="pt-BR" sz="1700" dirty="0" smtClean="0">
                <a:solidFill>
                  <a:schemeClr val="bg1"/>
                </a:solidFill>
                <a:effectLst>
                  <a:outerShdw blurRad="38100" dist="38100" dir="2700000" algn="tl">
                    <a:srgbClr val="000000">
                      <a:alpha val="43137"/>
                    </a:srgbClr>
                  </a:outerShdw>
                </a:effectLst>
              </a:rPr>
              <a:t> N, </a:t>
            </a:r>
            <a:r>
              <a:rPr lang="pt-BR" sz="1700" dirty="0" err="1" smtClean="0">
                <a:solidFill>
                  <a:schemeClr val="bg1"/>
                </a:solidFill>
                <a:effectLst>
                  <a:outerShdw blurRad="38100" dist="38100" dir="2700000" algn="tl">
                    <a:srgbClr val="000000">
                      <a:alpha val="43137"/>
                    </a:srgbClr>
                  </a:outerShdw>
                </a:effectLst>
              </a:rPr>
              <a:t>Sarlo</a:t>
            </a:r>
            <a:r>
              <a:rPr lang="pt-BR" sz="1700" dirty="0" smtClean="0">
                <a:solidFill>
                  <a:schemeClr val="bg1"/>
                </a:solidFill>
                <a:effectLst>
                  <a:outerShdw blurRad="38100" dist="38100" dir="2700000" algn="tl">
                    <a:srgbClr val="000000">
                      <a:alpha val="43137"/>
                    </a:srgbClr>
                  </a:outerShdw>
                </a:effectLst>
              </a:rPr>
              <a:t> M, De </a:t>
            </a:r>
            <a:r>
              <a:rPr lang="pt-BR" sz="1700" dirty="0" err="1" smtClean="0">
                <a:solidFill>
                  <a:schemeClr val="bg1"/>
                </a:solidFill>
                <a:effectLst>
                  <a:outerShdw blurRad="38100" dist="38100" dir="2700000" algn="tl">
                    <a:srgbClr val="000000">
                      <a:alpha val="43137"/>
                    </a:srgbClr>
                  </a:outerShdw>
                </a:effectLst>
              </a:rPr>
              <a:t>Min</a:t>
            </a:r>
            <a:r>
              <a:rPr lang="pt-BR" sz="1700" dirty="0" smtClean="0">
                <a:solidFill>
                  <a:schemeClr val="bg1"/>
                </a:solidFill>
                <a:effectLst>
                  <a:outerShdw blurRad="38100" dist="38100" dir="2700000" algn="tl">
                    <a:srgbClr val="000000">
                      <a:alpha val="43137"/>
                    </a:srgbClr>
                  </a:outerShdw>
                </a:effectLst>
              </a:rPr>
              <a:t> Tona G, </a:t>
            </a:r>
            <a:r>
              <a:rPr lang="pt-BR" sz="1700" dirty="0" err="1" smtClean="0">
                <a:solidFill>
                  <a:schemeClr val="bg1"/>
                </a:solidFill>
                <a:effectLst>
                  <a:outerShdw blurRad="38100" dist="38100" dir="2700000" algn="tl">
                    <a:srgbClr val="000000">
                      <a:alpha val="43137"/>
                    </a:srgbClr>
                  </a:outerShdw>
                </a:effectLst>
              </a:rPr>
              <a:t>Trinder</a:t>
            </a:r>
            <a:r>
              <a:rPr lang="pt-BR" sz="1700" dirty="0" smtClean="0">
                <a:solidFill>
                  <a:schemeClr val="bg1"/>
                </a:solidFill>
                <a:effectLst>
                  <a:outerShdw blurRad="38100" dist="38100" dir="2700000" algn="tl">
                    <a:srgbClr val="000000">
                      <a:alpha val="43137"/>
                    </a:srgbClr>
                  </a:outerShdw>
                </a:effectLst>
              </a:rPr>
              <a:t> J, </a:t>
            </a:r>
            <a:r>
              <a:rPr lang="pt-BR" sz="1700" dirty="0" err="1" smtClean="0">
                <a:solidFill>
                  <a:schemeClr val="bg1"/>
                </a:solidFill>
                <a:effectLst>
                  <a:outerShdw blurRad="38100" dist="38100" dir="2700000" algn="tl">
                    <a:srgbClr val="000000">
                      <a:alpha val="43137"/>
                    </a:srgbClr>
                  </a:outerShdw>
                </a:effectLst>
              </a:rPr>
              <a:t>Stegagno</a:t>
            </a:r>
            <a:r>
              <a:rPr lang="pt-BR" sz="1700" dirty="0" smtClean="0">
                <a:solidFill>
                  <a:schemeClr val="bg1"/>
                </a:solidFill>
                <a:effectLst>
                  <a:outerShdw blurRad="38100" dist="38100" dir="2700000" algn="tl">
                    <a:srgbClr val="000000">
                      <a:alpha val="43137"/>
                    </a:srgbClr>
                  </a:outerShdw>
                </a:effectLst>
              </a:rPr>
              <a:t> L. </a:t>
            </a:r>
            <a:r>
              <a:rPr lang="en-US" sz="1700" dirty="0" smtClean="0">
                <a:solidFill>
                  <a:schemeClr val="bg1"/>
                </a:solidFill>
                <a:effectLst>
                  <a:outerShdw blurRad="38100" dist="38100" dir="2700000" algn="tl">
                    <a:srgbClr val="000000">
                      <a:alpha val="43137"/>
                    </a:srgbClr>
                  </a:outerShdw>
                </a:effectLst>
              </a:rPr>
              <a:t>Nighttime cardiac sympathetic hyper-activation in young primary insomniacs. </a:t>
            </a:r>
            <a:r>
              <a:rPr lang="en-US" sz="1700" dirty="0" err="1" smtClean="0">
                <a:solidFill>
                  <a:schemeClr val="bg1"/>
                </a:solidFill>
                <a:effectLst>
                  <a:outerShdw blurRad="38100" dist="38100" dir="2700000" algn="tl">
                    <a:srgbClr val="000000">
                      <a:alpha val="43137"/>
                    </a:srgbClr>
                  </a:outerShdw>
                </a:effectLst>
              </a:rPr>
              <a:t>Clin</a:t>
            </a:r>
            <a:r>
              <a:rPr lang="en-US" sz="1700" dirty="0" smtClean="0">
                <a:solidFill>
                  <a:schemeClr val="bg1"/>
                </a:solidFill>
                <a:effectLst>
                  <a:outerShdw blurRad="38100" dist="38100" dir="2700000" algn="tl">
                    <a:srgbClr val="000000">
                      <a:alpha val="43137"/>
                    </a:srgbClr>
                  </a:outerShdw>
                </a:effectLst>
              </a:rPr>
              <a:t> </a:t>
            </a:r>
            <a:r>
              <a:rPr lang="en-US" sz="1700" dirty="0" err="1" smtClean="0">
                <a:solidFill>
                  <a:schemeClr val="bg1"/>
                </a:solidFill>
                <a:effectLst>
                  <a:outerShdw blurRad="38100" dist="38100" dir="2700000" algn="tl">
                    <a:srgbClr val="000000">
                      <a:alpha val="43137"/>
                    </a:srgbClr>
                  </a:outerShdw>
                </a:effectLst>
              </a:rPr>
              <a:t>Auton</a:t>
            </a:r>
            <a:r>
              <a:rPr lang="en-US" sz="1700" dirty="0" smtClean="0">
                <a:solidFill>
                  <a:schemeClr val="bg1"/>
                </a:solidFill>
                <a:effectLst>
                  <a:outerShdw blurRad="38100" dist="38100" dir="2700000" algn="tl">
                    <a:srgbClr val="000000">
                      <a:alpha val="43137"/>
                    </a:srgbClr>
                  </a:outerShdw>
                </a:effectLst>
              </a:rPr>
              <a:t> Res</a:t>
            </a:r>
            <a:r>
              <a:rPr lang="en-US" sz="1700" u="sng" dirty="0" smtClean="0">
                <a:solidFill>
                  <a:schemeClr val="bg1"/>
                </a:solidFill>
                <a:effectLst>
                  <a:outerShdw blurRad="38100" dist="38100" dir="2700000" algn="tl">
                    <a:srgbClr val="000000">
                      <a:alpha val="43137"/>
                    </a:srgbClr>
                  </a:outerShdw>
                </a:effectLst>
              </a:rPr>
              <a:t>.</a:t>
            </a:r>
            <a:r>
              <a:rPr lang="en-US" sz="1700" dirty="0" smtClean="0">
                <a:solidFill>
                  <a:schemeClr val="bg1"/>
                </a:solidFill>
                <a:effectLst>
                  <a:outerShdw blurRad="38100" dist="38100" dir="2700000" algn="tl">
                    <a:srgbClr val="000000">
                      <a:alpha val="43137"/>
                    </a:srgbClr>
                  </a:outerShdw>
                </a:effectLst>
              </a:rPr>
              <a:t> 2013 Feb;23(1):49-56;  Schwartz S, McDowell Anderson W, Cole SR, </a:t>
            </a:r>
            <a:r>
              <a:rPr lang="en-US" sz="1700" dirty="0" err="1" smtClean="0">
                <a:solidFill>
                  <a:schemeClr val="bg1"/>
                </a:solidFill>
                <a:effectLst>
                  <a:outerShdw blurRad="38100" dist="38100" dir="2700000" algn="tl">
                    <a:srgbClr val="000000">
                      <a:alpha val="43137"/>
                    </a:srgbClr>
                  </a:outerShdw>
                </a:effectLst>
              </a:rPr>
              <a:t>Cornoni</a:t>
            </a:r>
            <a:r>
              <a:rPr lang="en-US" sz="1700" dirty="0" smtClean="0">
                <a:solidFill>
                  <a:schemeClr val="bg1"/>
                </a:solidFill>
                <a:effectLst>
                  <a:outerShdw blurRad="38100" dist="38100" dir="2700000" algn="tl">
                    <a:srgbClr val="000000">
                      <a:alpha val="43137"/>
                    </a:srgbClr>
                  </a:outerShdw>
                </a:effectLst>
              </a:rPr>
              <a:t>-Huntley J, Hays JC, Blazer D. Insomnia and heart disease: a review of epidemiologic studies. J </a:t>
            </a:r>
            <a:r>
              <a:rPr lang="en-US" sz="1700" dirty="0" err="1" smtClean="0">
                <a:solidFill>
                  <a:schemeClr val="bg1"/>
                </a:solidFill>
                <a:effectLst>
                  <a:outerShdw blurRad="38100" dist="38100" dir="2700000" algn="tl">
                    <a:srgbClr val="000000">
                      <a:alpha val="43137"/>
                    </a:srgbClr>
                  </a:outerShdw>
                </a:effectLst>
              </a:rPr>
              <a:t>Psychosom</a:t>
            </a:r>
            <a:r>
              <a:rPr lang="en-US" sz="1700" dirty="0" smtClean="0">
                <a:solidFill>
                  <a:schemeClr val="bg1"/>
                </a:solidFill>
                <a:effectLst>
                  <a:outerShdw blurRad="38100" dist="38100" dir="2700000" algn="tl">
                    <a:srgbClr val="000000">
                      <a:alpha val="43137"/>
                    </a:srgbClr>
                  </a:outerShdw>
                </a:effectLst>
              </a:rPr>
              <a:t> Res. 1999 Oct;47(4):313-33) </a:t>
            </a:r>
            <a:endParaRPr lang="pt-BR" sz="1700" dirty="0" smtClean="0">
              <a:solidFill>
                <a:schemeClr val="bg1"/>
              </a:solidFill>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Exercícios Físicos Intensos</a:t>
            </a:r>
            <a:endParaRPr lang="pt-BR" sz="2800" dirty="0"/>
          </a:p>
        </p:txBody>
      </p:sp>
      <p:sp>
        <p:nvSpPr>
          <p:cNvPr id="3" name="Espaço Reservado para Conteúdo 2"/>
          <p:cNvSpPr>
            <a:spLocks noGrp="1"/>
          </p:cNvSpPr>
          <p:nvPr>
            <p:ph idx="1"/>
          </p:nvPr>
        </p:nvSpPr>
        <p:spPr/>
        <p:txBody>
          <a:bodyPr>
            <a:normAutofit fontScale="70000" lnSpcReduction="20000"/>
          </a:bodyPr>
          <a:lstStyle/>
          <a:p>
            <a:endParaRPr lang="en-US" sz="3200" dirty="0" smtClean="0"/>
          </a:p>
          <a:p>
            <a:r>
              <a:rPr lang="en-US" dirty="0" err="1" smtClean="0">
                <a:effectLst>
                  <a:outerShdw blurRad="38100" dist="38100" dir="2700000" algn="tl">
                    <a:srgbClr val="000000">
                      <a:alpha val="43137"/>
                    </a:srgbClr>
                  </a:outerShdw>
                </a:effectLst>
              </a:rPr>
              <a:t>Estudos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mostraram</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que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maratonistas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podem</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ter</a:t>
            </a:r>
            <a:r>
              <a:rPr lang="en-US" dirty="0" smtClean="0">
                <a:effectLst>
                  <a:outerShdw blurRad="38100" dist="38100" dir="2700000" algn="tl">
                    <a:srgbClr val="000000">
                      <a:alpha val="43137"/>
                    </a:srgbClr>
                  </a:outerShdw>
                </a:effectLst>
              </a:rPr>
              <a:t> um </a:t>
            </a:r>
            <a:r>
              <a:rPr lang="en-US" dirty="0" err="1" smtClean="0">
                <a:effectLst>
                  <a:outerShdw blurRad="38100" dist="38100" dir="2700000" algn="tl">
                    <a:srgbClr val="000000">
                      <a:alpha val="43137"/>
                    </a:srgbClr>
                  </a:outerShdw>
                </a:effectLst>
              </a:rPr>
              <a:t>aumentado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cálcio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nas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coronárias</a:t>
            </a:r>
            <a:r>
              <a:rPr lang="en-US" dirty="0" smtClean="0">
                <a:effectLst>
                  <a:outerShdw blurRad="38100" dist="38100" dir="2700000" algn="tl">
                    <a:srgbClr val="000000">
                      <a:alpha val="43137"/>
                    </a:srgbClr>
                  </a:outerShdw>
                </a:effectLst>
              </a:rPr>
              <a:t> e volume de </a:t>
            </a:r>
            <a:r>
              <a:rPr lang="en-US" dirty="0" err="1" smtClean="0">
                <a:effectLst>
                  <a:outerShdw blurRad="38100" dist="38100" dir="2700000" algn="tl">
                    <a:srgbClr val="000000">
                      <a:alpha val="43137"/>
                    </a:srgbClr>
                  </a:outerShdw>
                </a:effectLst>
              </a:rPr>
              <a:t>placas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calcificadas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Outros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estudos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suportam</a:t>
            </a:r>
            <a:r>
              <a:rPr lang="en-US" dirty="0" smtClean="0">
                <a:effectLst>
                  <a:outerShdw blurRad="38100" dist="38100" dir="2700000" algn="tl">
                    <a:srgbClr val="000000">
                      <a:alpha val="43137"/>
                    </a:srgbClr>
                  </a:outerShdw>
                </a:effectLst>
              </a:rPr>
              <a:t> um </a:t>
            </a:r>
            <a:r>
              <a:rPr lang="en-US" dirty="0" err="1" smtClean="0">
                <a:effectLst>
                  <a:outerShdw blurRad="38100" dist="38100" dir="2700000" algn="tl">
                    <a:srgbClr val="000000">
                      <a:alpha val="43137"/>
                    </a:srgbClr>
                  </a:outerShdw>
                </a:effectLst>
              </a:rPr>
              <a:t>aumento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na</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prevalência</a:t>
            </a:r>
            <a:r>
              <a:rPr lang="en-US" dirty="0" smtClean="0">
                <a:effectLst>
                  <a:outerShdw blurRad="38100" dist="38100" dir="2700000" algn="tl">
                    <a:srgbClr val="000000">
                      <a:alpha val="43137"/>
                    </a:srgbClr>
                  </a:outerShdw>
                </a:effectLst>
              </a:rPr>
              <a:t> de </a:t>
            </a:r>
            <a:r>
              <a:rPr lang="en-US" dirty="0" err="1" smtClean="0">
                <a:effectLst>
                  <a:outerShdw blurRad="38100" dist="38100" dir="2700000" algn="tl">
                    <a:srgbClr val="000000">
                      <a:alpha val="43137"/>
                    </a:srgbClr>
                  </a:outerShdw>
                </a:effectLst>
              </a:rPr>
              <a:t>aterosclerose</a:t>
            </a:r>
            <a:r>
              <a:rPr lang="en-US" dirty="0" smtClean="0">
                <a:effectLst>
                  <a:outerShdw blurRad="38100" dist="38100" dir="2700000" algn="tl">
                    <a:srgbClr val="000000">
                      <a:alpha val="43137"/>
                    </a:srgbClr>
                  </a:outerShdw>
                </a:effectLst>
              </a:rPr>
              <a:t> e </a:t>
            </a:r>
            <a:r>
              <a:rPr lang="en-US" dirty="0" err="1" smtClean="0">
                <a:effectLst>
                  <a:outerShdw blurRad="38100" dist="38100" dir="2700000" algn="tl">
                    <a:srgbClr val="000000">
                      <a:alpha val="43137"/>
                    </a:srgbClr>
                  </a:outerShdw>
                </a:effectLst>
              </a:rPr>
              <a:t>fatores</a:t>
            </a:r>
            <a:r>
              <a:rPr lang="en-US" dirty="0" smtClean="0">
                <a:effectLst>
                  <a:outerShdw blurRad="38100" dist="38100" dir="2700000" algn="tl">
                    <a:srgbClr val="000000">
                      <a:alpha val="43137"/>
                    </a:srgbClr>
                  </a:outerShdw>
                </a:effectLst>
              </a:rPr>
              <a:t> de </a:t>
            </a:r>
            <a:r>
              <a:rPr lang="en-US" dirty="0" err="1" smtClean="0">
                <a:effectLst>
                  <a:outerShdw blurRad="38100" dist="38100" dir="2700000" algn="tl">
                    <a:srgbClr val="000000">
                      <a:alpha val="43137"/>
                    </a:srgbClr>
                  </a:outerShdw>
                </a:effectLst>
              </a:rPr>
              <a:t>risco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cardiovasculares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em</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corredores</a:t>
            </a:r>
            <a:r>
              <a:rPr lang="en-US" dirty="0" smtClean="0">
                <a:effectLst>
                  <a:outerShdw blurRad="38100" dist="38100" dir="2700000" algn="tl">
                    <a:srgbClr val="000000">
                      <a:alpha val="43137"/>
                    </a:srgbClr>
                  </a:outerShdw>
                </a:effectLst>
              </a:rPr>
              <a:t> de </a:t>
            </a:r>
            <a:r>
              <a:rPr lang="en-US" dirty="0" err="1" smtClean="0">
                <a:effectLst>
                  <a:outerShdw blurRad="38100" dist="38100" dir="2700000" algn="tl">
                    <a:srgbClr val="000000">
                      <a:alpha val="43137"/>
                    </a:srgbClr>
                  </a:outerShdw>
                </a:effectLst>
              </a:rPr>
              <a:t>maratona</a:t>
            </a:r>
            <a:r>
              <a:rPr lang="en-US" dirty="0" smtClean="0">
                <a:effectLst>
                  <a:outerShdw blurRad="38100" dist="38100" dir="2700000" algn="tl">
                    <a:srgbClr val="000000">
                      <a:alpha val="43137"/>
                    </a:srgbClr>
                  </a:outerShdw>
                </a:effectLst>
              </a:rPr>
              <a:t>.</a:t>
            </a:r>
          </a:p>
          <a:p>
            <a:r>
              <a:rPr lang="en-US" dirty="0" smtClean="0">
                <a:effectLst>
                  <a:outerShdw blurRad="38100" dist="38100" dir="2700000" algn="tl">
                    <a:srgbClr val="000000">
                      <a:alpha val="43137"/>
                    </a:srgbClr>
                  </a:outerShdw>
                </a:effectLst>
              </a:rPr>
              <a:t>No </a:t>
            </a:r>
            <a:r>
              <a:rPr lang="en-US" dirty="0" err="1" smtClean="0">
                <a:effectLst>
                  <a:outerShdw blurRad="38100" dist="38100" dir="2700000" algn="tl">
                    <a:srgbClr val="000000">
                      <a:alpha val="43137"/>
                    </a:srgbClr>
                  </a:outerShdw>
                </a:effectLst>
              </a:rPr>
              <a:t>nosso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ponto</a:t>
            </a:r>
            <a:r>
              <a:rPr lang="en-US" dirty="0" smtClean="0">
                <a:effectLst>
                  <a:outerShdw blurRad="38100" dist="38100" dir="2700000" algn="tl">
                    <a:srgbClr val="000000">
                      <a:alpha val="43137"/>
                    </a:srgbClr>
                  </a:outerShdw>
                </a:effectLst>
              </a:rPr>
              <a:t> de vista a </a:t>
            </a:r>
            <a:r>
              <a:rPr lang="en-US" dirty="0" err="1" smtClean="0">
                <a:effectLst>
                  <a:outerShdw blurRad="38100" dist="38100" dir="2700000" algn="tl">
                    <a:srgbClr val="000000">
                      <a:alpha val="43137"/>
                    </a:srgbClr>
                  </a:outerShdw>
                </a:effectLst>
              </a:rPr>
              <a:t>ativação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simpática</a:t>
            </a:r>
            <a:r>
              <a:rPr lang="en-US" dirty="0" smtClean="0">
                <a:effectLst>
                  <a:outerShdw blurRad="38100" dist="38100" dir="2700000" algn="tl">
                    <a:srgbClr val="000000">
                      <a:alpha val="43137"/>
                    </a:srgbClr>
                  </a:outerShdw>
                </a:effectLst>
              </a:rPr>
              <a:t> e o </a:t>
            </a:r>
            <a:r>
              <a:rPr lang="en-US" dirty="0" err="1" smtClean="0">
                <a:effectLst>
                  <a:outerShdw blurRad="38100" dist="38100" dir="2700000" algn="tl">
                    <a:srgbClr val="000000">
                      <a:alpha val="43137"/>
                    </a:srgbClr>
                  </a:outerShdw>
                </a:effectLst>
              </a:rPr>
              <a:t>aumento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resultante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nos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níveis</a:t>
            </a:r>
            <a:r>
              <a:rPr lang="en-US" dirty="0" smtClean="0">
                <a:effectLst>
                  <a:outerShdw blurRad="38100" dist="38100" dir="2700000" algn="tl">
                    <a:srgbClr val="000000">
                      <a:alpha val="43137"/>
                    </a:srgbClr>
                  </a:outerShdw>
                </a:effectLst>
              </a:rPr>
              <a:t> de </a:t>
            </a:r>
            <a:r>
              <a:rPr lang="en-US" dirty="0" err="1" smtClean="0">
                <a:effectLst>
                  <a:outerShdw blurRad="38100" dist="38100" dir="2700000" algn="tl">
                    <a:srgbClr val="000000">
                      <a:alpha val="43137"/>
                    </a:srgbClr>
                  </a:outerShdw>
                </a:effectLst>
              </a:rPr>
              <a:t>ácido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láctico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pode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representar</a:t>
            </a:r>
            <a:r>
              <a:rPr lang="en-US" dirty="0" smtClean="0">
                <a:effectLst>
                  <a:outerShdw blurRad="38100" dist="38100" dir="2700000" algn="tl">
                    <a:srgbClr val="000000">
                      <a:alpha val="43137"/>
                    </a:srgbClr>
                  </a:outerShdw>
                </a:effectLst>
              </a:rPr>
              <a:t> o </a:t>
            </a:r>
            <a:r>
              <a:rPr lang="en-US" dirty="0" err="1" smtClean="0">
                <a:effectLst>
                  <a:outerShdw blurRad="38100" dist="38100" dir="2700000" algn="tl">
                    <a:srgbClr val="000000">
                      <a:alpha val="43137"/>
                    </a:srgbClr>
                  </a:outerShdw>
                </a:effectLst>
              </a:rPr>
              <a:t>mecanismo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biológico</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levando</a:t>
            </a:r>
            <a:r>
              <a:rPr lang="en-US" dirty="0" smtClean="0">
                <a:effectLst>
                  <a:outerShdw blurRad="38100" dist="38100" dir="2700000" algn="tl">
                    <a:srgbClr val="000000">
                      <a:alpha val="43137"/>
                    </a:srgbClr>
                  </a:outerShdw>
                </a:effectLst>
              </a:rPr>
              <a:t> a </a:t>
            </a:r>
            <a:r>
              <a:rPr lang="en-US" dirty="0" err="1" smtClean="0">
                <a:effectLst>
                  <a:outerShdw blurRad="38100" dist="38100" dir="2700000" algn="tl">
                    <a:srgbClr val="000000">
                      <a:alpha val="43137"/>
                    </a:srgbClr>
                  </a:outerShdw>
                </a:effectLst>
              </a:rPr>
              <a:t>aterosclerose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em</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corredores</a:t>
            </a:r>
            <a:r>
              <a:rPr lang="en-US" dirty="0" smtClean="0">
                <a:effectLst>
                  <a:outerShdw blurRad="38100" dist="38100" dir="2700000" algn="tl">
                    <a:srgbClr val="000000">
                      <a:alpha val="43137"/>
                    </a:srgbClr>
                  </a:outerShdw>
                </a:effectLst>
              </a:rPr>
              <a:t> de </a:t>
            </a:r>
            <a:r>
              <a:rPr lang="en-US" dirty="0" err="1" smtClean="0">
                <a:effectLst>
                  <a:outerShdw blurRad="38100" dist="38100" dir="2700000" algn="tl">
                    <a:srgbClr val="000000">
                      <a:alpha val="43137"/>
                    </a:srgbClr>
                  </a:outerShdw>
                </a:effectLst>
              </a:rPr>
              <a:t>maratona</a:t>
            </a:r>
            <a:r>
              <a:rPr lang="en-US" dirty="0" smtClean="0">
                <a:effectLst>
                  <a:outerShdw blurRad="38100" dist="38100" dir="2700000" algn="tl">
                    <a:srgbClr val="000000">
                      <a:alpha val="43137"/>
                    </a:srgbClr>
                  </a:outerShdw>
                </a:effectLst>
              </a:rPr>
              <a:t>. </a:t>
            </a:r>
            <a:endParaRPr lang="pt-BR" dirty="0" smtClean="0">
              <a:effectLst>
                <a:outerShdw blurRad="38100" dist="38100" dir="2700000" algn="tl">
                  <a:srgbClr val="000000">
                    <a:alpha val="43137"/>
                  </a:srgbClr>
                </a:outerShdw>
              </a:effectLst>
            </a:endParaRPr>
          </a:p>
          <a:p>
            <a:endParaRPr lang="pt-BR" dirty="0" smtClean="0"/>
          </a:p>
          <a:p>
            <a:r>
              <a:rPr lang="en-US" sz="2400" dirty="0" smtClean="0">
                <a:solidFill>
                  <a:schemeClr val="bg1"/>
                </a:solidFill>
                <a:effectLst>
                  <a:outerShdw blurRad="38100" dist="38100" dir="2700000" algn="tl">
                    <a:srgbClr val="000000">
                      <a:alpha val="43137"/>
                    </a:srgbClr>
                  </a:outerShdw>
                </a:effectLst>
              </a:rPr>
              <a:t>(Schwartz JG, Merkel-Kraus S, Duval S, et al. Does elite athleticism enhance or inhibit coronary artery plaque formation. </a:t>
            </a:r>
            <a:r>
              <a:rPr lang="pt-BR" sz="2400" dirty="0" err="1" smtClean="0">
                <a:solidFill>
                  <a:schemeClr val="bg1"/>
                </a:solidFill>
                <a:effectLst>
                  <a:outerShdw blurRad="38100" dist="38100" dir="2700000" algn="tl">
                    <a:srgbClr val="000000">
                      <a:alpha val="43137"/>
                    </a:srgbClr>
                  </a:outerShdw>
                </a:effectLst>
              </a:rPr>
              <a:t>American</a:t>
            </a:r>
            <a:r>
              <a:rPr lang="pt-BR" sz="2400" dirty="0" smtClean="0">
                <a:solidFill>
                  <a:schemeClr val="bg1"/>
                </a:solidFill>
                <a:effectLst>
                  <a:outerShdw blurRad="38100" dist="38100" dir="2700000" algn="tl">
                    <a:srgbClr val="000000">
                      <a:alpha val="43137"/>
                    </a:srgbClr>
                  </a:outerShdw>
                </a:effectLst>
              </a:rPr>
              <a:t> </a:t>
            </a:r>
            <a:r>
              <a:rPr lang="pt-BR" sz="2400" dirty="0" err="1" smtClean="0">
                <a:solidFill>
                  <a:schemeClr val="bg1"/>
                </a:solidFill>
                <a:effectLst>
                  <a:outerShdw blurRad="38100" dist="38100" dir="2700000" algn="tl">
                    <a:srgbClr val="000000">
                      <a:alpha val="43137"/>
                    </a:srgbClr>
                  </a:outerShdw>
                </a:effectLst>
              </a:rPr>
              <a:t>College</a:t>
            </a:r>
            <a:r>
              <a:rPr lang="pt-BR" sz="2400" dirty="0" smtClean="0">
                <a:solidFill>
                  <a:schemeClr val="bg1"/>
                </a:solidFill>
                <a:effectLst>
                  <a:outerShdw blurRad="38100" dist="38100" dir="2700000" algn="tl">
                    <a:srgbClr val="000000">
                      <a:alpha val="43137"/>
                    </a:srgbClr>
                  </a:outerShdw>
                </a:effectLst>
              </a:rPr>
              <a:t> </a:t>
            </a:r>
            <a:r>
              <a:rPr lang="pt-BR" sz="2400" dirty="0" err="1" smtClean="0">
                <a:solidFill>
                  <a:schemeClr val="bg1"/>
                </a:solidFill>
                <a:effectLst>
                  <a:outerShdw blurRad="38100" dist="38100" dir="2700000" algn="tl">
                    <a:srgbClr val="000000">
                      <a:alpha val="43137"/>
                    </a:srgbClr>
                  </a:outerShdw>
                </a:effectLst>
              </a:rPr>
              <a:t>of</a:t>
            </a:r>
            <a:r>
              <a:rPr lang="pt-BR" sz="2400" dirty="0" smtClean="0">
                <a:solidFill>
                  <a:schemeClr val="bg1"/>
                </a:solidFill>
                <a:effectLst>
                  <a:outerShdw blurRad="38100" dist="38100" dir="2700000" algn="tl">
                    <a:srgbClr val="000000">
                      <a:alpha val="43137"/>
                    </a:srgbClr>
                  </a:outerShdw>
                </a:effectLst>
              </a:rPr>
              <a:t> </a:t>
            </a:r>
            <a:r>
              <a:rPr lang="pt-BR" sz="2400" dirty="0" err="1" smtClean="0">
                <a:solidFill>
                  <a:schemeClr val="bg1"/>
                </a:solidFill>
                <a:effectLst>
                  <a:outerShdw blurRad="38100" dist="38100" dir="2700000" algn="tl">
                    <a:srgbClr val="000000">
                      <a:alpha val="43137"/>
                    </a:srgbClr>
                  </a:outerShdw>
                </a:effectLst>
              </a:rPr>
              <a:t>Cardiology</a:t>
            </a:r>
            <a:r>
              <a:rPr lang="pt-BR" sz="2400" dirty="0" smtClean="0">
                <a:solidFill>
                  <a:schemeClr val="bg1"/>
                </a:solidFill>
                <a:effectLst>
                  <a:outerShdw blurRad="38100" dist="38100" dir="2700000" algn="tl">
                    <a:srgbClr val="000000">
                      <a:alpha val="43137"/>
                    </a:srgbClr>
                  </a:outerShdw>
                </a:effectLst>
              </a:rPr>
              <a:t> 2010 </a:t>
            </a:r>
            <a:r>
              <a:rPr lang="pt-BR" sz="2400" dirty="0" err="1" smtClean="0">
                <a:solidFill>
                  <a:schemeClr val="bg1"/>
                </a:solidFill>
                <a:effectLst>
                  <a:outerShdw blurRad="38100" dist="38100" dir="2700000" algn="tl">
                    <a:srgbClr val="000000">
                      <a:alpha val="43137"/>
                    </a:srgbClr>
                  </a:outerShdw>
                </a:effectLst>
              </a:rPr>
              <a:t>Scientific</a:t>
            </a:r>
            <a:r>
              <a:rPr lang="pt-BR" sz="2400" dirty="0" smtClean="0">
                <a:solidFill>
                  <a:schemeClr val="bg1"/>
                </a:solidFill>
                <a:effectLst>
                  <a:outerShdw blurRad="38100" dist="38100" dir="2700000" algn="tl">
                    <a:srgbClr val="000000">
                      <a:alpha val="43137"/>
                    </a:srgbClr>
                  </a:outerShdw>
                </a:effectLst>
              </a:rPr>
              <a:t> </a:t>
            </a:r>
            <a:r>
              <a:rPr lang="pt-BR" sz="2400" dirty="0" err="1" smtClean="0">
                <a:solidFill>
                  <a:schemeClr val="bg1"/>
                </a:solidFill>
                <a:effectLst>
                  <a:outerShdw blurRad="38100" dist="38100" dir="2700000" algn="tl">
                    <a:srgbClr val="000000">
                      <a:alpha val="43137"/>
                    </a:srgbClr>
                  </a:outerShdw>
                </a:effectLst>
              </a:rPr>
              <a:t>Sessions</a:t>
            </a:r>
            <a:r>
              <a:rPr lang="pt-BR" sz="2400" dirty="0" smtClean="0">
                <a:solidFill>
                  <a:schemeClr val="bg1"/>
                </a:solidFill>
                <a:effectLst>
                  <a:outerShdw blurRad="38100" dist="38100" dir="2700000" algn="tl">
                    <a:srgbClr val="000000">
                      <a:alpha val="43137"/>
                    </a:srgbClr>
                  </a:outerShdw>
                </a:effectLst>
              </a:rPr>
              <a:t>; </a:t>
            </a:r>
            <a:r>
              <a:rPr lang="pt-BR" sz="2400" dirty="0" err="1" smtClean="0">
                <a:solidFill>
                  <a:schemeClr val="bg1"/>
                </a:solidFill>
                <a:effectLst>
                  <a:outerShdw blurRad="38100" dist="38100" dir="2700000" algn="tl">
                    <a:srgbClr val="000000">
                      <a:alpha val="43137"/>
                    </a:srgbClr>
                  </a:outerShdw>
                </a:effectLst>
              </a:rPr>
              <a:t>March</a:t>
            </a:r>
            <a:r>
              <a:rPr lang="pt-BR" sz="2400" dirty="0" smtClean="0">
                <a:solidFill>
                  <a:schemeClr val="bg1"/>
                </a:solidFill>
                <a:effectLst>
                  <a:outerShdw blurRad="38100" dist="38100" dir="2700000" algn="tl">
                    <a:srgbClr val="000000">
                      <a:alpha val="43137"/>
                    </a:srgbClr>
                  </a:outerShdw>
                </a:effectLst>
              </a:rPr>
              <a:t> 16, 2010; Atlanta, GA;  </a:t>
            </a:r>
            <a:r>
              <a:rPr lang="en-US" sz="2400" dirty="0" smtClean="0">
                <a:solidFill>
                  <a:schemeClr val="bg1"/>
                </a:solidFill>
                <a:effectLst>
                  <a:outerShdw blurRad="38100" dist="38100" dir="2700000" algn="tl">
                    <a:srgbClr val="000000">
                      <a:alpha val="43137"/>
                    </a:srgbClr>
                  </a:outerShdw>
                </a:effectLst>
              </a:rPr>
              <a:t>Kroger K et al. Carotid and peripheral atherosclerosis in male marathon runners. Med </a:t>
            </a:r>
            <a:r>
              <a:rPr lang="en-US" sz="2400" dirty="0" err="1" smtClean="0">
                <a:solidFill>
                  <a:schemeClr val="bg1"/>
                </a:solidFill>
                <a:effectLst>
                  <a:outerShdw blurRad="38100" dist="38100" dir="2700000" algn="tl">
                    <a:srgbClr val="000000">
                      <a:alpha val="43137"/>
                    </a:srgbClr>
                  </a:outerShdw>
                </a:effectLst>
              </a:rPr>
              <a:t>Sci</a:t>
            </a:r>
            <a:r>
              <a:rPr lang="en-US" sz="2400" dirty="0" smtClean="0">
                <a:solidFill>
                  <a:schemeClr val="bg1"/>
                </a:solidFill>
                <a:effectLst>
                  <a:outerShdw blurRad="38100" dist="38100" dir="2700000" algn="tl">
                    <a:srgbClr val="000000">
                      <a:alpha val="43137"/>
                    </a:srgbClr>
                  </a:outerShdw>
                </a:effectLst>
              </a:rPr>
              <a:t> Sports </a:t>
            </a:r>
            <a:r>
              <a:rPr lang="en-US" sz="2400" dirty="0" err="1" smtClean="0">
                <a:solidFill>
                  <a:schemeClr val="bg1"/>
                </a:solidFill>
                <a:effectLst>
                  <a:outerShdw blurRad="38100" dist="38100" dir="2700000" algn="tl">
                    <a:srgbClr val="000000">
                      <a:alpha val="43137"/>
                    </a:srgbClr>
                  </a:outerShdw>
                </a:effectLst>
              </a:rPr>
              <a:t>Exerc</a:t>
            </a:r>
            <a:r>
              <a:rPr lang="en-US" sz="2400" u="sng" dirty="0" smtClean="0">
                <a:solidFill>
                  <a:schemeClr val="bg1"/>
                </a:solidFill>
                <a:effectLst>
                  <a:outerShdw blurRad="38100" dist="38100" dir="2700000" algn="tl">
                    <a:srgbClr val="000000">
                      <a:alpha val="43137"/>
                    </a:srgbClr>
                  </a:outerShdw>
                </a:effectLst>
              </a:rPr>
              <a:t>.</a:t>
            </a:r>
            <a:r>
              <a:rPr lang="en-US" sz="2400" dirty="0" smtClean="0">
                <a:solidFill>
                  <a:schemeClr val="bg1"/>
                </a:solidFill>
                <a:effectLst>
                  <a:outerShdw blurRad="38100" dist="38100" dir="2700000" algn="tl">
                    <a:srgbClr val="000000">
                      <a:alpha val="43137"/>
                    </a:srgbClr>
                  </a:outerShdw>
                </a:effectLst>
              </a:rPr>
              <a:t> 2011 Jul;43(7):1142-7;  </a:t>
            </a:r>
            <a:r>
              <a:rPr lang="pt-BR" sz="2400" dirty="0" smtClean="0">
                <a:solidFill>
                  <a:schemeClr val="bg1"/>
                </a:solidFill>
                <a:effectLst>
                  <a:outerShdw blurRad="38100" dist="38100" dir="2700000" algn="tl">
                    <a:srgbClr val="000000">
                      <a:alpha val="43137"/>
                    </a:srgbClr>
                  </a:outerShdw>
                </a:effectLst>
              </a:rPr>
              <a:t>Beth A Taylor </a:t>
            </a:r>
            <a:r>
              <a:rPr lang="pt-BR" sz="2400" dirty="0" err="1" smtClean="0">
                <a:solidFill>
                  <a:schemeClr val="bg1"/>
                </a:solidFill>
                <a:effectLst>
                  <a:outerShdw blurRad="38100" dist="38100" dir="2700000" algn="tl">
                    <a:srgbClr val="000000">
                      <a:alpha val="43137"/>
                    </a:srgbClr>
                  </a:outerShdw>
                </a:effectLst>
              </a:rPr>
              <a:t>et</a:t>
            </a:r>
            <a:r>
              <a:rPr lang="pt-BR" sz="2400" dirty="0" smtClean="0">
                <a:solidFill>
                  <a:schemeClr val="bg1"/>
                </a:solidFill>
                <a:effectLst>
                  <a:outerShdw blurRad="38100" dist="38100" dir="2700000" algn="tl">
                    <a:srgbClr val="000000">
                      <a:alpha val="43137"/>
                    </a:srgbClr>
                  </a:outerShdw>
                </a:effectLst>
              </a:rPr>
              <a:t> al. </a:t>
            </a:r>
            <a:r>
              <a:rPr lang="en-US" sz="2400" dirty="0" smtClean="0">
                <a:solidFill>
                  <a:schemeClr val="bg1"/>
                </a:solidFill>
                <a:effectLst>
                  <a:outerShdw blurRad="38100" dist="38100" dir="2700000" algn="tl">
                    <a:srgbClr val="000000">
                      <a:alpha val="43137"/>
                    </a:srgbClr>
                  </a:outerShdw>
                </a:effectLst>
              </a:rPr>
              <a:t>Influence of chronic exercise on carotid atherosclerosis in marathon runners, </a:t>
            </a:r>
            <a:r>
              <a:rPr lang="pt-BR" sz="2400" dirty="0" smtClean="0">
                <a:solidFill>
                  <a:schemeClr val="bg1"/>
                </a:solidFill>
                <a:effectLst>
                  <a:outerShdw blurRad="38100" dist="38100" dir="2700000" algn="tl">
                    <a:srgbClr val="000000">
                      <a:alpha val="43137"/>
                    </a:srgbClr>
                  </a:outerShdw>
                </a:effectLst>
              </a:rPr>
              <a:t>BMJ Open 2014;4:e004498)</a:t>
            </a:r>
          </a:p>
          <a:p>
            <a:endParaRPr lang="pt-B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err="1" smtClean="0"/>
              <a:t>Pré-Eclâmpsia</a:t>
            </a:r>
            <a:endParaRPr lang="pt-BR" sz="2800" dirty="0"/>
          </a:p>
        </p:txBody>
      </p:sp>
      <p:sp>
        <p:nvSpPr>
          <p:cNvPr id="3" name="Espaço Reservado para Conteúdo 2"/>
          <p:cNvSpPr>
            <a:spLocks noGrp="1"/>
          </p:cNvSpPr>
          <p:nvPr>
            <p:ph idx="1"/>
          </p:nvPr>
        </p:nvSpPr>
        <p:spPr>
          <a:xfrm>
            <a:off x="179512" y="1268760"/>
            <a:ext cx="8784976" cy="5400600"/>
          </a:xfrm>
        </p:spPr>
        <p:txBody>
          <a:bodyPr>
            <a:normAutofit fontScale="55000" lnSpcReduction="20000"/>
          </a:bodyPr>
          <a:lstStyle/>
          <a:p>
            <a:r>
              <a:rPr lang="pt-BR" sz="3300" dirty="0" smtClean="0">
                <a:effectLst>
                  <a:outerShdw blurRad="38100" dist="38100" dir="2700000" algn="tl">
                    <a:srgbClr val="000000">
                      <a:alpha val="43137"/>
                    </a:srgbClr>
                  </a:outerShdw>
                </a:effectLst>
              </a:rPr>
              <a:t>Uma história de </a:t>
            </a:r>
            <a:r>
              <a:rPr lang="pt-BR" sz="3300" dirty="0" err="1" smtClean="0">
                <a:effectLst>
                  <a:outerShdw blurRad="38100" dist="38100" dir="2700000" algn="tl">
                    <a:srgbClr val="000000">
                      <a:alpha val="43137"/>
                    </a:srgbClr>
                  </a:outerShdw>
                </a:effectLst>
              </a:rPr>
              <a:t>pré-eclâmpsia</a:t>
            </a:r>
            <a:r>
              <a:rPr lang="pt-BR" sz="3300" dirty="0" smtClean="0">
                <a:effectLst>
                  <a:outerShdw blurRad="38100" dist="38100" dir="2700000" algn="tl">
                    <a:srgbClr val="000000">
                      <a:alpha val="43137"/>
                    </a:srgbClr>
                  </a:outerShdw>
                </a:effectLst>
              </a:rPr>
              <a:t> têm um alto risco de doença cardiovascular e mortalidade mais tarde na vida. Estudos mostram que mulheres com </a:t>
            </a:r>
            <a:r>
              <a:rPr lang="pt-BR" sz="3300" dirty="0" err="1" smtClean="0">
                <a:effectLst>
                  <a:outerShdw blurRad="38100" dist="38100" dir="2700000" algn="tl">
                    <a:srgbClr val="000000">
                      <a:alpha val="43137"/>
                    </a:srgbClr>
                  </a:outerShdw>
                </a:effectLst>
              </a:rPr>
              <a:t>pré-eclâmpsia</a:t>
            </a:r>
            <a:r>
              <a:rPr lang="pt-BR" sz="3300" dirty="0" smtClean="0">
                <a:effectLst>
                  <a:outerShdw blurRad="38100" dist="38100" dir="2700000" algn="tl">
                    <a:srgbClr val="000000">
                      <a:alpha val="43137"/>
                    </a:srgbClr>
                  </a:outerShdw>
                </a:effectLst>
              </a:rPr>
              <a:t> tem significativamente mais placas </a:t>
            </a:r>
            <a:r>
              <a:rPr lang="pt-BR" sz="3300" dirty="0" err="1" smtClean="0">
                <a:effectLst>
                  <a:outerShdw blurRad="38100" dist="38100" dir="2700000" algn="tl">
                    <a:srgbClr val="000000">
                      <a:alpha val="43137"/>
                    </a:srgbClr>
                  </a:outerShdw>
                </a:effectLst>
              </a:rPr>
              <a:t>aterosclerósticas</a:t>
            </a:r>
            <a:r>
              <a:rPr lang="pt-BR" sz="3300" dirty="0" smtClean="0">
                <a:effectLst>
                  <a:outerShdw blurRad="38100" dist="38100" dir="2700000" algn="tl">
                    <a:srgbClr val="000000">
                      <a:alpha val="43137"/>
                    </a:srgbClr>
                  </a:outerShdw>
                </a:effectLst>
              </a:rPr>
              <a:t> do que outras mulheres tendo filhos. A espessura da </a:t>
            </a:r>
            <a:r>
              <a:rPr lang="pt-BR" sz="3300" dirty="0" err="1" smtClean="0">
                <a:effectLst>
                  <a:outerShdw blurRad="38100" dist="38100" dir="2700000" algn="tl">
                    <a:srgbClr val="000000">
                      <a:alpha val="43137"/>
                    </a:srgbClr>
                  </a:outerShdw>
                </a:effectLst>
              </a:rPr>
              <a:t>intima-medial</a:t>
            </a:r>
            <a:r>
              <a:rPr lang="pt-BR" sz="3300" dirty="0" smtClean="0">
                <a:effectLst>
                  <a:outerShdw blurRad="38100" dist="38100" dir="2700000" algn="tl">
                    <a:srgbClr val="000000">
                      <a:alpha val="43137"/>
                    </a:srgbClr>
                  </a:outerShdw>
                </a:effectLst>
              </a:rPr>
              <a:t> da carótida nessas mulheres com </a:t>
            </a:r>
            <a:r>
              <a:rPr lang="pt-BR" sz="3300" dirty="0" err="1" smtClean="0">
                <a:effectLst>
                  <a:outerShdw blurRad="38100" dist="38100" dir="2700000" algn="tl">
                    <a:srgbClr val="000000">
                      <a:alpha val="43137"/>
                    </a:srgbClr>
                  </a:outerShdw>
                </a:effectLst>
              </a:rPr>
              <a:t>pré-eclâmpsia</a:t>
            </a:r>
            <a:r>
              <a:rPr lang="pt-BR" sz="3300" dirty="0" smtClean="0">
                <a:effectLst>
                  <a:outerShdw blurRad="38100" dist="38100" dir="2700000" algn="tl">
                    <a:srgbClr val="000000">
                      <a:alpha val="43137"/>
                    </a:srgbClr>
                  </a:outerShdw>
                </a:effectLst>
              </a:rPr>
              <a:t> também tende a ser maior que em outros grupos.</a:t>
            </a:r>
          </a:p>
          <a:p>
            <a:r>
              <a:rPr lang="pt-BR" sz="3300" dirty="0" smtClean="0">
                <a:effectLst>
                  <a:outerShdw blurRad="38100" dist="38100" dir="2700000" algn="tl">
                    <a:srgbClr val="000000">
                      <a:alpha val="43137"/>
                    </a:srgbClr>
                  </a:outerShdw>
                </a:effectLst>
              </a:rPr>
              <a:t>O sistema nervoso autônomo parece ter um papel importante na etiologia da </a:t>
            </a:r>
            <a:r>
              <a:rPr lang="pt-BR" sz="3300" dirty="0" err="1" smtClean="0">
                <a:effectLst>
                  <a:outerShdw blurRad="38100" dist="38100" dir="2700000" algn="tl">
                    <a:srgbClr val="000000">
                      <a:alpha val="43137"/>
                    </a:srgbClr>
                  </a:outerShdw>
                </a:effectLst>
              </a:rPr>
              <a:t>pré-eclâmpsia</a:t>
            </a:r>
            <a:r>
              <a:rPr lang="pt-BR" sz="3300" dirty="0" smtClean="0">
                <a:effectLst>
                  <a:outerShdw blurRad="38100" dist="38100" dir="2700000" algn="tl">
                    <a:srgbClr val="000000">
                      <a:alpha val="43137"/>
                    </a:srgbClr>
                  </a:outerShdw>
                </a:effectLst>
              </a:rPr>
              <a:t> onde existe uma aumentada ativação do sistema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simpático</a:t>
            </a:r>
            <a:r>
              <a:rPr lang="en-US" sz="3300" dirty="0" smtClean="0">
                <a:effectLst>
                  <a:outerShdw blurRad="38100" dist="38100" dir="2700000" algn="tl">
                    <a:srgbClr val="000000">
                      <a:alpha val="43137"/>
                    </a:srgbClr>
                  </a:outerShdw>
                </a:effectLst>
              </a:rPr>
              <a:t> e </a:t>
            </a:r>
            <a:r>
              <a:rPr lang="en-US" sz="3300" dirty="0" err="1" smtClean="0">
                <a:effectLst>
                  <a:outerShdw blurRad="38100" dist="38100" dir="2700000" algn="tl">
                    <a:srgbClr val="000000">
                      <a:alpha val="43137"/>
                    </a:srgbClr>
                  </a:outerShdw>
                </a:effectLst>
              </a:rPr>
              <a:t>decréscimo</a:t>
            </a:r>
            <a:r>
              <a:rPr lang="en-US" sz="3300" dirty="0" smtClean="0">
                <a:effectLst>
                  <a:outerShdw blurRad="38100" dist="38100" dir="2700000" algn="tl">
                    <a:srgbClr val="000000">
                      <a:alpha val="43137"/>
                    </a:srgbClr>
                  </a:outerShdw>
                </a:effectLst>
              </a:rPr>
              <a:t> no </a:t>
            </a:r>
            <a:r>
              <a:rPr lang="en-US" sz="3300" dirty="0" err="1" smtClean="0">
                <a:effectLst>
                  <a:outerShdw blurRad="38100" dist="38100" dir="2700000" algn="tl">
                    <a:srgbClr val="000000">
                      <a:alpha val="43137"/>
                    </a:srgbClr>
                  </a:outerShdw>
                </a:effectLst>
              </a:rPr>
              <a:t>controle</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parasimpático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frequência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cardíaca</a:t>
            </a:r>
            <a:r>
              <a:rPr lang="pt-BR" sz="3300" dirty="0" smtClean="0">
                <a:effectLst>
                  <a:outerShdw blurRad="38100" dist="38100" dir="2700000" algn="tl">
                    <a:srgbClr val="000000">
                      <a:alpha val="43137"/>
                    </a:srgbClr>
                  </a:outerShdw>
                </a:effectLst>
              </a:rPr>
              <a:t>. Os níveis de </a:t>
            </a:r>
            <a:r>
              <a:rPr lang="pt-BR" sz="3300" dirty="0" err="1" smtClean="0">
                <a:effectLst>
                  <a:outerShdw blurRad="38100" dist="38100" dir="2700000" algn="tl">
                    <a:srgbClr val="000000">
                      <a:alpha val="43137"/>
                    </a:srgbClr>
                  </a:outerShdw>
                </a:effectLst>
              </a:rPr>
              <a:t>desidrogenase</a:t>
            </a:r>
            <a:r>
              <a:rPr lang="pt-BR" sz="3300" dirty="0" smtClean="0">
                <a:effectLst>
                  <a:outerShdw blurRad="38100" dist="38100" dir="2700000" algn="tl">
                    <a:srgbClr val="000000">
                      <a:alpha val="43137"/>
                    </a:srgbClr>
                  </a:outerShdw>
                </a:effectLst>
              </a:rPr>
              <a:t> láctica  também são  significativamente elevados em mulheres com </a:t>
            </a:r>
            <a:r>
              <a:rPr lang="pt-BR" sz="3300" dirty="0" err="1" smtClean="0">
                <a:effectLst>
                  <a:outerShdw blurRad="38100" dist="38100" dir="2700000" algn="tl">
                    <a:srgbClr val="000000">
                      <a:alpha val="43137"/>
                    </a:srgbClr>
                  </a:outerShdw>
                </a:effectLst>
              </a:rPr>
              <a:t>pré-eclâmpsia</a:t>
            </a:r>
            <a:r>
              <a:rPr lang="pt-BR" sz="3300" dirty="0" smtClean="0">
                <a:effectLst>
                  <a:outerShdw blurRad="38100" dist="38100" dir="2700000" algn="tl">
                    <a:srgbClr val="000000">
                      <a:alpha val="43137"/>
                    </a:srgbClr>
                  </a:outerShdw>
                </a:effectLst>
              </a:rPr>
              <a:t>.</a:t>
            </a:r>
          </a:p>
          <a:p>
            <a:endParaRPr lang="pt-BR" dirty="0" smtClean="0">
              <a:effectLst>
                <a:outerShdw blurRad="38100" dist="38100" dir="2700000" algn="tl">
                  <a:srgbClr val="000000">
                    <a:alpha val="43137"/>
                  </a:srgbClr>
                </a:outerShdw>
              </a:effectLst>
            </a:endParaRPr>
          </a:p>
          <a:p>
            <a:endParaRPr lang="pt-BR" dirty="0" smtClean="0">
              <a:effectLst>
                <a:outerShdw blurRad="38100" dist="38100" dir="2700000" algn="tl">
                  <a:srgbClr val="000000">
                    <a:alpha val="43137"/>
                  </a:srgbClr>
                </a:outerShdw>
              </a:effectLst>
            </a:endParaRPr>
          </a:p>
          <a:p>
            <a:r>
              <a:rPr lang="en-US" sz="2900" dirty="0" smtClean="0">
                <a:solidFill>
                  <a:schemeClr val="bg1"/>
                </a:solidFill>
                <a:effectLst>
                  <a:outerShdw blurRad="38100" dist="38100" dir="2700000" algn="tl">
                    <a:srgbClr val="000000">
                      <a:alpha val="43137"/>
                    </a:srgbClr>
                  </a:outerShdw>
                </a:effectLst>
              </a:rPr>
              <a:t>(</a:t>
            </a:r>
            <a:r>
              <a:rPr lang="en-US" sz="2900" dirty="0" err="1" smtClean="0">
                <a:solidFill>
                  <a:schemeClr val="bg1"/>
                </a:solidFill>
                <a:effectLst>
                  <a:outerShdw blurRad="38100" dist="38100" dir="2700000" algn="tl">
                    <a:srgbClr val="000000">
                      <a:alpha val="43137"/>
                    </a:srgbClr>
                  </a:outerShdw>
                </a:effectLst>
              </a:rPr>
              <a:t>Haukkamaa</a:t>
            </a:r>
            <a:r>
              <a:rPr lang="en-US" sz="2900" dirty="0" smtClean="0">
                <a:solidFill>
                  <a:schemeClr val="bg1"/>
                </a:solidFill>
                <a:effectLst>
                  <a:outerShdw blurRad="38100" dist="38100" dir="2700000" algn="tl">
                    <a:srgbClr val="000000">
                      <a:alpha val="43137"/>
                    </a:srgbClr>
                  </a:outerShdw>
                </a:effectLst>
              </a:rPr>
              <a:t> L, </a:t>
            </a:r>
            <a:r>
              <a:rPr lang="en-US" sz="2900" dirty="0" err="1" smtClean="0">
                <a:solidFill>
                  <a:schemeClr val="bg1"/>
                </a:solidFill>
                <a:effectLst>
                  <a:outerShdw blurRad="38100" dist="38100" dir="2700000" algn="tl">
                    <a:srgbClr val="000000">
                      <a:alpha val="43137"/>
                    </a:srgbClr>
                  </a:outerShdw>
                </a:effectLst>
              </a:rPr>
              <a:t>Moilanen</a:t>
            </a:r>
            <a:r>
              <a:rPr lang="en-US" sz="2900" dirty="0" smtClean="0">
                <a:solidFill>
                  <a:schemeClr val="bg1"/>
                </a:solidFill>
                <a:effectLst>
                  <a:outerShdw blurRad="38100" dist="38100" dir="2700000" algn="tl">
                    <a:srgbClr val="000000">
                      <a:alpha val="43137"/>
                    </a:srgbClr>
                  </a:outerShdw>
                </a:effectLst>
              </a:rPr>
              <a:t> L, </a:t>
            </a:r>
            <a:r>
              <a:rPr lang="en-US" sz="2900" dirty="0" err="1" smtClean="0">
                <a:solidFill>
                  <a:schemeClr val="bg1"/>
                </a:solidFill>
                <a:effectLst>
                  <a:outerShdw blurRad="38100" dist="38100" dir="2700000" algn="tl">
                    <a:srgbClr val="000000">
                      <a:alpha val="43137"/>
                    </a:srgbClr>
                  </a:outerShdw>
                </a:effectLst>
              </a:rPr>
              <a:t>Kattainen</a:t>
            </a:r>
            <a:r>
              <a:rPr lang="en-US" sz="2900" dirty="0" smtClean="0">
                <a:solidFill>
                  <a:schemeClr val="bg1"/>
                </a:solidFill>
                <a:effectLst>
                  <a:outerShdw blurRad="38100" dist="38100" dir="2700000" algn="tl">
                    <a:srgbClr val="000000">
                      <a:alpha val="43137"/>
                    </a:srgbClr>
                  </a:outerShdw>
                </a:effectLst>
              </a:rPr>
              <a:t> A, </a:t>
            </a:r>
            <a:r>
              <a:rPr lang="en-US" sz="2900" dirty="0" err="1" smtClean="0">
                <a:solidFill>
                  <a:schemeClr val="bg1"/>
                </a:solidFill>
                <a:effectLst>
                  <a:outerShdw blurRad="38100" dist="38100" dir="2700000" algn="tl">
                    <a:srgbClr val="000000">
                      <a:alpha val="43137"/>
                    </a:srgbClr>
                  </a:outerShdw>
                </a:effectLst>
              </a:rPr>
              <a:t>Luoto</a:t>
            </a:r>
            <a:r>
              <a:rPr lang="en-US" sz="2900" dirty="0" smtClean="0">
                <a:solidFill>
                  <a:schemeClr val="bg1"/>
                </a:solidFill>
                <a:effectLst>
                  <a:outerShdw blurRad="38100" dist="38100" dir="2700000" algn="tl">
                    <a:srgbClr val="000000">
                      <a:alpha val="43137"/>
                    </a:srgbClr>
                  </a:outerShdw>
                </a:effectLst>
              </a:rPr>
              <a:t> R et al. 2009. Pre-</a:t>
            </a:r>
            <a:r>
              <a:rPr lang="en-US" sz="2900" dirty="0" err="1" smtClean="0">
                <a:solidFill>
                  <a:schemeClr val="bg1"/>
                </a:solidFill>
                <a:effectLst>
                  <a:outerShdw blurRad="38100" dist="38100" dir="2700000" algn="tl">
                    <a:srgbClr val="000000">
                      <a:alpha val="43137"/>
                    </a:srgbClr>
                  </a:outerShdw>
                </a:effectLst>
              </a:rPr>
              <a:t>eclampsia</a:t>
            </a:r>
            <a:r>
              <a:rPr lang="en-US" sz="2900" dirty="0" smtClean="0">
                <a:solidFill>
                  <a:schemeClr val="bg1"/>
                </a:solidFill>
                <a:effectLst>
                  <a:outerShdw blurRad="38100" dist="38100" dir="2700000" algn="tl">
                    <a:srgbClr val="000000">
                      <a:alpha val="43137"/>
                    </a:srgbClr>
                  </a:outerShdw>
                </a:effectLst>
              </a:rPr>
              <a:t> is a risk factor of carotid artery atherosclerosis. </a:t>
            </a:r>
            <a:r>
              <a:rPr lang="pt-BR" sz="2900" dirty="0" err="1" smtClean="0">
                <a:solidFill>
                  <a:schemeClr val="bg1"/>
                </a:solidFill>
                <a:effectLst>
                  <a:outerShdw blurRad="38100" dist="38100" dir="2700000" algn="tl">
                    <a:srgbClr val="000000">
                      <a:alpha val="43137"/>
                    </a:srgbClr>
                  </a:outerShdw>
                </a:effectLst>
              </a:rPr>
              <a:t>Cerebrovasc</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Dis</a:t>
            </a:r>
            <a:r>
              <a:rPr lang="pt-BR" sz="2900" dirty="0" smtClean="0">
                <a:solidFill>
                  <a:schemeClr val="bg1"/>
                </a:solidFill>
                <a:effectLst>
                  <a:outerShdw blurRad="38100" dist="38100" dir="2700000" algn="tl">
                    <a:srgbClr val="000000">
                      <a:alpha val="43137"/>
                    </a:srgbClr>
                  </a:outerShdw>
                </a:effectLst>
              </a:rPr>
              <a:t> 27(6): 599-607; </a:t>
            </a:r>
            <a:r>
              <a:rPr lang="en-US" sz="2900" dirty="0" err="1" smtClean="0">
                <a:solidFill>
                  <a:schemeClr val="bg1"/>
                </a:solidFill>
                <a:effectLst>
                  <a:outerShdw blurRad="38100" dist="38100" dir="2700000" algn="tl">
                    <a:srgbClr val="000000">
                      <a:alpha val="43137"/>
                    </a:srgbClr>
                  </a:outerShdw>
                </a:effectLst>
              </a:rPr>
              <a:t>Blaauw</a:t>
            </a:r>
            <a:r>
              <a:rPr lang="en-US" sz="2900" dirty="0" smtClean="0">
                <a:solidFill>
                  <a:schemeClr val="bg1"/>
                </a:solidFill>
                <a:effectLst>
                  <a:outerShdw blurRad="38100" dist="38100" dir="2700000" algn="tl">
                    <a:srgbClr val="000000">
                      <a:alpha val="43137"/>
                    </a:srgbClr>
                  </a:outerShdw>
                </a:effectLst>
              </a:rPr>
              <a:t> J, van </a:t>
            </a:r>
            <a:r>
              <a:rPr lang="en-US" sz="2900" dirty="0" err="1" smtClean="0">
                <a:solidFill>
                  <a:schemeClr val="bg1"/>
                </a:solidFill>
                <a:effectLst>
                  <a:outerShdw blurRad="38100" dist="38100" dir="2700000" algn="tl">
                    <a:srgbClr val="000000">
                      <a:alpha val="43137"/>
                    </a:srgbClr>
                  </a:outerShdw>
                </a:effectLst>
              </a:rPr>
              <a:t>Pampus</a:t>
            </a:r>
            <a:r>
              <a:rPr lang="en-US" sz="2900" dirty="0" smtClean="0">
                <a:solidFill>
                  <a:schemeClr val="bg1"/>
                </a:solidFill>
                <a:effectLst>
                  <a:outerShdw blurRad="38100" dist="38100" dir="2700000" algn="tl">
                    <a:srgbClr val="000000">
                      <a:alpha val="43137"/>
                    </a:srgbClr>
                  </a:outerShdw>
                </a:effectLst>
              </a:rPr>
              <a:t> MG, </a:t>
            </a:r>
            <a:r>
              <a:rPr lang="en-US" sz="2900" dirty="0" err="1" smtClean="0">
                <a:solidFill>
                  <a:schemeClr val="bg1"/>
                </a:solidFill>
                <a:effectLst>
                  <a:outerShdw blurRad="38100" dist="38100" dir="2700000" algn="tl">
                    <a:srgbClr val="000000">
                      <a:alpha val="43137"/>
                    </a:srgbClr>
                  </a:outerShdw>
                </a:effectLst>
              </a:rPr>
              <a:t>Doormal</a:t>
            </a:r>
            <a:r>
              <a:rPr lang="en-US" sz="2900" dirty="0" smtClean="0">
                <a:solidFill>
                  <a:schemeClr val="bg1"/>
                </a:solidFill>
                <a:effectLst>
                  <a:outerShdw blurRad="38100" dist="38100" dir="2700000" algn="tl">
                    <a:srgbClr val="000000">
                      <a:alpha val="43137"/>
                    </a:srgbClr>
                  </a:outerShdw>
                </a:effectLst>
              </a:rPr>
              <a:t> JV, et al. 2006. Increased </a:t>
            </a:r>
            <a:r>
              <a:rPr lang="en-US" sz="2900" dirty="0" err="1" smtClean="0">
                <a:solidFill>
                  <a:schemeClr val="bg1"/>
                </a:solidFill>
                <a:effectLst>
                  <a:outerShdw blurRad="38100" dist="38100" dir="2700000" algn="tl">
                    <a:srgbClr val="000000">
                      <a:alpha val="43137"/>
                    </a:srgbClr>
                  </a:outerShdw>
                </a:effectLst>
              </a:rPr>
              <a:t>intima</a:t>
            </a:r>
            <a:r>
              <a:rPr lang="en-US" sz="2900" dirty="0" smtClean="0">
                <a:solidFill>
                  <a:schemeClr val="bg1"/>
                </a:solidFill>
                <a:effectLst>
                  <a:outerShdw blurRad="38100" dist="38100" dir="2700000" algn="tl">
                    <a:srgbClr val="000000">
                      <a:alpha val="43137"/>
                    </a:srgbClr>
                  </a:outerShdw>
                </a:effectLst>
              </a:rPr>
              <a:t>-media-thickness after early onset of preeclampsia. </a:t>
            </a:r>
            <a:r>
              <a:rPr lang="pt-BR" sz="2900" dirty="0" err="1" smtClean="0">
                <a:solidFill>
                  <a:schemeClr val="bg1"/>
                </a:solidFill>
                <a:effectLst>
                  <a:outerShdw blurRad="38100" dist="38100" dir="2700000" algn="tl">
                    <a:srgbClr val="000000">
                      <a:alpha val="43137"/>
                    </a:srgbClr>
                  </a:outerShdw>
                </a:effectLst>
              </a:rPr>
              <a:t>Obstet</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Gynecol</a:t>
            </a:r>
            <a:r>
              <a:rPr lang="pt-BR" sz="2900" dirty="0" smtClean="0">
                <a:solidFill>
                  <a:schemeClr val="bg1"/>
                </a:solidFill>
                <a:effectLst>
                  <a:outerShdw blurRad="38100" dist="38100" dir="2700000" algn="tl">
                    <a:srgbClr val="000000">
                      <a:alpha val="43137"/>
                    </a:srgbClr>
                  </a:outerShdw>
                </a:effectLst>
              </a:rPr>
              <a:t> 107(6): 1345-51. N. </a:t>
            </a:r>
            <a:r>
              <a:rPr lang="pt-BR" sz="2900" dirty="0" err="1" smtClean="0">
                <a:solidFill>
                  <a:schemeClr val="bg1"/>
                </a:solidFill>
                <a:effectLst>
                  <a:outerShdw blurRad="38100" dist="38100" dir="2700000" algn="tl">
                    <a:srgbClr val="000000">
                      <a:alpha val="43137"/>
                    </a:srgbClr>
                  </a:outerShdw>
                </a:effectLst>
              </a:rPr>
              <a:t>Sharashkina</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et</a:t>
            </a:r>
            <a:r>
              <a:rPr lang="pt-BR" sz="2900" dirty="0" smtClean="0">
                <a:solidFill>
                  <a:schemeClr val="bg1"/>
                </a:solidFill>
                <a:effectLst>
                  <a:outerShdw blurRad="38100" dist="38100" dir="2700000" algn="tl">
                    <a:srgbClr val="000000">
                      <a:alpha val="43137"/>
                    </a:srgbClr>
                  </a:outerShdw>
                </a:effectLst>
              </a:rPr>
              <a:t> al. </a:t>
            </a:r>
            <a:r>
              <a:rPr lang="en-US" sz="2900" dirty="0" smtClean="0">
                <a:solidFill>
                  <a:schemeClr val="bg1"/>
                </a:solidFill>
                <a:effectLst>
                  <a:outerShdw blurRad="38100" dist="38100" dir="2700000" algn="tl">
                    <a:srgbClr val="000000">
                      <a:alpha val="43137"/>
                    </a:srgbClr>
                  </a:outerShdw>
                </a:effectLst>
              </a:rPr>
              <a:t>Preeclampsia and pregnancy induced hypertension and carotid artery atherosclerosis. Pregnancy Hypertension 2012,V2; I3: 294-295; Yang, Cheryl C. H., Te-Chang Chao et al. </a:t>
            </a:r>
            <a:r>
              <a:rPr lang="en-US" sz="2900" dirty="0" err="1" smtClean="0">
                <a:solidFill>
                  <a:schemeClr val="bg1"/>
                </a:solidFill>
                <a:effectLst>
                  <a:outerShdw blurRad="38100" dist="38100" dir="2700000" algn="tl">
                    <a:srgbClr val="000000">
                      <a:alpha val="43137"/>
                    </a:srgbClr>
                  </a:outerShdw>
                </a:effectLst>
              </a:rPr>
              <a:t>Preeclamptic</a:t>
            </a:r>
            <a:r>
              <a:rPr lang="en-US" sz="2900" dirty="0" smtClean="0">
                <a:solidFill>
                  <a:schemeClr val="bg1"/>
                </a:solidFill>
                <a:effectLst>
                  <a:outerShdw blurRad="38100" dist="38100" dir="2700000" algn="tl">
                    <a:srgbClr val="000000">
                      <a:alpha val="43137"/>
                    </a:srgbClr>
                  </a:outerShdw>
                </a:effectLst>
              </a:rPr>
              <a:t> pregnancy is associated with increased sympathetic and decreased parasympathetic control of HR. Am J </a:t>
            </a:r>
            <a:r>
              <a:rPr lang="en-US" sz="2900" dirty="0" err="1" smtClean="0">
                <a:solidFill>
                  <a:schemeClr val="bg1"/>
                </a:solidFill>
                <a:effectLst>
                  <a:outerShdw blurRad="38100" dist="38100" dir="2700000" algn="tl">
                    <a:srgbClr val="000000">
                      <a:alpha val="43137"/>
                    </a:srgbClr>
                  </a:outerShdw>
                </a:effectLst>
              </a:rPr>
              <a:t>Physiol</a:t>
            </a:r>
            <a:r>
              <a:rPr lang="en-US" sz="2900" dirty="0" smtClean="0">
                <a:solidFill>
                  <a:schemeClr val="bg1"/>
                </a:solidFill>
                <a:effectLst>
                  <a:outerShdw blurRad="38100" dist="38100" dir="2700000" algn="tl">
                    <a:srgbClr val="000000">
                      <a:alpha val="43137"/>
                    </a:srgbClr>
                  </a:outerShdw>
                </a:effectLst>
              </a:rPr>
              <a:t> Heart Circ </a:t>
            </a:r>
            <a:r>
              <a:rPr lang="en-US" sz="2900" dirty="0" err="1" smtClean="0">
                <a:solidFill>
                  <a:schemeClr val="bg1"/>
                </a:solidFill>
                <a:effectLst>
                  <a:outerShdw blurRad="38100" dist="38100" dir="2700000" algn="tl">
                    <a:srgbClr val="000000">
                      <a:alpha val="43137"/>
                    </a:srgbClr>
                  </a:outerShdw>
                </a:effectLst>
              </a:rPr>
              <a:t>Physiol</a:t>
            </a:r>
            <a:r>
              <a:rPr lang="en-US" sz="2900" dirty="0" smtClean="0">
                <a:solidFill>
                  <a:schemeClr val="bg1"/>
                </a:solidFill>
                <a:effectLst>
                  <a:outerShdw blurRad="38100" dist="38100" dir="2700000" algn="tl">
                    <a:srgbClr val="000000">
                      <a:alpha val="43137"/>
                    </a:srgbClr>
                  </a:outerShdw>
                </a:effectLst>
              </a:rPr>
              <a:t> 2000, </a:t>
            </a:r>
            <a:r>
              <a:rPr lang="pt-BR" sz="2900" dirty="0" smtClean="0">
                <a:solidFill>
                  <a:schemeClr val="bg1"/>
                </a:solidFill>
                <a:effectLst>
                  <a:outerShdw blurRad="38100" dist="38100" dir="2700000" algn="tl">
                    <a:srgbClr val="000000">
                      <a:alpha val="43137"/>
                    </a:srgbClr>
                  </a:outerShdw>
                </a:effectLst>
              </a:rPr>
              <a:t>278: 1269–1273; </a:t>
            </a:r>
            <a:r>
              <a:rPr lang="en-US" sz="2900" dirty="0" smtClean="0">
                <a:solidFill>
                  <a:schemeClr val="bg1"/>
                </a:solidFill>
                <a:effectLst>
                  <a:outerShdw blurRad="38100" dist="38100" dir="2700000" algn="tl">
                    <a:srgbClr val="000000">
                      <a:alpha val="43137"/>
                    </a:srgbClr>
                  </a:outerShdw>
                </a:effectLst>
              </a:rPr>
              <a:t>He S, </a:t>
            </a:r>
            <a:r>
              <a:rPr lang="en-US" sz="2900" dirty="0" err="1" smtClean="0">
                <a:solidFill>
                  <a:schemeClr val="bg1"/>
                </a:solidFill>
                <a:effectLst>
                  <a:outerShdw blurRad="38100" dist="38100" dir="2700000" algn="tl">
                    <a:srgbClr val="000000">
                      <a:alpha val="43137"/>
                    </a:srgbClr>
                  </a:outerShdw>
                </a:effectLst>
              </a:rPr>
              <a:t>Bremme</a:t>
            </a:r>
            <a:r>
              <a:rPr lang="en-US" sz="2900" dirty="0" smtClean="0">
                <a:solidFill>
                  <a:schemeClr val="bg1"/>
                </a:solidFill>
                <a:effectLst>
                  <a:outerShdw blurRad="38100" dist="38100" dir="2700000" algn="tl">
                    <a:srgbClr val="000000">
                      <a:alpha val="43137"/>
                    </a:srgbClr>
                  </a:outerShdw>
                </a:effectLst>
              </a:rPr>
              <a:t> K, </a:t>
            </a:r>
            <a:r>
              <a:rPr lang="en-US" sz="2900" dirty="0" err="1" smtClean="0">
                <a:solidFill>
                  <a:schemeClr val="bg1"/>
                </a:solidFill>
                <a:effectLst>
                  <a:outerShdw blurRad="38100" dist="38100" dir="2700000" algn="tl">
                    <a:srgbClr val="000000">
                      <a:alpha val="43137"/>
                    </a:srgbClr>
                  </a:outerShdw>
                </a:effectLst>
              </a:rPr>
              <a:t>Kallner</a:t>
            </a:r>
            <a:r>
              <a:rPr lang="en-US" sz="2900" dirty="0" smtClean="0">
                <a:solidFill>
                  <a:schemeClr val="bg1"/>
                </a:solidFill>
                <a:effectLst>
                  <a:outerShdw blurRad="38100" dist="38100" dir="2700000" algn="tl">
                    <a:srgbClr val="000000">
                      <a:alpha val="43137"/>
                    </a:srgbClr>
                  </a:outerShdw>
                </a:effectLst>
              </a:rPr>
              <a:t> A, et al. Increased concentrations of lactate </a:t>
            </a:r>
            <a:r>
              <a:rPr lang="en-US" sz="2900" dirty="0" err="1" smtClean="0">
                <a:solidFill>
                  <a:schemeClr val="bg1"/>
                </a:solidFill>
                <a:effectLst>
                  <a:outerShdw blurRad="38100" dist="38100" dir="2700000" algn="tl">
                    <a:srgbClr val="000000">
                      <a:alpha val="43137"/>
                    </a:srgbClr>
                  </a:outerShdw>
                </a:effectLst>
              </a:rPr>
              <a:t>dehydrogenase</a:t>
            </a:r>
            <a:r>
              <a:rPr lang="en-US" sz="2900" dirty="0" smtClean="0">
                <a:solidFill>
                  <a:schemeClr val="bg1"/>
                </a:solidFill>
                <a:effectLst>
                  <a:outerShdw blurRad="38100" dist="38100" dir="2700000" algn="tl">
                    <a:srgbClr val="000000">
                      <a:alpha val="43137"/>
                    </a:srgbClr>
                  </a:outerShdw>
                </a:effectLst>
              </a:rPr>
              <a:t> in pregnancy with preeclampsia; a predictor for birth of small for gestational age infants. </a:t>
            </a:r>
            <a:r>
              <a:rPr lang="en-US" sz="2900" dirty="0" err="1" smtClean="0">
                <a:solidFill>
                  <a:schemeClr val="bg1"/>
                </a:solidFill>
                <a:effectLst>
                  <a:outerShdw blurRad="38100" dist="38100" dir="2700000" algn="tl">
                    <a:srgbClr val="000000">
                      <a:alpha val="43137"/>
                    </a:srgbClr>
                  </a:outerShdw>
                </a:effectLst>
              </a:rPr>
              <a:t>Gynecol</a:t>
            </a:r>
            <a:r>
              <a:rPr lang="en-US" sz="2900" dirty="0" smtClean="0">
                <a:solidFill>
                  <a:schemeClr val="bg1"/>
                </a:solidFill>
                <a:effectLst>
                  <a:outerShdw blurRad="38100" dist="38100" dir="2700000" algn="tl">
                    <a:srgbClr val="000000">
                      <a:alpha val="43137"/>
                    </a:srgbClr>
                  </a:outerShdw>
                </a:effectLst>
              </a:rPr>
              <a:t> </a:t>
            </a:r>
            <a:r>
              <a:rPr lang="en-US" sz="2900" dirty="0" err="1" smtClean="0">
                <a:solidFill>
                  <a:schemeClr val="bg1"/>
                </a:solidFill>
                <a:effectLst>
                  <a:outerShdw blurRad="38100" dist="38100" dir="2700000" algn="tl">
                    <a:srgbClr val="000000">
                      <a:alpha val="43137"/>
                    </a:srgbClr>
                  </a:outerShdw>
                </a:effectLst>
              </a:rPr>
              <a:t>Obstet</a:t>
            </a:r>
            <a:r>
              <a:rPr lang="en-US" sz="2900" dirty="0" smtClean="0">
                <a:solidFill>
                  <a:schemeClr val="bg1"/>
                </a:solidFill>
                <a:effectLst>
                  <a:outerShdw blurRad="38100" dist="38100" dir="2700000" algn="tl">
                    <a:srgbClr val="000000">
                      <a:alpha val="43137"/>
                    </a:srgbClr>
                  </a:outerShdw>
                </a:effectLst>
              </a:rPr>
              <a:t> </a:t>
            </a:r>
            <a:r>
              <a:rPr lang="pt-BR" sz="2900" dirty="0" smtClean="0">
                <a:solidFill>
                  <a:schemeClr val="bg1"/>
                </a:solidFill>
                <a:effectLst>
                  <a:outerShdw blurRad="38100" dist="38100" dir="2700000" algn="tl">
                    <a:srgbClr val="000000">
                      <a:alpha val="43137"/>
                    </a:srgbClr>
                  </a:outerShdw>
                </a:effectLst>
              </a:rPr>
              <a:t>Invest. 1995;39:234–8; </a:t>
            </a:r>
            <a:r>
              <a:rPr lang="it-IT" sz="2900" dirty="0" smtClean="0">
                <a:solidFill>
                  <a:schemeClr val="bg1"/>
                </a:solidFill>
                <a:effectLst>
                  <a:outerShdw blurRad="38100" dist="38100" dir="2700000" algn="tl">
                    <a:srgbClr val="000000">
                      <a:alpha val="43137"/>
                    </a:srgbClr>
                  </a:outerShdw>
                </a:effectLst>
              </a:rPr>
              <a:t>Catanzerite VA, Steinberg SM, Mosley CA, et al. Severe </a:t>
            </a:r>
            <a:r>
              <a:rPr lang="en-US" sz="2900" dirty="0" smtClean="0">
                <a:solidFill>
                  <a:schemeClr val="bg1"/>
                </a:solidFill>
                <a:effectLst>
                  <a:outerShdw blurRad="38100" dist="38100" dir="2700000" algn="tl">
                    <a:srgbClr val="000000">
                      <a:alpha val="43137"/>
                    </a:srgbClr>
                  </a:outerShdw>
                </a:effectLst>
              </a:rPr>
              <a:t>preeclampsia with </a:t>
            </a:r>
            <a:r>
              <a:rPr lang="en-US" sz="2900" dirty="0" err="1" smtClean="0">
                <a:solidFill>
                  <a:schemeClr val="bg1"/>
                </a:solidFill>
                <a:effectLst>
                  <a:outerShdw blurRad="38100" dist="38100" dir="2700000" algn="tl">
                    <a:srgbClr val="000000">
                      <a:alpha val="43137"/>
                    </a:srgbClr>
                  </a:outerShdw>
                </a:effectLst>
              </a:rPr>
              <a:t>fulminant</a:t>
            </a:r>
            <a:r>
              <a:rPr lang="en-US" sz="2900" dirty="0" smtClean="0">
                <a:solidFill>
                  <a:schemeClr val="bg1"/>
                </a:solidFill>
                <a:effectLst>
                  <a:outerShdw blurRad="38100" dist="38100" dir="2700000" algn="tl">
                    <a:srgbClr val="000000">
                      <a:alpha val="43137"/>
                    </a:srgbClr>
                  </a:outerShdw>
                </a:effectLst>
              </a:rPr>
              <a:t> and extreme elevation of </a:t>
            </a:r>
            <a:r>
              <a:rPr lang="en-US" sz="2900" dirty="0" err="1" smtClean="0">
                <a:solidFill>
                  <a:schemeClr val="bg1"/>
                </a:solidFill>
                <a:effectLst>
                  <a:outerShdw blurRad="38100" dist="38100" dir="2700000" algn="tl">
                    <a:srgbClr val="000000">
                      <a:alpha val="43137"/>
                    </a:srgbClr>
                  </a:outerShdw>
                </a:effectLst>
              </a:rPr>
              <a:t>aspartate</a:t>
            </a:r>
            <a:r>
              <a:rPr lang="en-US"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aminotransferase</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and</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lactate</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dehydrogenase</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levels</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Am</a:t>
            </a:r>
            <a:r>
              <a:rPr lang="pt-BR" sz="2900" dirty="0" smtClean="0">
                <a:solidFill>
                  <a:schemeClr val="bg1"/>
                </a:solidFill>
                <a:effectLst>
                  <a:outerShdw blurRad="38100" dist="38100" dir="2700000" algn="tl">
                    <a:srgbClr val="000000">
                      <a:alpha val="43137"/>
                    </a:srgbClr>
                  </a:outerShdw>
                </a:effectLst>
              </a:rPr>
              <a:t> J </a:t>
            </a:r>
            <a:r>
              <a:rPr lang="pt-BR" sz="2900" dirty="0" err="1" smtClean="0">
                <a:solidFill>
                  <a:schemeClr val="bg1"/>
                </a:solidFill>
                <a:effectLst>
                  <a:outerShdw blurRad="38100" dist="38100" dir="2700000" algn="tl">
                    <a:srgbClr val="000000">
                      <a:alpha val="43137"/>
                    </a:srgbClr>
                  </a:outerShdw>
                </a:effectLst>
              </a:rPr>
              <a:t>Perinatol</a:t>
            </a:r>
            <a:r>
              <a:rPr lang="pt-BR" sz="2900" dirty="0" smtClean="0">
                <a:solidFill>
                  <a:schemeClr val="bg1"/>
                </a:solidFill>
                <a:effectLst>
                  <a:outerShdw blurRad="38100" dist="38100" dir="2700000" algn="tl">
                    <a:srgbClr val="000000">
                      <a:alpha val="43137"/>
                    </a:srgbClr>
                  </a:outerShdw>
                </a:effectLst>
              </a:rPr>
              <a:t>. 1995;12:310–3)</a:t>
            </a:r>
          </a:p>
          <a:p>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9512" y="1371600"/>
            <a:ext cx="8784976" cy="1828800"/>
          </a:xfrm>
        </p:spPr>
        <p:txBody>
          <a:bodyPr>
            <a:noAutofit/>
          </a:bodyPr>
          <a:lstStyle/>
          <a:p>
            <a:r>
              <a:rPr lang="pt-BR" sz="2800" dirty="0" smtClean="0"/>
              <a:t>Outros fatores de risco para a aterosclerose/Doença arterial coronária no ponto de vista </a:t>
            </a:r>
            <a:br>
              <a:rPr lang="pt-BR" sz="2800" dirty="0" smtClean="0"/>
            </a:br>
            <a:r>
              <a:rPr lang="pt-BR" sz="2800" dirty="0" smtClean="0"/>
              <a:t>da teoria da acidez</a:t>
            </a:r>
            <a:endParaRPr lang="pt-BR" sz="2800" dirty="0"/>
          </a:p>
        </p:txBody>
      </p:sp>
      <p:sp>
        <p:nvSpPr>
          <p:cNvPr id="5" name="Subtítulo 4"/>
          <p:cNvSpPr>
            <a:spLocks noGrp="1"/>
          </p:cNvSpPr>
          <p:nvPr>
            <p:ph type="subTitle" idx="1"/>
          </p:nvPr>
        </p:nvSpPr>
        <p:spPr/>
        <p:txBody>
          <a:bodyPr/>
          <a:lstStyle/>
          <a:p>
            <a:endParaRPr lang="pt-B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640960" cy="1143000"/>
          </a:xfrm>
        </p:spPr>
        <p:txBody>
          <a:bodyPr>
            <a:noAutofit/>
          </a:bodyPr>
          <a:lstStyle/>
          <a:p>
            <a:r>
              <a:rPr lang="pt-BR" sz="2800" dirty="0" err="1" smtClean="0">
                <a:effectLst>
                  <a:outerShdw blurRad="38100" dist="38100" dir="2700000" algn="tl">
                    <a:srgbClr val="000000">
                      <a:alpha val="43137"/>
                    </a:srgbClr>
                  </a:outerShdw>
                </a:effectLst>
              </a:rPr>
              <a:t>Homocisteina</a:t>
            </a:r>
            <a:r>
              <a:rPr lang="pt-BR" sz="2800" dirty="0" smtClean="0">
                <a:effectLst>
                  <a:outerShdw blurRad="38100" dist="38100" dir="2700000" algn="tl">
                    <a:srgbClr val="000000">
                      <a:alpha val="43137"/>
                    </a:srgbClr>
                  </a:outerShdw>
                </a:effectLst>
              </a:rPr>
              <a:t/>
            </a:r>
            <a:br>
              <a:rPr lang="pt-BR" sz="2800" dirty="0" smtClean="0">
                <a:effectLst>
                  <a:outerShdw blurRad="38100" dist="38100" dir="2700000" algn="tl">
                    <a:srgbClr val="000000">
                      <a:alpha val="43137"/>
                    </a:srgbClr>
                  </a:outerShdw>
                </a:effectLst>
              </a:rPr>
            </a:br>
            <a:endParaRPr lang="pt-BR" sz="2800" dirty="0"/>
          </a:p>
        </p:txBody>
      </p:sp>
      <p:sp>
        <p:nvSpPr>
          <p:cNvPr id="3" name="Espaço Reservado para Conteúdo 2"/>
          <p:cNvSpPr>
            <a:spLocks noGrp="1"/>
          </p:cNvSpPr>
          <p:nvPr>
            <p:ph idx="1"/>
          </p:nvPr>
        </p:nvSpPr>
        <p:spPr>
          <a:xfrm>
            <a:off x="457200" y="1052736"/>
            <a:ext cx="8229600" cy="5805264"/>
          </a:xfrm>
        </p:spPr>
        <p:txBody>
          <a:bodyPr>
            <a:normAutofit fontScale="25000" lnSpcReduction="20000"/>
          </a:bodyPr>
          <a:lstStyle/>
          <a:p>
            <a:pPr algn="ctr"/>
            <a:endParaRPr lang="pt-BR" sz="4200" b="1" dirty="0" smtClean="0">
              <a:effectLst>
                <a:outerShdw blurRad="38100" dist="38100" dir="2700000" algn="tl">
                  <a:srgbClr val="000000">
                    <a:alpha val="43137"/>
                  </a:srgbClr>
                </a:outerShdw>
              </a:effectLst>
            </a:endParaRPr>
          </a:p>
          <a:p>
            <a:pPr>
              <a:buFont typeface="Wingdings" pitchFamily="2" charset="2"/>
              <a:buChar char="q"/>
            </a:pPr>
            <a:r>
              <a:rPr lang="en-US" sz="7200" dirty="0" smtClean="0">
                <a:effectLst>
                  <a:outerShdw blurRad="38100" dist="38100" dir="2700000" algn="tl">
                    <a:srgbClr val="000000">
                      <a:alpha val="43137"/>
                    </a:srgbClr>
                  </a:outerShdw>
                </a:effectLst>
              </a:rPr>
              <a:t>A </a:t>
            </a:r>
            <a:r>
              <a:rPr lang="en-US" sz="7200" dirty="0" err="1" smtClean="0">
                <a:effectLst>
                  <a:outerShdw blurRad="38100" dist="38100" dir="2700000" algn="tl">
                    <a:srgbClr val="000000">
                      <a:alpha val="43137"/>
                    </a:srgbClr>
                  </a:outerShdw>
                </a:effectLst>
              </a:rPr>
              <a:t>hiperhomocisteinemia</a:t>
            </a:r>
            <a:r>
              <a:rPr lang="en-US" sz="7200" dirty="0" smtClean="0">
                <a:effectLst>
                  <a:outerShdw blurRad="38100" dist="38100" dir="2700000" algn="tl">
                    <a:srgbClr val="000000">
                      <a:alpha val="43137"/>
                    </a:srgbClr>
                  </a:outerShdw>
                </a:effectLst>
              </a:rPr>
              <a:t> tem </a:t>
            </a:r>
            <a:r>
              <a:rPr lang="en-US" sz="7200" dirty="0" err="1" smtClean="0">
                <a:effectLst>
                  <a:outerShdw blurRad="38100" dist="38100" dir="2700000" algn="tl">
                    <a:srgbClr val="000000">
                      <a:alpha val="43137"/>
                    </a:srgbClr>
                  </a:outerShdw>
                </a:effectLst>
              </a:rPr>
              <a:t>sido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relatada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estar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associada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tanto</a:t>
            </a:r>
            <a:r>
              <a:rPr lang="en-US" sz="7200" dirty="0" smtClean="0">
                <a:effectLst>
                  <a:outerShdw blurRad="38100" dist="38100" dir="2700000" algn="tl">
                    <a:srgbClr val="000000">
                      <a:alpha val="43137"/>
                    </a:srgbClr>
                  </a:outerShdw>
                </a:effectLst>
              </a:rPr>
              <a:t> com a </a:t>
            </a:r>
            <a:r>
              <a:rPr lang="en-US" sz="7200" dirty="0" err="1" smtClean="0">
                <a:effectLst>
                  <a:outerShdw blurRad="38100" dist="38100" dir="2700000" algn="tl">
                    <a:srgbClr val="000000">
                      <a:alpha val="43137"/>
                    </a:srgbClr>
                  </a:outerShdw>
                </a:effectLst>
              </a:rPr>
              <a:t>alteração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estrutura</a:t>
            </a:r>
            <a:r>
              <a:rPr lang="en-US" sz="7200" dirty="0" smtClean="0">
                <a:effectLst>
                  <a:outerShdw blurRad="38100" dist="38100" dir="2700000" algn="tl">
                    <a:srgbClr val="000000">
                      <a:alpha val="43137"/>
                    </a:srgbClr>
                  </a:outerShdw>
                </a:effectLst>
              </a:rPr>
              <a:t> vascular </a:t>
            </a:r>
            <a:r>
              <a:rPr lang="en-US" sz="7200" dirty="0" err="1" smtClean="0">
                <a:effectLst>
                  <a:outerShdw blurRad="38100" dist="38100" dir="2700000" algn="tl">
                    <a:srgbClr val="000000">
                      <a:alpha val="43137"/>
                    </a:srgbClr>
                  </a:outerShdw>
                </a:effectLst>
              </a:rPr>
              <a:t>quanto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aumento</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risco</a:t>
            </a:r>
            <a:r>
              <a:rPr lang="en-US" sz="7200" dirty="0" smtClean="0">
                <a:effectLst>
                  <a:outerShdw blurRad="38100" dist="38100" dir="2700000" algn="tl">
                    <a:srgbClr val="000000">
                      <a:alpha val="43137"/>
                    </a:srgbClr>
                  </a:outerShdw>
                </a:effectLst>
              </a:rPr>
              <a:t> cardiovascular. </a:t>
            </a:r>
          </a:p>
          <a:p>
            <a:pPr>
              <a:buFont typeface="Wingdings" pitchFamily="2" charset="2"/>
              <a:buChar char="q"/>
            </a:pPr>
            <a:r>
              <a:rPr lang="en-US" sz="7200" dirty="0" err="1" smtClean="0">
                <a:effectLst>
                  <a:outerShdw blurRad="38100" dist="38100" dir="2700000" algn="tl">
                    <a:srgbClr val="000000">
                      <a:alpha val="43137"/>
                    </a:srgbClr>
                  </a:outerShdw>
                </a:effectLst>
              </a:rPr>
              <a:t>Alguns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estudos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têm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mostrado</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relacionamento</a:t>
            </a:r>
            <a:r>
              <a:rPr lang="en-US" sz="7200" dirty="0" smtClean="0">
                <a:effectLst>
                  <a:outerShdw blurRad="38100" dist="38100" dir="2700000" algn="tl">
                    <a:srgbClr val="000000">
                      <a:alpha val="43137"/>
                    </a:srgbClr>
                  </a:outerShdw>
                </a:effectLst>
              </a:rPr>
              <a:t> entre a </a:t>
            </a:r>
            <a:r>
              <a:rPr lang="en-US" sz="7200" dirty="0" err="1" smtClean="0">
                <a:effectLst>
                  <a:outerShdw blurRad="38100" dist="38100" dir="2700000" algn="tl">
                    <a:srgbClr val="000000">
                      <a:alpha val="43137"/>
                    </a:srgbClr>
                  </a:outerShdw>
                </a:effectLst>
              </a:rPr>
              <a:t>homocisteina</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fatores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risco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psicológicos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doença</a:t>
            </a:r>
            <a:r>
              <a:rPr lang="en-US" sz="7200" dirty="0" smtClean="0">
                <a:effectLst>
                  <a:outerShdw blurRad="38100" dist="38100" dir="2700000" algn="tl">
                    <a:srgbClr val="000000">
                      <a:alpha val="43137"/>
                    </a:srgbClr>
                  </a:outerShdw>
                </a:effectLst>
              </a:rPr>
              <a:t> cardiovascular, </a:t>
            </a:r>
            <a:r>
              <a:rPr lang="en-US" sz="7200" dirty="0" err="1" smtClean="0">
                <a:effectLst>
                  <a:outerShdw blurRad="38100" dist="38100" dir="2700000" algn="tl">
                    <a:srgbClr val="000000">
                      <a:alpha val="43137"/>
                    </a:srgbClr>
                  </a:outerShdw>
                </a:effectLst>
              </a:rPr>
              <a:t>como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exemplo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hostilidade</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raiva</a:t>
            </a:r>
            <a:r>
              <a:rPr lang="en-US" sz="7200" dirty="0" smtClean="0">
                <a:effectLst>
                  <a:outerShdw blurRad="38100" dist="38100" dir="2700000" algn="tl">
                    <a:srgbClr val="000000">
                      <a:alpha val="43137"/>
                    </a:srgbClr>
                  </a:outerShdw>
                </a:effectLst>
              </a:rPr>
              <a:t>. </a:t>
            </a:r>
          </a:p>
          <a:p>
            <a:pPr>
              <a:buFont typeface="Wingdings" pitchFamily="2" charset="2"/>
              <a:buChar char="q"/>
            </a:pPr>
            <a:r>
              <a:rPr lang="en-US" sz="7200" dirty="0" err="1" smtClean="0">
                <a:effectLst>
                  <a:outerShdw blurRad="38100" dist="38100" dir="2700000" algn="tl">
                    <a:srgbClr val="000000">
                      <a:alpha val="43137"/>
                    </a:srgbClr>
                  </a:outerShdw>
                </a:effectLst>
              </a:rPr>
              <a:t>Contudo</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estudo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subsequênte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revelou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existe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evidência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associação</a:t>
            </a:r>
            <a:r>
              <a:rPr lang="en-US" sz="7200" dirty="0" smtClean="0">
                <a:effectLst>
                  <a:outerShdw blurRad="38100" dist="38100" dir="2700000" algn="tl">
                    <a:srgbClr val="000000">
                      <a:alpha val="43137"/>
                    </a:srgbClr>
                  </a:outerShdw>
                </a:effectLst>
              </a:rPr>
              <a:t> entre </a:t>
            </a:r>
            <a:r>
              <a:rPr lang="en-US" sz="7200" dirty="0" err="1" smtClean="0">
                <a:effectLst>
                  <a:outerShdw blurRad="38100" dist="38100" dir="2700000" algn="tl">
                    <a:srgbClr val="000000">
                      <a:alpha val="43137"/>
                    </a:srgbClr>
                  </a:outerShdw>
                </a:effectLst>
              </a:rPr>
              <a: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níveis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homocisteina</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função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autônoma</a:t>
            </a:r>
            <a:r>
              <a:rPr lang="en-US" sz="7200" dirty="0" smtClean="0">
                <a:effectLst>
                  <a:outerShdw blurRad="38100" dist="38100" dir="2700000" algn="tl">
                    <a:srgbClr val="000000">
                      <a:alpha val="43137"/>
                    </a:srgbClr>
                  </a:outerShdw>
                </a:effectLst>
              </a:rPr>
              <a:t> cardiovascular </a:t>
            </a:r>
            <a:r>
              <a:rPr lang="en-US" sz="7200" dirty="0" err="1" smtClean="0">
                <a:effectLst>
                  <a:outerShdw blurRad="38100" dist="38100" dir="2700000" algn="tl">
                    <a:srgbClr val="000000">
                      <a:alpha val="43137"/>
                    </a:srgbClr>
                  </a:outerShdw>
                </a:effectLst>
              </a:rPr>
              <a:t>tanto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diabéticos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quanto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individuos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diabéticos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Então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acordo</a:t>
            </a:r>
            <a:r>
              <a:rPr lang="en-US" sz="7200" dirty="0" smtClean="0">
                <a:effectLst>
                  <a:outerShdw blurRad="38100" dist="38100" dir="2700000" algn="tl">
                    <a:srgbClr val="000000">
                      <a:alpha val="43137"/>
                    </a:srgbClr>
                  </a:outerShdw>
                </a:effectLst>
              </a:rPr>
              <a:t> com </a:t>
            </a:r>
            <a:r>
              <a:rPr lang="en-US" sz="7200" dirty="0" err="1" smtClean="0">
                <a:effectLst>
                  <a:outerShdw blurRad="38100" dist="38100" dir="2700000" algn="tl">
                    <a:srgbClr val="000000">
                      <a:alpha val="43137"/>
                    </a:srgbClr>
                  </a:outerShdw>
                </a:effectLst>
              </a:rPr>
              <a:t>esse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estudo</a:t>
            </a:r>
            <a:r>
              <a:rPr lang="en-US" sz="7200" dirty="0" smtClean="0">
                <a:effectLst>
                  <a:outerShdw blurRad="38100" dist="38100" dir="2700000" algn="tl">
                    <a:srgbClr val="000000">
                      <a:alpha val="43137"/>
                    </a:srgbClr>
                  </a:outerShdw>
                </a:effectLst>
              </a:rPr>
              <a:t> posterior, a </a:t>
            </a:r>
            <a:r>
              <a:rPr lang="en-US" sz="7200" dirty="0" err="1" smtClean="0">
                <a:effectLst>
                  <a:outerShdw blurRad="38100" dist="38100" dir="2700000" algn="tl">
                    <a:srgbClr val="000000">
                      <a:alpha val="43137"/>
                    </a:srgbClr>
                  </a:outerShdw>
                </a:effectLst>
              </a:rPr>
              <a:t>disfunção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autônoma</a:t>
            </a:r>
            <a:r>
              <a:rPr lang="en-US" sz="7200" dirty="0" smtClean="0">
                <a:effectLst>
                  <a:outerShdw blurRad="38100" dist="38100" dir="2700000" algn="tl">
                    <a:srgbClr val="000000">
                      <a:alpha val="43137"/>
                    </a:srgbClr>
                  </a:outerShdw>
                </a:effectLst>
              </a:rPr>
              <a:t> cardiovascular </a:t>
            </a:r>
            <a:r>
              <a:rPr lang="en-US" sz="7200" dirty="0" err="1" smtClean="0">
                <a:effectLst>
                  <a:outerShdw blurRad="38100" dist="38100" dir="2700000" algn="tl">
                    <a:srgbClr val="000000">
                      <a:alpha val="43137"/>
                    </a:srgbClr>
                  </a:outerShdw>
                </a:effectLst>
              </a:rPr>
              <a:t>não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ajuda</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explicar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porque</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homocisteinemia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está</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relacionada</a:t>
            </a:r>
            <a:r>
              <a:rPr lang="en-US" sz="7200" dirty="0" smtClean="0">
                <a:effectLst>
                  <a:outerShdw blurRad="38100" dist="38100" dir="2700000" algn="tl">
                    <a:srgbClr val="000000">
                      <a:alpha val="43137"/>
                    </a:srgbClr>
                  </a:outerShdw>
                </a:effectLst>
              </a:rPr>
              <a:t> com a </a:t>
            </a:r>
            <a:r>
              <a:rPr lang="en-US" sz="7200" dirty="0" err="1" smtClean="0">
                <a:effectLst>
                  <a:outerShdw blurRad="38100" dist="38100" dir="2700000" algn="tl">
                    <a:srgbClr val="000000">
                      <a:alpha val="43137"/>
                    </a:srgbClr>
                  </a:outerShdw>
                </a:effectLst>
              </a:rPr>
              <a:t>mortalidade</a:t>
            </a:r>
            <a:r>
              <a:rPr lang="en-US" sz="7200" dirty="0" smtClean="0">
                <a:effectLst>
                  <a:outerShdw blurRad="38100" dist="38100" dir="2700000" algn="tl">
                    <a:srgbClr val="000000">
                      <a:alpha val="43137"/>
                    </a:srgbClr>
                  </a:outerShdw>
                </a:effectLst>
              </a:rPr>
              <a:t> cardiovascular.</a:t>
            </a:r>
          </a:p>
          <a:p>
            <a:pPr>
              <a:buFont typeface="Wingdings" pitchFamily="2" charset="2"/>
              <a:buChar char="q"/>
            </a:pPr>
            <a:r>
              <a:rPr lang="en-US" sz="7200" dirty="0" err="1" smtClean="0">
                <a:effectLst>
                  <a:outerShdw blurRad="38100" dist="38100" dir="2700000" algn="tl">
                    <a:srgbClr val="000000">
                      <a:alpha val="43137"/>
                    </a:srgbClr>
                  </a:outerShdw>
                </a:effectLst>
              </a:rPr>
              <a:t>Minha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opinião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sobre</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mecanismo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fisiopatológico</a:t>
            </a:r>
            <a:r>
              <a:rPr lang="en-US" sz="7200" dirty="0" smtClean="0">
                <a:effectLst>
                  <a:outerShdw blurRad="38100" dist="38100" dir="2700000" algn="tl">
                    <a:srgbClr val="000000">
                      <a:alpha val="43137"/>
                    </a:srgbClr>
                  </a:outerShdw>
                </a:effectLst>
              </a:rPr>
              <a:t> é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homocisteina</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seus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derivativos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ácidos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poderiam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contribuir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fluxo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sanguíneo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ácido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leva</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aumentada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pressão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perfusão</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efeitos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contratilidade</a:t>
            </a:r>
            <a:r>
              <a:rPr lang="en-US" sz="7200" dirty="0" smtClean="0">
                <a:effectLst>
                  <a:outerShdw blurRad="38100" dist="38100" dir="2700000" algn="tl">
                    <a:srgbClr val="000000">
                      <a:alpha val="43137"/>
                    </a:srgbClr>
                  </a:outerShdw>
                </a:effectLst>
              </a:rPr>
              <a:t> das </a:t>
            </a:r>
            <a:r>
              <a:rPr lang="en-US" sz="7200" dirty="0" err="1" smtClean="0">
                <a:effectLst>
                  <a:outerShdw blurRad="38100" dist="38100" dir="2700000" algn="tl">
                    <a:srgbClr val="000000">
                      <a:alpha val="43137"/>
                    </a:srgbClr>
                  </a:outerShdw>
                </a:effectLst>
              </a:rPr>
              <a:t>artérias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coronárias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resultando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mudanças</a:t>
            </a:r>
            <a:r>
              <a:rPr lang="en-US" sz="7200" dirty="0" smtClean="0">
                <a:effectLst>
                  <a:outerShdw blurRad="38100" dist="38100" dir="2700000" algn="tl">
                    <a:srgbClr val="000000">
                      <a:alpha val="43137"/>
                    </a:srgbClr>
                  </a:outerShdw>
                </a:effectLst>
              </a:rPr>
              <a:t> no shear stress </a:t>
            </a:r>
            <a:r>
              <a:rPr lang="en-US" sz="7200" dirty="0" err="1" smtClean="0">
                <a:effectLst>
                  <a:outerShdw blurRad="38100" dist="38100" dir="2700000" algn="tl">
                    <a:srgbClr val="000000">
                      <a:alpha val="43137"/>
                    </a:srgbClr>
                  </a:outerShdw>
                </a:effectLst>
              </a:rPr>
              <a:t>hemodinâmico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termina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provocando</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a:t>
            </a:r>
            <a:r>
              <a:rPr lang="en-US" sz="7200" dirty="0" err="1" smtClean="0">
                <a:effectLst>
                  <a:outerShdw blurRad="38100" dist="38100" dir="2700000" algn="tl">
                    <a:srgbClr val="000000">
                      <a:alpha val="43137"/>
                    </a:srgbClr>
                  </a:outerShdw>
                </a:effectLst>
              </a:rPr>
              <a:t>doença</a:t>
            </a:r>
            <a:r>
              <a:rPr lang="en-US" sz="7200" dirty="0" smtClean="0">
                <a:effectLst>
                  <a:outerShdw blurRad="38100" dist="38100" dir="2700000" algn="tl">
                    <a:srgbClr val="000000">
                      <a:alpha val="43137"/>
                    </a:srgbClr>
                  </a:outerShdw>
                </a:effectLst>
              </a:rPr>
              <a:t> arterial </a:t>
            </a:r>
            <a:r>
              <a:rPr lang="en-US" sz="7200" dirty="0" err="1" smtClean="0">
                <a:effectLst>
                  <a:outerShdw blurRad="38100" dist="38100" dir="2700000" algn="tl">
                    <a:srgbClr val="000000">
                      <a:alpha val="43137"/>
                    </a:srgbClr>
                  </a:outerShdw>
                </a:effectLst>
              </a:rPr>
              <a:t>coronária</a:t>
            </a:r>
            <a:r>
              <a:rPr lang="en-US" sz="7200" dirty="0" smtClean="0">
                <a:effectLst>
                  <a:outerShdw blurRad="38100" dist="38100" dir="2700000" algn="tl">
                    <a:srgbClr val="000000">
                      <a:alpha val="43137"/>
                    </a:srgbClr>
                  </a:outerShdw>
                </a:effectLst>
              </a:rPr>
              <a:t>.</a:t>
            </a:r>
            <a:endParaRPr lang="en-US" sz="3400" dirty="0" smtClean="0">
              <a:solidFill>
                <a:schemeClr val="bg1"/>
              </a:solidFill>
              <a:effectLst>
                <a:outerShdw blurRad="38100" dist="38100" dir="2700000" algn="tl">
                  <a:srgbClr val="000000">
                    <a:alpha val="43137"/>
                  </a:srgbClr>
                </a:outerShdw>
              </a:effectLst>
            </a:endParaRPr>
          </a:p>
          <a:p>
            <a:endParaRPr lang="en-US" sz="3400" dirty="0" smtClean="0">
              <a:solidFill>
                <a:schemeClr val="bg1"/>
              </a:solidFill>
              <a:effectLst>
                <a:outerShdw blurRad="38100" dist="38100" dir="2700000" algn="tl">
                  <a:srgbClr val="000000">
                    <a:alpha val="43137"/>
                  </a:srgbClr>
                </a:outerShdw>
              </a:effectLst>
            </a:endParaRPr>
          </a:p>
          <a:p>
            <a:endParaRPr lang="en-US" sz="3400" dirty="0" smtClean="0">
              <a:solidFill>
                <a:schemeClr val="bg1"/>
              </a:solidFill>
              <a:effectLst>
                <a:outerShdw blurRad="38100" dist="38100" dir="2700000" algn="tl">
                  <a:srgbClr val="000000">
                    <a:alpha val="43137"/>
                  </a:srgbClr>
                </a:outerShdw>
              </a:effectLst>
            </a:endParaRPr>
          </a:p>
          <a:p>
            <a:r>
              <a:rPr lang="en-US" sz="6400" dirty="0" smtClean="0">
                <a:solidFill>
                  <a:schemeClr val="bg1"/>
                </a:solidFill>
                <a:effectLst>
                  <a:outerShdw blurRad="38100" dist="38100" dir="2700000" algn="tl">
                    <a:srgbClr val="000000">
                      <a:alpha val="43137"/>
                    </a:srgbClr>
                  </a:outerShdw>
                </a:effectLst>
              </a:rPr>
              <a:t>(</a:t>
            </a:r>
            <a:r>
              <a:rPr lang="en-US" sz="6400" dirty="0" err="1" smtClean="0">
                <a:solidFill>
                  <a:schemeClr val="bg1"/>
                </a:solidFill>
                <a:effectLst>
                  <a:outerShdw blurRad="38100" dist="38100" dir="2700000" algn="tl">
                    <a:srgbClr val="000000">
                      <a:alpha val="43137"/>
                    </a:srgbClr>
                  </a:outerShdw>
                </a:effectLst>
              </a:rPr>
              <a:t>Stoney</a:t>
            </a:r>
            <a:r>
              <a:rPr lang="en-US" sz="6400" dirty="0" smtClean="0">
                <a:solidFill>
                  <a:schemeClr val="bg1"/>
                </a:solidFill>
                <a:effectLst>
                  <a:outerShdw blurRad="38100" dist="38100" dir="2700000" algn="tl">
                    <a:srgbClr val="000000">
                      <a:alpha val="43137"/>
                    </a:srgbClr>
                  </a:outerShdw>
                </a:effectLst>
              </a:rPr>
              <a:t> </a:t>
            </a:r>
            <a:r>
              <a:rPr lang="en-US" sz="6400" dirty="0">
                <a:solidFill>
                  <a:schemeClr val="bg1"/>
                </a:solidFill>
                <a:effectLst>
                  <a:outerShdw blurRad="38100" dist="38100" dir="2700000" algn="tl">
                    <a:srgbClr val="000000">
                      <a:alpha val="43137"/>
                    </a:srgbClr>
                  </a:outerShdw>
                </a:effectLst>
              </a:rPr>
              <a:t>CM, </a:t>
            </a:r>
            <a:r>
              <a:rPr lang="en-US" sz="6400" dirty="0" err="1">
                <a:solidFill>
                  <a:schemeClr val="bg1"/>
                </a:solidFill>
                <a:effectLst>
                  <a:outerShdw blurRad="38100" dist="38100" dir="2700000" algn="tl">
                    <a:srgbClr val="000000">
                      <a:alpha val="43137"/>
                    </a:srgbClr>
                  </a:outerShdw>
                </a:effectLst>
              </a:rPr>
              <a:t>Engebretson</a:t>
            </a:r>
            <a:r>
              <a:rPr lang="en-US" sz="6400" dirty="0">
                <a:solidFill>
                  <a:schemeClr val="bg1"/>
                </a:solidFill>
                <a:effectLst>
                  <a:outerShdw blurRad="38100" dist="38100" dir="2700000" algn="tl">
                    <a:srgbClr val="000000">
                      <a:alpha val="43137"/>
                    </a:srgbClr>
                  </a:outerShdw>
                </a:effectLst>
              </a:rPr>
              <a:t> TO. </a:t>
            </a:r>
            <a:r>
              <a:rPr lang="en-US" sz="6400" dirty="0" smtClean="0">
                <a:solidFill>
                  <a:schemeClr val="bg1"/>
                </a:solidFill>
                <a:effectLst>
                  <a:outerShdw blurRad="38100" dist="38100" dir="2700000" algn="tl">
                    <a:srgbClr val="000000">
                      <a:alpha val="43137"/>
                    </a:srgbClr>
                  </a:outerShdw>
                </a:effectLst>
              </a:rPr>
              <a:t>Plasma </a:t>
            </a:r>
            <a:r>
              <a:rPr lang="en-US" sz="6400" dirty="0" err="1">
                <a:solidFill>
                  <a:schemeClr val="bg1"/>
                </a:solidFill>
                <a:effectLst>
                  <a:outerShdw blurRad="38100" dist="38100" dir="2700000" algn="tl">
                    <a:srgbClr val="000000">
                      <a:alpha val="43137"/>
                    </a:srgbClr>
                  </a:outerShdw>
                </a:effectLst>
              </a:rPr>
              <a:t>homocysteine</a:t>
            </a:r>
            <a:r>
              <a:rPr lang="en-US" sz="6400" dirty="0">
                <a:solidFill>
                  <a:schemeClr val="bg1"/>
                </a:solidFill>
                <a:effectLst>
                  <a:outerShdw blurRad="38100" dist="38100" dir="2700000" algn="tl">
                    <a:srgbClr val="000000">
                      <a:alpha val="43137"/>
                    </a:srgbClr>
                  </a:outerShdw>
                </a:effectLst>
              </a:rPr>
              <a:t> concentrations are positively associated with hostility and anger. Life Sci. 2000;66(23):</a:t>
            </a:r>
            <a:r>
              <a:rPr lang="en-US" sz="6400" dirty="0" smtClean="0">
                <a:solidFill>
                  <a:schemeClr val="bg1"/>
                </a:solidFill>
                <a:effectLst>
                  <a:outerShdw blurRad="38100" dist="38100" dir="2700000" algn="tl">
                    <a:srgbClr val="000000">
                      <a:alpha val="43137"/>
                    </a:srgbClr>
                  </a:outerShdw>
                </a:effectLst>
              </a:rPr>
              <a:t>2267-75</a:t>
            </a:r>
            <a:r>
              <a:rPr lang="en-US" sz="6400" dirty="0">
                <a:solidFill>
                  <a:schemeClr val="bg1"/>
                </a:solidFill>
                <a:effectLst>
                  <a:outerShdw blurRad="38100" dist="38100" dir="2700000" algn="tl">
                    <a:srgbClr val="000000">
                      <a:alpha val="43137"/>
                    </a:srgbClr>
                  </a:outerShdw>
                </a:effectLst>
              </a:rPr>
              <a:t>; </a:t>
            </a:r>
            <a:r>
              <a:rPr lang="en-US" sz="6400" dirty="0" err="1">
                <a:solidFill>
                  <a:schemeClr val="bg1"/>
                </a:solidFill>
                <a:effectLst>
                  <a:outerShdw blurRad="38100" dist="38100" dir="2700000" algn="tl">
                    <a:srgbClr val="000000">
                      <a:alpha val="43137"/>
                    </a:srgbClr>
                  </a:outerShdw>
                </a:effectLst>
              </a:rPr>
              <a:t>Spoelstra</a:t>
            </a:r>
            <a:r>
              <a:rPr lang="en-US" sz="6400" dirty="0">
                <a:solidFill>
                  <a:schemeClr val="bg1"/>
                </a:solidFill>
                <a:effectLst>
                  <a:outerShdw blurRad="38100" dist="38100" dir="2700000" algn="tl">
                    <a:srgbClr val="000000">
                      <a:alpha val="43137"/>
                    </a:srgbClr>
                  </a:outerShdw>
                </a:effectLst>
              </a:rPr>
              <a:t>-De Man AM, </a:t>
            </a:r>
            <a:r>
              <a:rPr lang="en-US" sz="6400" dirty="0" err="1">
                <a:solidFill>
                  <a:schemeClr val="bg1"/>
                </a:solidFill>
                <a:effectLst>
                  <a:outerShdw blurRad="38100" dist="38100" dir="2700000" algn="tl">
                    <a:srgbClr val="000000">
                      <a:alpha val="43137"/>
                    </a:srgbClr>
                  </a:outerShdw>
                </a:effectLst>
              </a:rPr>
              <a:t>Smulders</a:t>
            </a:r>
            <a:r>
              <a:rPr lang="en-US" sz="6400" dirty="0">
                <a:solidFill>
                  <a:schemeClr val="bg1"/>
                </a:solidFill>
                <a:effectLst>
                  <a:outerShdw blurRad="38100" dist="38100" dir="2700000" algn="tl">
                    <a:srgbClr val="000000">
                      <a:alpha val="43137"/>
                    </a:srgbClr>
                  </a:outerShdw>
                </a:effectLst>
              </a:rPr>
              <a:t> YM et al. </a:t>
            </a:r>
            <a:r>
              <a:rPr lang="en-US" sz="6400" dirty="0" err="1">
                <a:solidFill>
                  <a:schemeClr val="bg1"/>
                </a:solidFill>
                <a:effectLst>
                  <a:outerShdw blurRad="38100" dist="38100" dir="2700000" algn="tl">
                    <a:srgbClr val="000000">
                      <a:alpha val="43137"/>
                    </a:srgbClr>
                  </a:outerShdw>
                </a:effectLst>
              </a:rPr>
              <a:t>Homocysteine</a:t>
            </a:r>
            <a:r>
              <a:rPr lang="en-US" sz="6400" dirty="0">
                <a:solidFill>
                  <a:schemeClr val="bg1"/>
                </a:solidFill>
                <a:effectLst>
                  <a:outerShdw blurRad="38100" dist="38100" dir="2700000" algn="tl">
                    <a:srgbClr val="000000">
                      <a:alpha val="43137"/>
                    </a:srgbClr>
                  </a:outerShdw>
                </a:effectLst>
              </a:rPr>
              <a:t> levels are not associated with cardiovascular autonomic function in elderly Caucasian subjects without or with type 2 diabetes mellitus: the Hoorn Study</a:t>
            </a:r>
            <a:r>
              <a:rPr lang="en-US" sz="6400" dirty="0" smtClean="0">
                <a:solidFill>
                  <a:schemeClr val="bg1"/>
                </a:solidFill>
                <a:effectLst>
                  <a:outerShdw blurRad="38100" dist="38100" dir="2700000" algn="tl">
                    <a:srgbClr val="000000">
                      <a:alpha val="43137"/>
                    </a:srgbClr>
                  </a:outerShdw>
                </a:effectLst>
              </a:rPr>
              <a:t>.</a:t>
            </a:r>
            <a:r>
              <a:rPr lang="sv-SE" sz="6400" dirty="0">
                <a:solidFill>
                  <a:schemeClr val="bg1"/>
                </a:solidFill>
                <a:effectLst>
                  <a:outerShdw blurRad="38100" dist="38100" dir="2700000" algn="tl">
                    <a:srgbClr val="000000">
                      <a:alpha val="43137"/>
                    </a:srgbClr>
                  </a:outerShdw>
                </a:effectLst>
              </a:rPr>
              <a:t> J Intern Med. 2005 Dec;258(6):536-43</a:t>
            </a:r>
            <a:r>
              <a:rPr lang="sv-SE" sz="6400" dirty="0" smtClean="0">
                <a:solidFill>
                  <a:schemeClr val="bg1"/>
                </a:solidFill>
                <a:effectLst>
                  <a:outerShdw blurRad="38100" dist="38100" dir="2700000" algn="tl">
                    <a:srgbClr val="000000">
                      <a:alpha val="43137"/>
                    </a:srgbClr>
                  </a:outerShdw>
                </a:effectLst>
              </a:rPr>
              <a:t>.) </a:t>
            </a:r>
            <a:endParaRPr lang="pt-BR" sz="6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59185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Em Reconhecimento</a:t>
            </a:r>
            <a:endParaRPr lang="pt-BR" sz="3200" dirty="0"/>
          </a:p>
        </p:txBody>
      </p:sp>
      <p:sp>
        <p:nvSpPr>
          <p:cNvPr id="3" name="Espaço Reservado para Conteúdo 2"/>
          <p:cNvSpPr>
            <a:spLocks noGrp="1"/>
          </p:cNvSpPr>
          <p:nvPr>
            <p:ph idx="1"/>
          </p:nvPr>
        </p:nvSpPr>
        <p:spPr>
          <a:xfrm>
            <a:off x="323528" y="1600200"/>
            <a:ext cx="8363272" cy="5069160"/>
          </a:xfrm>
        </p:spPr>
        <p:txBody>
          <a:bodyPr>
            <a:normAutofit/>
          </a:bodyPr>
          <a:lstStyle/>
          <a:p>
            <a:pPr marL="137160" indent="0">
              <a:buNone/>
            </a:pPr>
            <a:endParaRPr lang="en-US" sz="2000" dirty="0" smtClean="0"/>
          </a:p>
          <a:p>
            <a:r>
              <a:rPr lang="pt-BR" sz="1800" dirty="0" err="1" smtClean="0">
                <a:effectLst>
                  <a:outerShdw blurRad="38100" dist="38100" dir="2700000" algn="tl">
                    <a:srgbClr val="000000">
                      <a:alpha val="43137"/>
                    </a:srgbClr>
                  </a:outerShdw>
                </a:effectLst>
              </a:rPr>
              <a:t>Gaskett</a:t>
            </a:r>
            <a:r>
              <a:rPr lang="pt-BR" sz="1800" dirty="0" smtClean="0">
                <a:effectLst>
                  <a:outerShdw blurRad="38100" dist="38100" dir="2700000" algn="tl">
                    <a:srgbClr val="000000">
                      <a:alpha val="43137"/>
                    </a:srgbClr>
                  </a:outerShdw>
                </a:effectLst>
              </a:rPr>
              <a:t> demonstrou em 1880 que soluções ácidas têm efeitos na contratilidade do tecido muscular do coração e de suas artérias, colocando isso como um importante mecanismo para a regulação do fluxo </a:t>
            </a:r>
            <a:r>
              <a:rPr lang="pt-BR" sz="1800" dirty="0" err="1" smtClean="0">
                <a:effectLst>
                  <a:outerShdw blurRad="38100" dist="38100" dir="2700000" algn="tl">
                    <a:srgbClr val="000000">
                      <a:alpha val="43137"/>
                    </a:srgbClr>
                  </a:outerShdw>
                </a:effectLst>
              </a:rPr>
              <a:t>sanguineo</a:t>
            </a:r>
            <a:r>
              <a:rPr lang="pt-BR" sz="1800" dirty="0" smtClean="0">
                <a:effectLst>
                  <a:outerShdw blurRad="38100" dist="38100" dir="2700000" algn="tl">
                    <a:srgbClr val="000000">
                      <a:alpha val="43137"/>
                    </a:srgbClr>
                  </a:outerShdw>
                </a:effectLst>
              </a:rPr>
              <a:t> durante uma aumentada atividade metabólica</a:t>
            </a:r>
            <a:r>
              <a:rPr lang="en-US" sz="1800" dirty="0" smtClean="0">
                <a:effectLst>
                  <a:outerShdw blurRad="38100" dist="38100" dir="2700000" algn="tl">
                    <a:srgbClr val="000000">
                      <a:alpha val="43137"/>
                    </a:srgbClr>
                  </a:outerShdw>
                </a:effectLst>
              </a:rPr>
              <a:t>.</a:t>
            </a:r>
            <a:endParaRPr lang="en-US" sz="1800" dirty="0">
              <a:solidFill>
                <a:schemeClr val="bg1"/>
              </a:solidFill>
              <a:effectLst>
                <a:outerShdw blurRad="38100" dist="38100" dir="2700000" algn="tl">
                  <a:srgbClr val="000000">
                    <a:alpha val="43137"/>
                  </a:srgbClr>
                </a:outerShdw>
              </a:effectLst>
            </a:endParaRPr>
          </a:p>
          <a:p>
            <a:pPr>
              <a:buNone/>
            </a:pPr>
            <a:endParaRPr lang="en-US" sz="1800" dirty="0" smtClean="0">
              <a:solidFill>
                <a:schemeClr val="bg1"/>
              </a:solidFill>
            </a:endParaRPr>
          </a:p>
          <a:p>
            <a:r>
              <a:rPr lang="en-US" sz="1600" dirty="0" smtClean="0">
                <a:solidFill>
                  <a:schemeClr val="bg1"/>
                </a:solidFill>
                <a:effectLst>
                  <a:outerShdw blurRad="38100" dist="38100" dir="2700000" algn="tl">
                    <a:srgbClr val="000000">
                      <a:alpha val="43137"/>
                    </a:srgbClr>
                  </a:outerShdw>
                </a:effectLst>
              </a:rPr>
              <a:t>(Gaskell </a:t>
            </a:r>
            <a:r>
              <a:rPr lang="en-US" sz="1600" dirty="0">
                <a:solidFill>
                  <a:schemeClr val="bg1"/>
                </a:solidFill>
                <a:effectLst>
                  <a:outerShdw blurRad="38100" dist="38100" dir="2700000" algn="tl">
                    <a:srgbClr val="000000">
                      <a:alpha val="43137"/>
                    </a:srgbClr>
                  </a:outerShdw>
                </a:effectLst>
              </a:rPr>
              <a:t>WH. On the tonicity of the heart and blood vessels. J </a:t>
            </a:r>
            <a:r>
              <a:rPr lang="en-US" sz="1600" dirty="0" err="1" smtClean="0">
                <a:solidFill>
                  <a:schemeClr val="bg1"/>
                </a:solidFill>
                <a:effectLst>
                  <a:outerShdw blurRad="38100" dist="38100" dir="2700000" algn="tl">
                    <a:srgbClr val="000000">
                      <a:alpha val="43137"/>
                    </a:srgbClr>
                  </a:outerShdw>
                </a:effectLst>
              </a:rPr>
              <a:t>Physiol</a:t>
            </a:r>
            <a:r>
              <a:rPr lang="en-US" sz="1600" dirty="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1880;3:48-75)</a:t>
            </a:r>
          </a:p>
          <a:p>
            <a:endParaRPr lang="en-US" sz="1700" dirty="0">
              <a:solidFill>
                <a:schemeClr val="bg1"/>
              </a:solidFill>
            </a:endParaRPr>
          </a:p>
          <a:p>
            <a:r>
              <a:rPr lang="en-US" sz="1800" dirty="0" err="1" smtClean="0">
                <a:effectLst>
                  <a:outerShdw blurRad="38100" dist="38100" dir="2700000" algn="tl">
                    <a:srgbClr val="000000">
                      <a:alpha val="43137"/>
                    </a:srgbClr>
                  </a:outerShdw>
                </a:effectLst>
              </a:rPr>
              <a:t>Zsoter</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colegas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mostraram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1961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redução</a:t>
            </a:r>
            <a:r>
              <a:rPr lang="en-US" sz="1800" dirty="0" smtClean="0">
                <a:effectLst>
                  <a:outerShdw blurRad="38100" dist="38100" dir="2700000" algn="tl">
                    <a:srgbClr val="000000">
                      <a:alpha val="43137"/>
                    </a:srgbClr>
                  </a:outerShdw>
                </a:effectLst>
              </a:rPr>
              <a:t> do pH </a:t>
            </a:r>
            <a:r>
              <a:rPr lang="en-US" sz="1800" dirty="0" err="1" smtClean="0">
                <a:effectLst>
                  <a:outerShdw blurRad="38100" dist="38100" dir="2700000" algn="tl">
                    <a:srgbClr val="000000">
                      <a:alpha val="43137"/>
                    </a:srgbClr>
                  </a:outerShdw>
                </a:effectLst>
              </a:rPr>
              <a:t>aumenta</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fluxo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sanguíneo</a:t>
            </a:r>
            <a:r>
              <a:rPr lang="en-US" sz="1800" dirty="0" smtClean="0">
                <a:effectLst>
                  <a:outerShdw blurRad="38100" dist="38100" dir="2700000" algn="tl">
                    <a:srgbClr val="000000">
                      <a:alpha val="43137"/>
                    </a:srgbClr>
                  </a:outerShdw>
                </a:effectLst>
              </a:rPr>
              <a:t>.</a:t>
            </a:r>
          </a:p>
          <a:p>
            <a:endParaRPr lang="en-US" sz="1800" dirty="0"/>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Zsoter</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Bandeman</a:t>
            </a:r>
            <a:r>
              <a:rPr lang="en-US" sz="1600" dirty="0" smtClean="0">
                <a:solidFill>
                  <a:schemeClr val="bg1"/>
                </a:solidFill>
                <a:effectLst>
                  <a:outerShdw blurRad="38100" dist="38100" dir="2700000" algn="tl">
                    <a:srgbClr val="000000">
                      <a:alpha val="43137"/>
                    </a:srgbClr>
                  </a:outerShdw>
                </a:effectLst>
              </a:rPr>
              <a:t> L, </a:t>
            </a:r>
            <a:r>
              <a:rPr lang="en-US" sz="1600" dirty="0" err="1" smtClean="0">
                <a:solidFill>
                  <a:schemeClr val="bg1"/>
                </a:solidFill>
                <a:effectLst>
                  <a:outerShdw blurRad="38100" dist="38100" dir="2700000" algn="tl">
                    <a:srgbClr val="000000">
                      <a:alpha val="43137"/>
                    </a:srgbClr>
                  </a:outerShdw>
                </a:effectLst>
              </a:rPr>
              <a:t>Chappel</a:t>
            </a:r>
            <a:r>
              <a:rPr lang="en-US" sz="1600" dirty="0" smtClean="0">
                <a:solidFill>
                  <a:schemeClr val="bg1"/>
                </a:solidFill>
                <a:effectLst>
                  <a:outerShdw blurRad="38100" dist="38100" dir="2700000" algn="tl">
                    <a:srgbClr val="000000">
                      <a:alpha val="43137"/>
                    </a:srgbClr>
                  </a:outerShdw>
                </a:effectLst>
              </a:rPr>
              <a:t> CL. The effect of local pH changes on blood flow in the dog. Am Heart J. 1961;61: 777-782)</a:t>
            </a:r>
            <a:endParaRPr lang="en-US" sz="1600" dirty="0">
              <a:solidFill>
                <a:schemeClr val="bg1"/>
              </a:solidFill>
              <a:effectLst>
                <a:outerShdw blurRad="38100" dist="38100" dir="2700000" algn="tl">
                  <a:srgbClr val="000000">
                    <a:alpha val="43137"/>
                  </a:srgbClr>
                </a:outerShdw>
              </a:effectLst>
            </a:endParaRPr>
          </a:p>
          <a:p>
            <a:endParaRPr lang="en-US" sz="2000" dirty="0"/>
          </a:p>
          <a:p>
            <a:endParaRPr lang="pt-BR" sz="1700" dirty="0">
              <a:solidFill>
                <a:schemeClr val="bg1"/>
              </a:solidFill>
            </a:endParaRPr>
          </a:p>
        </p:txBody>
      </p:sp>
    </p:spTree>
    <p:extLst>
      <p:ext uri="{BB962C8B-B14F-4D97-AF65-F5344CB8AC3E}">
        <p14:creationId xmlns:p14="http://schemas.microsoft.com/office/powerpoint/2010/main" xmlns="" val="39230866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rmAutofit/>
          </a:bodyPr>
          <a:lstStyle/>
          <a:p>
            <a:r>
              <a:rPr lang="en-US" sz="2800" dirty="0" err="1" smtClean="0"/>
              <a:t>Poluentes</a:t>
            </a:r>
            <a:r>
              <a:rPr lang="en-US" sz="2800" dirty="0" smtClean="0"/>
              <a:t> </a:t>
            </a:r>
            <a:r>
              <a:rPr lang="en-US" sz="2800" dirty="0" err="1" smtClean="0"/>
              <a:t>Químicos</a:t>
            </a:r>
            <a:r>
              <a:rPr lang="en-US" sz="2800" dirty="0" smtClean="0"/>
              <a:t> </a:t>
            </a:r>
            <a:r>
              <a:rPr lang="en-US" sz="2800" smtClean="0"/>
              <a:t>e Orgânicos</a:t>
            </a:r>
            <a:endParaRPr lang="pt-BR" sz="2800" dirty="0"/>
          </a:p>
        </p:txBody>
      </p:sp>
      <p:sp>
        <p:nvSpPr>
          <p:cNvPr id="3" name="Espaço Reservado para Conteúdo 2"/>
          <p:cNvSpPr>
            <a:spLocks noGrp="1"/>
          </p:cNvSpPr>
          <p:nvPr>
            <p:ph idx="1"/>
          </p:nvPr>
        </p:nvSpPr>
        <p:spPr>
          <a:xfrm>
            <a:off x="457200" y="1268760"/>
            <a:ext cx="8229600" cy="5589240"/>
          </a:xfrm>
        </p:spPr>
        <p:txBody>
          <a:bodyPr>
            <a:normAutofit fontScale="77500" lnSpcReduction="20000"/>
          </a:bodyPr>
          <a:lstStyle/>
          <a:p>
            <a:r>
              <a:rPr lang="pt-BR" sz="2300" dirty="0" smtClean="0">
                <a:effectLst>
                  <a:outerShdw blurRad="38100" dist="38100" dir="2700000" algn="tl">
                    <a:srgbClr val="000000">
                      <a:alpha val="43137"/>
                    </a:srgbClr>
                  </a:outerShdw>
                </a:effectLst>
              </a:rPr>
              <a:t>Os estudos associando a doença cardiovascular com a exposição a certos </a:t>
            </a:r>
            <a:r>
              <a:rPr lang="pt-BR" sz="2300" dirty="0" err="1" smtClean="0">
                <a:effectLst>
                  <a:outerShdw blurRad="38100" dist="38100" dir="2700000" algn="tl">
                    <a:srgbClr val="000000">
                      <a:alpha val="43137"/>
                    </a:srgbClr>
                  </a:outerShdw>
                </a:effectLst>
              </a:rPr>
              <a:t>quimicos</a:t>
            </a:r>
            <a:r>
              <a:rPr lang="pt-BR" sz="2300" dirty="0" smtClean="0">
                <a:effectLst>
                  <a:outerShdw blurRad="38100" dist="38100" dir="2700000" algn="tl">
                    <a:srgbClr val="000000">
                      <a:alpha val="43137"/>
                    </a:srgbClr>
                  </a:outerShdw>
                </a:effectLst>
              </a:rPr>
              <a:t> como por exemplo ácido </a:t>
            </a:r>
            <a:r>
              <a:rPr lang="en-US" sz="2300" dirty="0" err="1" smtClean="0">
                <a:effectLst>
                  <a:outerShdw blurRad="38100" dist="38100" dir="2700000" algn="tl">
                    <a:srgbClr val="000000">
                      <a:alpha val="43137"/>
                    </a:srgbClr>
                  </a:outerShdw>
                </a:effectLst>
              </a:rPr>
              <a:t>perfluorooctanoico</a:t>
            </a:r>
            <a:r>
              <a:rPr lang="en-US" sz="2300" dirty="0" smtClean="0">
                <a:effectLst>
                  <a:outerShdw blurRad="38100" dist="38100" dir="2700000" algn="tl">
                    <a:srgbClr val="000000">
                      <a:alpha val="43137"/>
                    </a:srgbClr>
                  </a:outerShdw>
                </a:effectLst>
              </a:rPr>
              <a:t> , </a:t>
            </a:r>
            <a:r>
              <a:rPr lang="en-US" sz="2300" dirty="0" err="1" smtClean="0">
                <a:effectLst>
                  <a:outerShdw blurRad="38100" dist="38100" dir="2700000" algn="tl">
                    <a:srgbClr val="000000">
                      <a:alpha val="43137"/>
                    </a:srgbClr>
                  </a:outerShdw>
                </a:effectLst>
              </a:rPr>
              <a:t>arsênico</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chumbo</a:t>
            </a:r>
            <a:r>
              <a:rPr lang="en-US" sz="2300" dirty="0" smtClean="0">
                <a:effectLst>
                  <a:outerShdw blurRad="38100" dist="38100" dir="2700000" algn="tl">
                    <a:srgbClr val="000000">
                      <a:alpha val="43137"/>
                    </a:srgbClr>
                  </a:outerShdw>
                </a:effectLst>
              </a:rPr>
              <a:t> e </a:t>
            </a:r>
            <a:r>
              <a:rPr lang="en-US" sz="2300" dirty="0" err="1" smtClean="0">
                <a:effectLst>
                  <a:outerShdw blurRad="38100" dist="38100" dir="2700000" algn="tl">
                    <a:srgbClr val="000000">
                      <a:alpha val="43137"/>
                    </a:srgbClr>
                  </a:outerShdw>
                </a:effectLst>
              </a:rPr>
              <a:t>cádmio</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além</a:t>
            </a:r>
            <a:r>
              <a:rPr lang="en-US" sz="2300" dirty="0" smtClean="0">
                <a:effectLst>
                  <a:outerShdw blurRad="38100" dist="38100" dir="2700000" algn="tl">
                    <a:srgbClr val="000000">
                      <a:alpha val="43137"/>
                    </a:srgbClr>
                  </a:outerShdw>
                </a:effectLst>
              </a:rPr>
              <a:t> de </a:t>
            </a:r>
            <a:r>
              <a:rPr lang="en-US" sz="2300" dirty="0" err="1" smtClean="0">
                <a:effectLst>
                  <a:outerShdw blurRad="38100" dist="38100" dir="2700000" algn="tl">
                    <a:srgbClr val="000000">
                      <a:alpha val="43137"/>
                    </a:srgbClr>
                  </a:outerShdw>
                </a:effectLst>
              </a:rPr>
              <a:t>alguns</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poluentes</a:t>
            </a:r>
            <a:r>
              <a:rPr lang="en-US" sz="2300" dirty="0" smtClean="0">
                <a:effectLst>
                  <a:outerShdw blurRad="38100" dist="38100" dir="2700000" algn="tl">
                    <a:srgbClr val="000000">
                      <a:alpha val="43137"/>
                    </a:srgbClr>
                  </a:outerShdw>
                </a:effectLst>
              </a:rPr>
              <a:t> </a:t>
            </a:r>
            <a:r>
              <a:rPr lang="pt-BR" sz="2300" dirty="0" smtClean="0">
                <a:effectLst>
                  <a:outerShdw blurRad="38100" dist="38100" dir="2700000" algn="tl">
                    <a:srgbClr val="000000">
                      <a:alpha val="43137"/>
                    </a:srgbClr>
                  </a:outerShdw>
                </a:effectLst>
              </a:rPr>
              <a:t>orgânicos </a:t>
            </a:r>
            <a:r>
              <a:rPr lang="en-US" sz="2300" dirty="0" err="1" smtClean="0">
                <a:effectLst>
                  <a:outerShdw blurRad="38100" dist="38100" dir="2700000" algn="tl">
                    <a:srgbClr val="000000">
                      <a:alpha val="43137"/>
                    </a:srgbClr>
                  </a:outerShdw>
                </a:effectLst>
              </a:rPr>
              <a:t>persistentes</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lembra</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os</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experimentos</a:t>
            </a:r>
            <a:r>
              <a:rPr lang="en-US" sz="2300" dirty="0" smtClean="0">
                <a:effectLst>
                  <a:outerShdw blurRad="38100" dist="38100" dir="2700000" algn="tl">
                    <a:srgbClr val="000000">
                      <a:alpha val="43137"/>
                    </a:srgbClr>
                  </a:outerShdw>
                </a:effectLst>
              </a:rPr>
              <a:t> do </a:t>
            </a:r>
            <a:r>
              <a:rPr lang="en-US" sz="2300" dirty="0" err="1" smtClean="0">
                <a:effectLst>
                  <a:outerShdw blurRad="38100" dist="38100" dir="2700000" algn="tl">
                    <a:srgbClr val="000000">
                      <a:alpha val="43137"/>
                    </a:srgbClr>
                  </a:outerShdw>
                </a:effectLst>
              </a:rPr>
              <a:t>início</a:t>
            </a:r>
            <a:r>
              <a:rPr lang="en-US" sz="2300" dirty="0" smtClean="0">
                <a:effectLst>
                  <a:outerShdw blurRad="38100" dist="38100" dir="2700000" algn="tl">
                    <a:srgbClr val="000000">
                      <a:alpha val="43137"/>
                    </a:srgbClr>
                  </a:outerShdw>
                </a:effectLst>
              </a:rPr>
              <a:t> do </a:t>
            </a:r>
            <a:r>
              <a:rPr lang="en-US" sz="2300" dirty="0" err="1" smtClean="0">
                <a:effectLst>
                  <a:outerShdw blurRad="38100" dist="38100" dir="2700000" algn="tl">
                    <a:srgbClr val="000000">
                      <a:alpha val="43137"/>
                    </a:srgbClr>
                  </a:outerShdw>
                </a:effectLst>
              </a:rPr>
              <a:t>século</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passado</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mostrando</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que</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cães</a:t>
            </a:r>
            <a:r>
              <a:rPr lang="en-US" sz="2300" dirty="0" smtClean="0">
                <a:effectLst>
                  <a:outerShdw blurRad="38100" dist="38100" dir="2700000" algn="tl">
                    <a:srgbClr val="000000">
                      <a:alpha val="43137"/>
                    </a:srgbClr>
                  </a:outerShdw>
                </a:effectLst>
              </a:rPr>
              <a:t> e </a:t>
            </a:r>
            <a:r>
              <a:rPr lang="en-US" sz="2300" dirty="0" err="1" smtClean="0">
                <a:effectLst>
                  <a:outerShdw blurRad="38100" dist="38100" dir="2700000" algn="tl">
                    <a:srgbClr val="000000">
                      <a:alpha val="43137"/>
                    </a:srgbClr>
                  </a:outerShdw>
                </a:effectLst>
              </a:rPr>
              <a:t>coelhos</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alimentados</a:t>
            </a:r>
            <a:r>
              <a:rPr lang="en-US" sz="2300" dirty="0" smtClean="0">
                <a:effectLst>
                  <a:outerShdw blurRad="38100" dist="38100" dir="2700000" algn="tl">
                    <a:srgbClr val="000000">
                      <a:alpha val="43137"/>
                    </a:srgbClr>
                  </a:outerShdw>
                </a:effectLst>
              </a:rPr>
              <a:t> com </a:t>
            </a:r>
            <a:r>
              <a:rPr lang="en-US" sz="2300" dirty="0" err="1" smtClean="0">
                <a:effectLst>
                  <a:outerShdw blurRad="38100" dist="38100" dir="2700000" algn="tl">
                    <a:srgbClr val="000000">
                      <a:alpha val="43137"/>
                    </a:srgbClr>
                  </a:outerShdw>
                </a:effectLst>
              </a:rPr>
              <a:t>ácidos</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desenvolveram</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lesões</a:t>
            </a:r>
            <a:r>
              <a:rPr lang="en-US" sz="2300" dirty="0" smtClean="0">
                <a:effectLst>
                  <a:outerShdw blurRad="38100" dist="38100" dir="2700000" algn="tl">
                    <a:srgbClr val="000000">
                      <a:alpha val="43137"/>
                    </a:srgbClr>
                  </a:outerShdw>
                </a:effectLst>
              </a:rPr>
              <a:t> </a:t>
            </a:r>
            <a:r>
              <a:rPr lang="en-US" sz="2300" dirty="0" err="1" smtClean="0">
                <a:effectLst>
                  <a:outerShdw blurRad="38100" dist="38100" dir="2700000" algn="tl">
                    <a:srgbClr val="000000">
                      <a:alpha val="43137"/>
                    </a:srgbClr>
                  </a:outerShdw>
                </a:effectLst>
              </a:rPr>
              <a:t>ateroscleróticas</a:t>
            </a:r>
            <a:r>
              <a:rPr lang="en-US" sz="2300" dirty="0" smtClean="0">
                <a:effectLst>
                  <a:outerShdw blurRad="38100" dist="38100" dir="2700000" algn="tl">
                    <a:srgbClr val="000000">
                      <a:alpha val="43137"/>
                    </a:srgbClr>
                  </a:outerShdw>
                </a:effectLst>
              </a:rPr>
              <a:t>. </a:t>
            </a:r>
            <a:r>
              <a:rPr lang="pt-BR" sz="2300" dirty="0" smtClean="0">
                <a:effectLst>
                  <a:outerShdw blurRad="38100" dist="38100" dir="2700000" algn="tl">
                    <a:srgbClr val="000000">
                      <a:alpha val="43137"/>
                    </a:srgbClr>
                  </a:outerShdw>
                </a:effectLst>
              </a:rPr>
              <a:t>Na nossa opinião os efeitos que geraram lesões ateroscleróticas nesses experimentos com animais foram causados não somente por uma acidez crônica mas também relacionada com uma intensa ativação do sistema simpático, provocada pela ingestão de ácidos.</a:t>
            </a:r>
          </a:p>
          <a:p>
            <a:endParaRPr lang="pt-BR" dirty="0"/>
          </a:p>
          <a:p>
            <a:r>
              <a:rPr lang="pt-BR" sz="2000" dirty="0" smtClean="0">
                <a:solidFill>
                  <a:schemeClr val="bg1"/>
                </a:solidFill>
                <a:effectLst>
                  <a:outerShdw blurRad="38100" dist="38100" dir="2700000" algn="tl">
                    <a:srgbClr val="000000">
                      <a:alpha val="43137"/>
                    </a:srgbClr>
                  </a:outerShdw>
                </a:effectLst>
              </a:rPr>
              <a:t>(</a:t>
            </a:r>
            <a:r>
              <a:rPr lang="pt-BR" sz="2000" dirty="0" err="1" smtClean="0">
                <a:solidFill>
                  <a:schemeClr val="bg1"/>
                </a:solidFill>
                <a:effectLst>
                  <a:outerShdw blurRad="38100" dist="38100" dir="2700000" algn="tl">
                    <a:srgbClr val="000000">
                      <a:alpha val="43137"/>
                    </a:srgbClr>
                  </a:outerShdw>
                </a:effectLst>
              </a:rPr>
              <a:t>Shankar</a:t>
            </a:r>
            <a:r>
              <a:rPr lang="pt-BR" sz="2000" dirty="0" smtClean="0">
                <a:solidFill>
                  <a:schemeClr val="bg1"/>
                </a:solidFill>
                <a:effectLst>
                  <a:outerShdw blurRad="38100" dist="38100" dir="2700000" algn="tl">
                    <a:srgbClr val="000000">
                      <a:alpha val="43137"/>
                    </a:srgbClr>
                  </a:outerShdw>
                </a:effectLst>
              </a:rPr>
              <a:t> A, </a:t>
            </a:r>
            <a:r>
              <a:rPr lang="pt-BR" sz="2000" dirty="0" err="1" smtClean="0">
                <a:solidFill>
                  <a:schemeClr val="bg1"/>
                </a:solidFill>
                <a:effectLst>
                  <a:outerShdw blurRad="38100" dist="38100" dir="2700000" algn="tl">
                    <a:srgbClr val="000000">
                      <a:alpha val="43137"/>
                    </a:srgbClr>
                  </a:outerShdw>
                </a:effectLst>
              </a:rPr>
              <a:t>Xiao</a:t>
            </a:r>
            <a:r>
              <a:rPr lang="pt-BR" sz="2000" dirty="0" smtClean="0">
                <a:solidFill>
                  <a:schemeClr val="bg1"/>
                </a:solidFill>
                <a:effectLst>
                  <a:outerShdw blurRad="38100" dist="38100" dir="2700000" algn="tl">
                    <a:srgbClr val="000000">
                      <a:alpha val="43137"/>
                    </a:srgbClr>
                  </a:outerShdw>
                </a:effectLst>
              </a:rPr>
              <a:t> J, </a:t>
            </a:r>
            <a:r>
              <a:rPr lang="pt-BR" sz="2000" dirty="0" err="1" smtClean="0">
                <a:solidFill>
                  <a:schemeClr val="bg1"/>
                </a:solidFill>
                <a:effectLst>
                  <a:outerShdw blurRad="38100" dist="38100" dir="2700000" algn="tl">
                    <a:srgbClr val="000000">
                      <a:alpha val="43137"/>
                    </a:srgbClr>
                  </a:outerShdw>
                </a:effectLst>
              </a:rPr>
              <a:t>Ducatman</a:t>
            </a:r>
            <a:r>
              <a:rPr lang="pt-BR" sz="2000" dirty="0" smtClean="0">
                <a:solidFill>
                  <a:schemeClr val="bg1"/>
                </a:solidFill>
                <a:effectLst>
                  <a:outerShdw blurRad="38100" dist="38100" dir="2700000" algn="tl">
                    <a:srgbClr val="000000">
                      <a:alpha val="43137"/>
                    </a:srgbClr>
                  </a:outerShdw>
                </a:effectLst>
              </a:rPr>
              <a:t> A. </a:t>
            </a:r>
            <a:r>
              <a:rPr lang="pt-BR" sz="2000" dirty="0" err="1" smtClean="0">
                <a:solidFill>
                  <a:schemeClr val="bg1"/>
                </a:solidFill>
                <a:effectLst>
                  <a:outerShdw blurRad="38100" dist="38100" dir="2700000" algn="tl">
                    <a:srgbClr val="000000">
                      <a:alpha val="43137"/>
                    </a:srgbClr>
                  </a:outerShdw>
                </a:effectLst>
              </a:rPr>
              <a:t>Perfluorooctanoic</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Acid</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and</a:t>
            </a:r>
            <a:r>
              <a:rPr lang="pt-BR" sz="2000" dirty="0" smtClean="0">
                <a:solidFill>
                  <a:schemeClr val="bg1"/>
                </a:solidFill>
                <a:effectLst>
                  <a:outerShdw blurRad="38100" dist="38100" dir="2700000" algn="tl">
                    <a:srgbClr val="000000">
                      <a:alpha val="43137"/>
                    </a:srgbClr>
                  </a:outerShdw>
                </a:effectLst>
              </a:rPr>
              <a:t> Cardiovascular </a:t>
            </a:r>
            <a:r>
              <a:rPr lang="pt-BR" sz="2000" dirty="0" err="1" smtClean="0">
                <a:solidFill>
                  <a:schemeClr val="bg1"/>
                </a:solidFill>
                <a:effectLst>
                  <a:outerShdw blurRad="38100" dist="38100" dir="2700000" algn="tl">
                    <a:srgbClr val="000000">
                      <a:alpha val="43137"/>
                    </a:srgbClr>
                  </a:outerShdw>
                </a:effectLst>
              </a:rPr>
              <a:t>Disease</a:t>
            </a:r>
            <a:r>
              <a:rPr lang="pt-BR" sz="2000" dirty="0" smtClean="0">
                <a:solidFill>
                  <a:schemeClr val="bg1"/>
                </a:solidFill>
                <a:effectLst>
                  <a:outerShdw blurRad="38100" dist="38100" dir="2700000" algn="tl">
                    <a:srgbClr val="000000">
                      <a:alpha val="43137"/>
                    </a:srgbClr>
                  </a:outerShdw>
                </a:effectLst>
              </a:rPr>
              <a:t> in US </a:t>
            </a:r>
            <a:r>
              <a:rPr lang="pt-BR" sz="2000" dirty="0" err="1" smtClean="0">
                <a:solidFill>
                  <a:schemeClr val="bg1"/>
                </a:solidFill>
                <a:effectLst>
                  <a:outerShdw blurRad="38100" dist="38100" dir="2700000" algn="tl">
                    <a:srgbClr val="000000">
                      <a:alpha val="43137"/>
                    </a:srgbClr>
                  </a:outerShdw>
                </a:effectLst>
              </a:rPr>
              <a:t>Adults</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Archives</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of</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Internal</a:t>
            </a:r>
            <a:r>
              <a:rPr lang="pt-BR" sz="2000" dirty="0" smtClean="0">
                <a:solidFill>
                  <a:schemeClr val="bg1"/>
                </a:solidFill>
                <a:effectLst>
                  <a:outerShdw blurRad="38100" dist="38100" dir="2700000" algn="tl">
                    <a:srgbClr val="000000">
                      <a:alpha val="43137"/>
                    </a:srgbClr>
                  </a:outerShdw>
                </a:effectLst>
              </a:rPr>
              <a:t> Medicine, 2012; </a:t>
            </a:r>
            <a:r>
              <a:rPr lang="pt-BR" sz="2000" dirty="0" err="1" smtClean="0">
                <a:solidFill>
                  <a:schemeClr val="bg1"/>
                </a:solidFill>
                <a:effectLst>
                  <a:outerShdw blurRad="38100" dist="38100" dir="2700000" algn="tl">
                    <a:srgbClr val="000000">
                      <a:alpha val="43137"/>
                    </a:srgbClr>
                  </a:outerShdw>
                </a:effectLst>
              </a:rPr>
              <a:t>Hsieh</a:t>
            </a:r>
            <a:r>
              <a:rPr lang="pt-BR" sz="2000" dirty="0" smtClean="0">
                <a:solidFill>
                  <a:schemeClr val="bg1"/>
                </a:solidFill>
                <a:effectLst>
                  <a:outerShdw blurRad="38100" dist="38100" dir="2700000" algn="tl">
                    <a:srgbClr val="000000">
                      <a:alpha val="43137"/>
                    </a:srgbClr>
                  </a:outerShdw>
                </a:effectLst>
              </a:rPr>
              <a:t> YC, </a:t>
            </a:r>
            <a:r>
              <a:rPr lang="pt-BR" sz="2000" dirty="0" err="1" smtClean="0">
                <a:solidFill>
                  <a:schemeClr val="bg1"/>
                </a:solidFill>
                <a:effectLst>
                  <a:outerShdw blurRad="38100" dist="38100" dir="2700000" algn="tl">
                    <a:srgbClr val="000000">
                      <a:alpha val="43137"/>
                    </a:srgbClr>
                  </a:outerShdw>
                </a:effectLst>
              </a:rPr>
              <a:t>Lien</a:t>
            </a:r>
            <a:r>
              <a:rPr lang="pt-BR" sz="2000" dirty="0" smtClean="0">
                <a:solidFill>
                  <a:schemeClr val="bg1"/>
                </a:solidFill>
                <a:effectLst>
                  <a:outerShdw blurRad="38100" dist="38100" dir="2700000" algn="tl">
                    <a:srgbClr val="000000">
                      <a:alpha val="43137"/>
                    </a:srgbClr>
                  </a:outerShdw>
                </a:effectLst>
              </a:rPr>
              <a:t> LM </a:t>
            </a:r>
            <a:r>
              <a:rPr lang="pt-BR" sz="2000" dirty="0" err="1" smtClean="0">
                <a:solidFill>
                  <a:schemeClr val="bg1"/>
                </a:solidFill>
                <a:effectLst>
                  <a:outerShdw blurRad="38100" dist="38100" dir="2700000" algn="tl">
                    <a:srgbClr val="000000">
                      <a:alpha val="43137"/>
                    </a:srgbClr>
                  </a:outerShdw>
                </a:effectLst>
              </a:rPr>
              <a:t>et</a:t>
            </a:r>
            <a:r>
              <a:rPr lang="pt-BR" sz="2000" dirty="0" smtClean="0">
                <a:solidFill>
                  <a:schemeClr val="bg1"/>
                </a:solidFill>
                <a:effectLst>
                  <a:outerShdw blurRad="38100" dist="38100" dir="2700000" algn="tl">
                    <a:srgbClr val="000000">
                      <a:alpha val="43137"/>
                    </a:srgbClr>
                  </a:outerShdw>
                </a:effectLst>
              </a:rPr>
              <a:t> al. </a:t>
            </a:r>
            <a:r>
              <a:rPr lang="pt-BR" sz="2000" dirty="0" err="1" smtClean="0">
                <a:solidFill>
                  <a:schemeClr val="bg1"/>
                </a:solidFill>
                <a:effectLst>
                  <a:outerShdw blurRad="38100" dist="38100" dir="2700000" algn="tl">
                    <a:srgbClr val="000000">
                      <a:alpha val="43137"/>
                    </a:srgbClr>
                  </a:outerShdw>
                </a:effectLst>
              </a:rPr>
              <a:t>Significantly</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increased</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risk</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of</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carotid</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atherosclerosis</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with</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arsenic</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exposure</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and</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polymorphisms</a:t>
            </a:r>
            <a:r>
              <a:rPr lang="pt-BR" sz="2000" dirty="0" smtClean="0">
                <a:solidFill>
                  <a:schemeClr val="bg1"/>
                </a:solidFill>
                <a:effectLst>
                  <a:outerShdw blurRad="38100" dist="38100" dir="2700000" algn="tl">
                    <a:srgbClr val="000000">
                      <a:alpha val="43137"/>
                    </a:srgbClr>
                  </a:outerShdw>
                </a:effectLst>
              </a:rPr>
              <a:t> in </a:t>
            </a:r>
            <a:r>
              <a:rPr lang="pt-BR" sz="2000" dirty="0" err="1" smtClean="0">
                <a:solidFill>
                  <a:schemeClr val="bg1"/>
                </a:solidFill>
                <a:effectLst>
                  <a:outerShdw blurRad="38100" dist="38100" dir="2700000" algn="tl">
                    <a:srgbClr val="000000">
                      <a:alpha val="43137"/>
                    </a:srgbClr>
                  </a:outerShdw>
                </a:effectLst>
              </a:rPr>
              <a:t>arsenic</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metabolism</a:t>
            </a:r>
            <a:r>
              <a:rPr lang="pt-BR" sz="2000" dirty="0" smtClean="0">
                <a:solidFill>
                  <a:schemeClr val="bg1"/>
                </a:solidFill>
                <a:effectLst>
                  <a:outerShdw blurRad="38100" dist="38100" dir="2700000" algn="tl">
                    <a:srgbClr val="000000">
                      <a:alpha val="43137"/>
                    </a:srgbClr>
                  </a:outerShdw>
                </a:effectLst>
              </a:rPr>
              <a:t> genes. </a:t>
            </a:r>
            <a:r>
              <a:rPr lang="pt-BR" sz="2000" dirty="0" err="1" smtClean="0">
                <a:solidFill>
                  <a:schemeClr val="bg1"/>
                </a:solidFill>
                <a:effectLst>
                  <a:outerShdw blurRad="38100" dist="38100" dir="2700000" algn="tl">
                    <a:srgbClr val="000000">
                      <a:alpha val="43137"/>
                    </a:srgbClr>
                  </a:outerShdw>
                </a:effectLst>
              </a:rPr>
              <a:t>Environ</a:t>
            </a:r>
            <a:r>
              <a:rPr lang="pt-BR" sz="2000" dirty="0" smtClean="0">
                <a:solidFill>
                  <a:schemeClr val="bg1"/>
                </a:solidFill>
                <a:effectLst>
                  <a:outerShdw blurRad="38100" dist="38100" dir="2700000" algn="tl">
                    <a:srgbClr val="000000">
                      <a:alpha val="43137"/>
                    </a:srgbClr>
                  </a:outerShdw>
                </a:effectLst>
              </a:rPr>
              <a:t> Res. 2011 </a:t>
            </a:r>
            <a:r>
              <a:rPr lang="pt-BR" sz="2000" dirty="0" err="1" smtClean="0">
                <a:solidFill>
                  <a:schemeClr val="bg1"/>
                </a:solidFill>
                <a:effectLst>
                  <a:outerShdw blurRad="38100" dist="38100" dir="2700000" algn="tl">
                    <a:srgbClr val="000000">
                      <a:alpha val="43137"/>
                    </a:srgbClr>
                  </a:outerShdw>
                </a:effectLst>
              </a:rPr>
              <a:t>Aug</a:t>
            </a:r>
            <a:r>
              <a:rPr lang="pt-BR" sz="2000" dirty="0" smtClean="0">
                <a:solidFill>
                  <a:schemeClr val="bg1"/>
                </a:solidFill>
                <a:effectLst>
                  <a:outerShdw blurRad="38100" dist="38100" dir="2700000" algn="tl">
                    <a:srgbClr val="000000">
                      <a:alpha val="43137"/>
                    </a:srgbClr>
                  </a:outerShdw>
                </a:effectLst>
              </a:rPr>
              <a:t>;111(6):804-10; </a:t>
            </a:r>
            <a:r>
              <a:rPr lang="en-US" sz="2000" dirty="0" err="1" smtClean="0">
                <a:solidFill>
                  <a:schemeClr val="bg1"/>
                </a:solidFill>
                <a:effectLst>
                  <a:outerShdw blurRad="38100" dist="38100" dir="2700000" algn="tl">
                    <a:srgbClr val="000000">
                      <a:alpha val="43137"/>
                    </a:srgbClr>
                  </a:outerShdw>
                </a:effectLst>
              </a:rPr>
              <a:t>Revis</a:t>
            </a:r>
            <a:r>
              <a:rPr lang="en-US" sz="2000" dirty="0" smtClean="0">
                <a:solidFill>
                  <a:schemeClr val="bg1"/>
                </a:solidFill>
                <a:effectLst>
                  <a:outerShdw blurRad="38100" dist="38100" dir="2700000" algn="tl">
                    <a:srgbClr val="000000">
                      <a:alpha val="43137"/>
                    </a:srgbClr>
                  </a:outerShdw>
                </a:effectLst>
              </a:rPr>
              <a:t> NW, </a:t>
            </a:r>
            <a:r>
              <a:rPr lang="en-US" sz="2000" dirty="0" err="1" smtClean="0">
                <a:solidFill>
                  <a:schemeClr val="bg1"/>
                </a:solidFill>
                <a:effectLst>
                  <a:outerShdw blurRad="38100" dist="38100" dir="2700000" algn="tl">
                    <a:srgbClr val="000000">
                      <a:alpha val="43137"/>
                    </a:srgbClr>
                  </a:outerShdw>
                </a:effectLst>
              </a:rPr>
              <a:t>Zinsmeister</a:t>
            </a:r>
            <a:r>
              <a:rPr lang="en-US" sz="2000" dirty="0" smtClean="0">
                <a:solidFill>
                  <a:schemeClr val="bg1"/>
                </a:solidFill>
                <a:effectLst>
                  <a:outerShdw blurRad="38100" dist="38100" dir="2700000" algn="tl">
                    <a:srgbClr val="000000">
                      <a:alpha val="43137"/>
                    </a:srgbClr>
                  </a:outerShdw>
                </a:effectLst>
              </a:rPr>
              <a:t> AR, Bull R. Atherosclerosis and hypertension induction by lead and cadmium ions: an effect prevented by calcium ion. Proc </a:t>
            </a:r>
            <a:r>
              <a:rPr lang="en-US" sz="2000" dirty="0" err="1" smtClean="0">
                <a:solidFill>
                  <a:schemeClr val="bg1"/>
                </a:solidFill>
                <a:effectLst>
                  <a:outerShdw blurRad="38100" dist="38100" dir="2700000" algn="tl">
                    <a:srgbClr val="000000">
                      <a:alpha val="43137"/>
                    </a:srgbClr>
                  </a:outerShdw>
                </a:effectLst>
              </a:rPr>
              <a:t>Natl</a:t>
            </a:r>
            <a:r>
              <a:rPr lang="en-US" sz="2000" dirty="0" smtClean="0">
                <a:solidFill>
                  <a:schemeClr val="bg1"/>
                </a:solidFill>
                <a:effectLst>
                  <a:outerShdw blurRad="38100" dist="38100" dir="2700000" algn="tl">
                    <a:srgbClr val="000000">
                      <a:alpha val="43137"/>
                    </a:srgbClr>
                  </a:outerShdw>
                </a:effectLst>
              </a:rPr>
              <a:t> </a:t>
            </a:r>
            <a:r>
              <a:rPr lang="en-US" sz="2000" dirty="0" err="1" smtClean="0">
                <a:solidFill>
                  <a:schemeClr val="bg1"/>
                </a:solidFill>
                <a:effectLst>
                  <a:outerShdw blurRad="38100" dist="38100" dir="2700000" algn="tl">
                    <a:srgbClr val="000000">
                      <a:alpha val="43137"/>
                    </a:srgbClr>
                  </a:outerShdw>
                </a:effectLst>
              </a:rPr>
              <a:t>Acad</a:t>
            </a:r>
            <a:r>
              <a:rPr lang="en-US" sz="2000" dirty="0" smtClean="0">
                <a:solidFill>
                  <a:schemeClr val="bg1"/>
                </a:solidFill>
                <a:effectLst>
                  <a:outerShdw blurRad="38100" dist="38100" dir="2700000" algn="tl">
                    <a:srgbClr val="000000">
                      <a:alpha val="43137"/>
                    </a:srgbClr>
                  </a:outerShdw>
                </a:effectLst>
              </a:rPr>
              <a:t> </a:t>
            </a:r>
            <a:r>
              <a:rPr lang="en-US" sz="2000" dirty="0" err="1" smtClean="0">
                <a:solidFill>
                  <a:schemeClr val="bg1"/>
                </a:solidFill>
                <a:effectLst>
                  <a:outerShdw blurRad="38100" dist="38100" dir="2700000" algn="tl">
                    <a:srgbClr val="000000">
                      <a:alpha val="43137"/>
                    </a:srgbClr>
                  </a:outerShdw>
                </a:effectLst>
              </a:rPr>
              <a:t>Sci</a:t>
            </a:r>
            <a:r>
              <a:rPr lang="en-US" sz="2000" dirty="0" smtClean="0">
                <a:solidFill>
                  <a:schemeClr val="bg1"/>
                </a:solidFill>
                <a:effectLst>
                  <a:outerShdw blurRad="38100" dist="38100" dir="2700000" algn="tl">
                    <a:srgbClr val="000000">
                      <a:alpha val="43137"/>
                    </a:srgbClr>
                  </a:outerShdw>
                </a:effectLst>
              </a:rPr>
              <a:t> USA 1981; 78 : 6494-8; </a:t>
            </a:r>
            <a:r>
              <a:rPr lang="en-US" sz="2000" dirty="0" err="1" smtClean="0">
                <a:solidFill>
                  <a:schemeClr val="bg1"/>
                </a:solidFill>
                <a:effectLst>
                  <a:outerShdw blurRad="38100" dist="38100" dir="2700000" algn="tl">
                    <a:srgbClr val="000000">
                      <a:alpha val="43137"/>
                    </a:srgbClr>
                  </a:outerShdw>
                </a:effectLst>
              </a:rPr>
              <a:t>Messner</a:t>
            </a:r>
            <a:r>
              <a:rPr lang="en-US" sz="2000" dirty="0" smtClean="0">
                <a:solidFill>
                  <a:schemeClr val="bg1"/>
                </a:solidFill>
                <a:effectLst>
                  <a:outerShdw blurRad="38100" dist="38100" dir="2700000" algn="tl">
                    <a:srgbClr val="000000">
                      <a:alpha val="43137"/>
                    </a:srgbClr>
                  </a:outerShdw>
                </a:effectLst>
              </a:rPr>
              <a:t> B, </a:t>
            </a:r>
            <a:r>
              <a:rPr lang="en-US" sz="2000" dirty="0" err="1" smtClean="0">
                <a:solidFill>
                  <a:schemeClr val="bg1"/>
                </a:solidFill>
                <a:effectLst>
                  <a:outerShdw blurRad="38100" dist="38100" dir="2700000" algn="tl">
                    <a:srgbClr val="000000">
                      <a:alpha val="43137"/>
                    </a:srgbClr>
                  </a:outerShdw>
                </a:effectLst>
              </a:rPr>
              <a:t>Knoflach</a:t>
            </a:r>
            <a:r>
              <a:rPr lang="en-US" sz="2000" dirty="0" smtClean="0">
                <a:solidFill>
                  <a:schemeClr val="bg1"/>
                </a:solidFill>
                <a:effectLst>
                  <a:outerShdw blurRad="38100" dist="38100" dir="2700000" algn="tl">
                    <a:srgbClr val="000000">
                      <a:alpha val="43137"/>
                    </a:srgbClr>
                  </a:outerShdw>
                </a:effectLst>
              </a:rPr>
              <a:t> M, </a:t>
            </a:r>
            <a:r>
              <a:rPr lang="en-US" sz="2000" dirty="0" err="1" smtClean="0">
                <a:solidFill>
                  <a:schemeClr val="bg1"/>
                </a:solidFill>
                <a:effectLst>
                  <a:outerShdw blurRad="38100" dist="38100" dir="2700000" algn="tl">
                    <a:srgbClr val="000000">
                      <a:alpha val="43137"/>
                    </a:srgbClr>
                  </a:outerShdw>
                </a:effectLst>
              </a:rPr>
              <a:t>Seubert</a:t>
            </a:r>
            <a:r>
              <a:rPr lang="en-US" sz="2000" dirty="0" smtClean="0">
                <a:solidFill>
                  <a:schemeClr val="bg1"/>
                </a:solidFill>
                <a:effectLst>
                  <a:outerShdw blurRad="38100" dist="38100" dir="2700000" algn="tl">
                    <a:srgbClr val="000000">
                      <a:alpha val="43137"/>
                    </a:srgbClr>
                  </a:outerShdw>
                </a:effectLst>
              </a:rPr>
              <a:t> A, </a:t>
            </a:r>
            <a:r>
              <a:rPr lang="en-US" sz="2000" dirty="0" err="1" smtClean="0">
                <a:solidFill>
                  <a:schemeClr val="bg1"/>
                </a:solidFill>
                <a:effectLst>
                  <a:outerShdw blurRad="38100" dist="38100" dir="2700000" algn="tl">
                    <a:srgbClr val="000000">
                      <a:alpha val="43137"/>
                    </a:srgbClr>
                  </a:outerShdw>
                </a:effectLst>
              </a:rPr>
              <a:t>Ritsch</a:t>
            </a:r>
            <a:r>
              <a:rPr lang="en-US" sz="2000" dirty="0" smtClean="0">
                <a:solidFill>
                  <a:schemeClr val="bg1"/>
                </a:solidFill>
                <a:effectLst>
                  <a:outerShdw blurRad="38100" dist="38100" dir="2700000" algn="tl">
                    <a:srgbClr val="000000">
                      <a:alpha val="43137"/>
                    </a:srgbClr>
                  </a:outerShdw>
                </a:effectLst>
              </a:rPr>
              <a:t> A, </a:t>
            </a:r>
            <a:r>
              <a:rPr lang="en-US" sz="2000" dirty="0" err="1" smtClean="0">
                <a:solidFill>
                  <a:schemeClr val="bg1"/>
                </a:solidFill>
                <a:effectLst>
                  <a:outerShdw blurRad="38100" dist="38100" dir="2700000" algn="tl">
                    <a:srgbClr val="000000">
                      <a:alpha val="43137"/>
                    </a:srgbClr>
                  </a:outerShdw>
                </a:effectLst>
              </a:rPr>
              <a:t>Pfaller</a:t>
            </a:r>
            <a:r>
              <a:rPr lang="en-US" sz="2000" dirty="0" smtClean="0">
                <a:solidFill>
                  <a:schemeClr val="bg1"/>
                </a:solidFill>
                <a:effectLst>
                  <a:outerShdw blurRad="38100" dist="38100" dir="2700000" algn="tl">
                    <a:srgbClr val="000000">
                      <a:alpha val="43137"/>
                    </a:srgbClr>
                  </a:outerShdw>
                </a:effectLst>
              </a:rPr>
              <a:t> K, Henderson B, et al. Cadmium is a novel and independent risk factor for early atherosclerosis mechanisms and in vivo relevance. </a:t>
            </a:r>
            <a:r>
              <a:rPr lang="en-US" sz="2000" dirty="0" err="1" smtClean="0">
                <a:solidFill>
                  <a:schemeClr val="bg1"/>
                </a:solidFill>
                <a:effectLst>
                  <a:outerShdw blurRad="38100" dist="38100" dir="2700000" algn="tl">
                    <a:srgbClr val="000000">
                      <a:alpha val="43137"/>
                    </a:srgbClr>
                  </a:outerShdw>
                </a:effectLst>
              </a:rPr>
              <a:t>Arterioscler</a:t>
            </a:r>
            <a:r>
              <a:rPr lang="en-US" sz="2000" dirty="0" smtClean="0">
                <a:solidFill>
                  <a:schemeClr val="bg1"/>
                </a:solidFill>
                <a:effectLst>
                  <a:outerShdw blurRad="38100" dist="38100" dir="2700000" algn="tl">
                    <a:srgbClr val="000000">
                      <a:alpha val="43137"/>
                    </a:srgbClr>
                  </a:outerShdw>
                </a:effectLst>
              </a:rPr>
              <a:t> </a:t>
            </a:r>
            <a:r>
              <a:rPr lang="en-US" sz="2000" dirty="0" err="1" smtClean="0">
                <a:solidFill>
                  <a:schemeClr val="bg1"/>
                </a:solidFill>
                <a:effectLst>
                  <a:outerShdw blurRad="38100" dist="38100" dir="2700000" algn="tl">
                    <a:srgbClr val="000000">
                      <a:alpha val="43137"/>
                    </a:srgbClr>
                  </a:outerShdw>
                </a:effectLst>
              </a:rPr>
              <a:t>Thromb</a:t>
            </a:r>
            <a:r>
              <a:rPr lang="en-US" sz="2000" dirty="0" smtClean="0">
                <a:solidFill>
                  <a:schemeClr val="bg1"/>
                </a:solidFill>
                <a:effectLst>
                  <a:outerShdw blurRad="38100" dist="38100" dir="2700000" algn="tl">
                    <a:srgbClr val="000000">
                      <a:alpha val="43137"/>
                    </a:srgbClr>
                  </a:outerShdw>
                </a:effectLst>
              </a:rPr>
              <a:t> </a:t>
            </a:r>
            <a:r>
              <a:rPr lang="en-US" sz="2000" dirty="0" err="1" smtClean="0">
                <a:solidFill>
                  <a:schemeClr val="bg1"/>
                </a:solidFill>
                <a:effectLst>
                  <a:outerShdw blurRad="38100" dist="38100" dir="2700000" algn="tl">
                    <a:srgbClr val="000000">
                      <a:alpha val="43137"/>
                    </a:srgbClr>
                  </a:outerShdw>
                </a:effectLst>
              </a:rPr>
              <a:t>Vasc</a:t>
            </a:r>
            <a:r>
              <a:rPr lang="en-US" sz="2000" dirty="0" smtClean="0">
                <a:solidFill>
                  <a:schemeClr val="bg1"/>
                </a:solidFill>
                <a:effectLst>
                  <a:outerShdw blurRad="38100" dist="38100" dir="2700000" algn="tl">
                    <a:srgbClr val="000000">
                      <a:alpha val="43137"/>
                    </a:srgbClr>
                  </a:outerShdw>
                </a:effectLst>
              </a:rPr>
              <a:t> </a:t>
            </a:r>
            <a:r>
              <a:rPr lang="en-US" sz="2000" dirty="0" err="1" smtClean="0">
                <a:solidFill>
                  <a:schemeClr val="bg1"/>
                </a:solidFill>
                <a:effectLst>
                  <a:outerShdw blurRad="38100" dist="38100" dir="2700000" algn="tl">
                    <a:srgbClr val="000000">
                      <a:alpha val="43137"/>
                    </a:srgbClr>
                  </a:outerShdw>
                </a:effectLst>
              </a:rPr>
              <a:t>Biol</a:t>
            </a:r>
            <a:r>
              <a:rPr lang="en-US" sz="2000" dirty="0" smtClean="0">
                <a:solidFill>
                  <a:schemeClr val="bg1"/>
                </a:solidFill>
                <a:effectLst>
                  <a:outerShdw blurRad="38100" dist="38100" dir="2700000" algn="tl">
                    <a:srgbClr val="000000">
                      <a:alpha val="43137"/>
                    </a:srgbClr>
                  </a:outerShdw>
                </a:effectLst>
              </a:rPr>
              <a:t> 2009; </a:t>
            </a:r>
            <a:r>
              <a:rPr lang="en-US" sz="2000" b="1" dirty="0" smtClean="0">
                <a:solidFill>
                  <a:schemeClr val="bg1"/>
                </a:solidFill>
                <a:effectLst>
                  <a:outerShdw blurRad="38100" dist="38100" dir="2700000" algn="tl">
                    <a:srgbClr val="000000">
                      <a:alpha val="43137"/>
                    </a:srgbClr>
                  </a:outerShdw>
                </a:effectLst>
              </a:rPr>
              <a:t>29: </a:t>
            </a:r>
            <a:r>
              <a:rPr lang="en-US" sz="2000" dirty="0" smtClean="0">
                <a:solidFill>
                  <a:schemeClr val="bg1"/>
                </a:solidFill>
                <a:effectLst>
                  <a:outerShdw blurRad="38100" dist="38100" dir="2700000" algn="tl">
                    <a:srgbClr val="000000">
                      <a:alpha val="43137"/>
                    </a:srgbClr>
                  </a:outerShdw>
                </a:effectLst>
              </a:rPr>
              <a:t>1392 – 1398; P. Monica Lind, Bert van </a:t>
            </a:r>
            <a:r>
              <a:rPr lang="en-US" sz="2000" dirty="0" err="1" smtClean="0">
                <a:solidFill>
                  <a:schemeClr val="bg1"/>
                </a:solidFill>
                <a:effectLst>
                  <a:outerShdw blurRad="38100" dist="38100" dir="2700000" algn="tl">
                    <a:srgbClr val="000000">
                      <a:alpha val="43137"/>
                    </a:srgbClr>
                  </a:outerShdw>
                </a:effectLst>
              </a:rPr>
              <a:t>Bavel</a:t>
            </a:r>
            <a:r>
              <a:rPr lang="en-US" sz="2000" dirty="0" smtClean="0">
                <a:solidFill>
                  <a:schemeClr val="bg1"/>
                </a:solidFill>
                <a:effectLst>
                  <a:outerShdw blurRad="38100" dist="38100" dir="2700000" algn="tl">
                    <a:srgbClr val="000000">
                      <a:alpha val="43137"/>
                    </a:srgbClr>
                  </a:outerShdw>
                </a:effectLst>
              </a:rPr>
              <a:t>, Samira </a:t>
            </a:r>
            <a:r>
              <a:rPr lang="en-US" sz="2000" dirty="0" err="1" smtClean="0">
                <a:solidFill>
                  <a:schemeClr val="bg1"/>
                </a:solidFill>
                <a:effectLst>
                  <a:outerShdw blurRad="38100" dist="38100" dir="2700000" algn="tl">
                    <a:srgbClr val="000000">
                      <a:alpha val="43137"/>
                    </a:srgbClr>
                  </a:outerShdw>
                </a:effectLst>
              </a:rPr>
              <a:t>Salihovic</a:t>
            </a:r>
            <a:r>
              <a:rPr lang="en-US" sz="2000" dirty="0" smtClean="0">
                <a:solidFill>
                  <a:schemeClr val="bg1"/>
                </a:solidFill>
                <a:effectLst>
                  <a:outerShdw blurRad="38100" dist="38100" dir="2700000" algn="tl">
                    <a:srgbClr val="000000">
                      <a:alpha val="43137"/>
                    </a:srgbClr>
                  </a:outerShdw>
                </a:effectLst>
              </a:rPr>
              <a:t> and Lars Lind. Circulating Levels of Persistent Organic Pollutants (POPs) and Carotid Atherosclerosis in the Elderly. Environ Health </a:t>
            </a:r>
            <a:r>
              <a:rPr lang="en-US" sz="2000" dirty="0" err="1" smtClean="0">
                <a:solidFill>
                  <a:schemeClr val="bg1"/>
                </a:solidFill>
                <a:effectLst>
                  <a:outerShdw blurRad="38100" dist="38100" dir="2700000" algn="tl">
                    <a:srgbClr val="000000">
                      <a:alpha val="43137"/>
                    </a:srgbClr>
                  </a:outerShdw>
                </a:effectLst>
              </a:rPr>
              <a:t>Perspect</a:t>
            </a:r>
            <a:r>
              <a:rPr lang="en-US" sz="2000" dirty="0" smtClean="0">
                <a:solidFill>
                  <a:schemeClr val="bg1"/>
                </a:solidFill>
                <a:effectLst>
                  <a:outerShdw blurRad="38100" dist="38100" dir="2700000" algn="tl">
                    <a:srgbClr val="000000">
                      <a:alpha val="43137"/>
                    </a:srgbClr>
                  </a:outerShdw>
                </a:effectLst>
              </a:rPr>
              <a:t> 120:38–43 (2012); </a:t>
            </a:r>
            <a:r>
              <a:rPr lang="pt-BR" sz="2000" dirty="0" err="1" smtClean="0">
                <a:solidFill>
                  <a:schemeClr val="bg1"/>
                </a:solidFill>
                <a:effectLst>
                  <a:outerShdw blurRad="38100" dist="38100" dir="2700000" algn="tl">
                    <a:srgbClr val="000000">
                      <a:alpha val="43137"/>
                    </a:srgbClr>
                  </a:outerShdw>
                </a:effectLst>
              </a:rPr>
              <a:t>Loeb</a:t>
            </a:r>
            <a:r>
              <a:rPr lang="pt-BR" sz="2000" dirty="0" smtClean="0">
                <a:solidFill>
                  <a:schemeClr val="bg1"/>
                </a:solidFill>
                <a:effectLst>
                  <a:outerShdw blurRad="38100" dist="38100" dir="2700000" algn="tl">
                    <a:srgbClr val="000000">
                      <a:alpha val="43137"/>
                    </a:srgbClr>
                  </a:outerShdw>
                </a:effectLst>
              </a:rPr>
              <a:t>, O., </a:t>
            </a:r>
            <a:r>
              <a:rPr lang="pt-BR" sz="2000" dirty="0" err="1" smtClean="0">
                <a:solidFill>
                  <a:schemeClr val="bg1"/>
                </a:solidFill>
                <a:effectLst>
                  <a:outerShdw blurRad="38100" dist="38100" dir="2700000" algn="tl">
                    <a:srgbClr val="000000">
                      <a:alpha val="43137"/>
                    </a:srgbClr>
                  </a:outerShdw>
                </a:effectLst>
              </a:rPr>
              <a:t>Ueber</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experimentelle</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Arterienveraender</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ungen</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mit</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besonderer</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Beruecksichtigung</a:t>
            </a:r>
            <a:r>
              <a:rPr lang="pt-BR" sz="2000" dirty="0" smtClean="0">
                <a:solidFill>
                  <a:schemeClr val="bg1"/>
                </a:solidFill>
                <a:effectLst>
                  <a:outerShdw blurRad="38100" dist="38100" dir="2700000" algn="tl">
                    <a:srgbClr val="000000">
                      <a:alpha val="43137"/>
                    </a:srgbClr>
                  </a:outerShdw>
                </a:effectLst>
              </a:rPr>
              <a:t> der </a:t>
            </a:r>
            <a:r>
              <a:rPr lang="pt-BR" sz="2000" dirty="0" err="1" smtClean="0">
                <a:solidFill>
                  <a:schemeClr val="bg1"/>
                </a:solidFill>
                <a:effectLst>
                  <a:outerShdw blurRad="38100" dist="38100" dir="2700000" algn="tl">
                    <a:srgbClr val="000000">
                      <a:alpha val="43137"/>
                    </a:srgbClr>
                  </a:outerShdw>
                </a:effectLst>
              </a:rPr>
              <a:t>Wirkung</a:t>
            </a:r>
            <a:r>
              <a:rPr lang="pt-BR" sz="2000" dirty="0" smtClean="0">
                <a:solidFill>
                  <a:schemeClr val="bg1"/>
                </a:solidFill>
                <a:effectLst>
                  <a:outerShdw blurRad="38100" dist="38100" dir="2700000" algn="tl">
                    <a:srgbClr val="000000">
                      <a:alpha val="43137"/>
                    </a:srgbClr>
                  </a:outerShdw>
                </a:effectLst>
              </a:rPr>
              <a:t> der </a:t>
            </a:r>
            <a:r>
              <a:rPr lang="pt-BR" sz="2000" dirty="0" err="1" smtClean="0">
                <a:solidFill>
                  <a:schemeClr val="bg1"/>
                </a:solidFill>
                <a:effectLst>
                  <a:outerShdw blurRad="38100" dist="38100" dir="2700000" algn="tl">
                    <a:srgbClr val="000000">
                      <a:alpha val="43137"/>
                    </a:srgbClr>
                  </a:outerShdw>
                </a:effectLst>
              </a:rPr>
              <a:t>Milchsaeure</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auf</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Grund</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eigener</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Versuche</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Deutsch</a:t>
            </a:r>
            <a:r>
              <a:rPr lang="pt-BR" sz="2000" dirty="0" smtClean="0">
                <a:solidFill>
                  <a:schemeClr val="bg1"/>
                </a:solidFill>
                <a:effectLst>
                  <a:outerShdw blurRad="38100" dist="38100" dir="2700000" algn="tl">
                    <a:srgbClr val="000000">
                      <a:alpha val="43137"/>
                    </a:srgbClr>
                  </a:outerShdw>
                </a:effectLst>
              </a:rPr>
              <a:t>. med. </a:t>
            </a:r>
            <a:r>
              <a:rPr lang="pt-BR" sz="2000" dirty="0" err="1" smtClean="0">
                <a:solidFill>
                  <a:schemeClr val="bg1"/>
                </a:solidFill>
                <a:effectLst>
                  <a:outerShdw blurRad="38100" dist="38100" dir="2700000" algn="tl">
                    <a:srgbClr val="000000">
                      <a:alpha val="43137"/>
                    </a:srgbClr>
                  </a:outerShdw>
                </a:effectLst>
              </a:rPr>
              <a:t>Wchnschr</a:t>
            </a:r>
            <a:r>
              <a:rPr lang="pt-BR" sz="2000" dirty="0" smtClean="0">
                <a:solidFill>
                  <a:schemeClr val="bg1"/>
                </a:solidFill>
                <a:effectLst>
                  <a:outerShdw blurRad="38100" dist="38100" dir="2700000" algn="tl">
                    <a:srgbClr val="000000">
                      <a:alpha val="43137"/>
                    </a:srgbClr>
                  </a:outerShdw>
                </a:effectLst>
              </a:rPr>
              <a:t>., I913, xxxix, I819; I. </a:t>
            </a:r>
            <a:r>
              <a:rPr lang="pt-BR" sz="2000" dirty="0" err="1" smtClean="0">
                <a:solidFill>
                  <a:schemeClr val="bg1"/>
                </a:solidFill>
                <a:effectLst>
                  <a:outerShdw blurRad="38100" dist="38100" dir="2700000" algn="tl">
                    <a:srgbClr val="000000">
                      <a:alpha val="43137"/>
                    </a:srgbClr>
                  </a:outerShdw>
                </a:effectLst>
              </a:rPr>
              <a:t>Adler</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Studies</a:t>
            </a:r>
            <a:r>
              <a:rPr lang="pt-BR" sz="2000" dirty="0" smtClean="0">
                <a:solidFill>
                  <a:schemeClr val="bg1"/>
                </a:solidFill>
                <a:effectLst>
                  <a:outerShdw blurRad="38100" dist="38100" dir="2700000" algn="tl">
                    <a:srgbClr val="000000">
                      <a:alpha val="43137"/>
                    </a:srgbClr>
                  </a:outerShdw>
                </a:effectLst>
              </a:rPr>
              <a:t> in Experimental </a:t>
            </a:r>
            <a:r>
              <a:rPr lang="pt-BR" sz="2000" dirty="0" err="1" smtClean="0">
                <a:solidFill>
                  <a:schemeClr val="bg1"/>
                </a:solidFill>
                <a:effectLst>
                  <a:outerShdw blurRad="38100" dist="38100" dir="2700000" algn="tl">
                    <a:srgbClr val="000000">
                      <a:alpha val="43137"/>
                    </a:srgbClr>
                  </a:outerShdw>
                </a:effectLst>
              </a:rPr>
              <a:t>atherosclerosis</a:t>
            </a:r>
            <a:r>
              <a:rPr lang="pt-BR" sz="2000" dirty="0" smtClean="0">
                <a:solidFill>
                  <a:schemeClr val="bg1"/>
                </a:solidFill>
                <a:effectLst>
                  <a:outerShdw blurRad="38100" dist="38100" dir="2700000" algn="tl">
                    <a:srgbClr val="000000">
                      <a:alpha val="43137"/>
                    </a:srgbClr>
                  </a:outerShdw>
                </a:effectLst>
              </a:rPr>
              <a:t> - A </a:t>
            </a:r>
            <a:r>
              <a:rPr lang="pt-BR" sz="2000" dirty="0" err="1" smtClean="0">
                <a:solidFill>
                  <a:schemeClr val="bg1"/>
                </a:solidFill>
                <a:effectLst>
                  <a:outerShdw blurRad="38100" dist="38100" dir="2700000" algn="tl">
                    <a:srgbClr val="000000">
                      <a:alpha val="43137"/>
                    </a:srgbClr>
                  </a:outerShdw>
                </a:effectLst>
              </a:rPr>
              <a:t>preliminary</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report</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The</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Journal</a:t>
            </a:r>
            <a:r>
              <a:rPr lang="pt-BR" sz="2000" dirty="0" smtClean="0">
                <a:solidFill>
                  <a:schemeClr val="bg1"/>
                </a:solidFill>
                <a:effectLst>
                  <a:outerShdw blurRad="38100" dist="38100" dir="2700000" algn="tl">
                    <a:srgbClr val="000000">
                      <a:alpha val="43137"/>
                    </a:srgbClr>
                  </a:outerShdw>
                </a:effectLst>
              </a:rPr>
              <a:t> </a:t>
            </a:r>
            <a:r>
              <a:rPr lang="pt-BR" sz="2000" dirty="0" err="1" smtClean="0">
                <a:solidFill>
                  <a:schemeClr val="bg1"/>
                </a:solidFill>
                <a:effectLst>
                  <a:outerShdw blurRad="38100" dist="38100" dir="2700000" algn="tl">
                    <a:srgbClr val="000000">
                      <a:alpha val="43137"/>
                    </a:srgbClr>
                  </a:outerShdw>
                </a:effectLst>
              </a:rPr>
              <a:t>of</a:t>
            </a:r>
            <a:r>
              <a:rPr lang="pt-BR" sz="2000" dirty="0" smtClean="0">
                <a:solidFill>
                  <a:schemeClr val="bg1"/>
                </a:solidFill>
                <a:effectLst>
                  <a:outerShdw blurRad="38100" dist="38100" dir="2700000" algn="tl">
                    <a:srgbClr val="000000">
                      <a:alpha val="43137"/>
                    </a:srgbClr>
                  </a:outerShdw>
                </a:effectLst>
              </a:rPr>
              <a:t> Experimental Medicine, 1913)</a:t>
            </a:r>
          </a:p>
          <a:p>
            <a:endParaRPr lang="pt-BR" dirty="0"/>
          </a:p>
        </p:txBody>
      </p:sp>
    </p:spTree>
    <p:extLst>
      <p:ext uri="{BB962C8B-B14F-4D97-AF65-F5344CB8AC3E}">
        <p14:creationId xmlns:p14="http://schemas.microsoft.com/office/powerpoint/2010/main" xmlns="" val="20312150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Quimioterapia</a:t>
            </a:r>
            <a:endParaRPr lang="pt-BR" sz="2800" dirty="0"/>
          </a:p>
        </p:txBody>
      </p:sp>
      <p:sp>
        <p:nvSpPr>
          <p:cNvPr id="3" name="Espaço Reservado para Conteúdo 2"/>
          <p:cNvSpPr>
            <a:spLocks noGrp="1"/>
          </p:cNvSpPr>
          <p:nvPr>
            <p:ph idx="1"/>
          </p:nvPr>
        </p:nvSpPr>
        <p:spPr/>
        <p:txBody>
          <a:bodyPr>
            <a:normAutofit/>
          </a:bodyPr>
          <a:lstStyle/>
          <a:p>
            <a:endParaRPr lang="pt-BR" sz="1800" dirty="0" smtClean="0">
              <a:effectLst>
                <a:outerShdw blurRad="38100" dist="38100" dir="2700000" algn="tl">
                  <a:srgbClr val="000000">
                    <a:alpha val="43137"/>
                  </a:srgbClr>
                </a:outerShdw>
              </a:effectLst>
            </a:endParaRPr>
          </a:p>
          <a:p>
            <a:endParaRPr lang="pt-BR" sz="1800" dirty="0" smtClean="0">
              <a:effectLst>
                <a:outerShdw blurRad="38100" dist="38100" dir="2700000" algn="tl">
                  <a:srgbClr val="000000">
                    <a:alpha val="43137"/>
                  </a:srgbClr>
                </a:outerShdw>
              </a:effectLst>
            </a:endParaRPr>
          </a:p>
          <a:p>
            <a:r>
              <a:rPr lang="pt-BR" sz="1800" dirty="0" smtClean="0">
                <a:effectLst>
                  <a:outerShdw blurRad="38100" dist="38100" dir="2700000" algn="tl">
                    <a:srgbClr val="000000">
                      <a:alpha val="43137"/>
                    </a:srgbClr>
                  </a:outerShdw>
                </a:effectLst>
              </a:rPr>
              <a:t>Estudos recentes sugerem que a quimioterapia possa ser um fator de risco para o desenvolvimento da aterosclerose. </a:t>
            </a:r>
          </a:p>
          <a:p>
            <a:endParaRPr lang="pt-BR" dirty="0" smtClean="0"/>
          </a:p>
          <a:p>
            <a:r>
              <a:rPr lang="pt-BR" sz="1600" dirty="0" smtClean="0">
                <a:solidFill>
                  <a:schemeClr val="bg1"/>
                </a:solidFill>
                <a:effectLst>
                  <a:outerShdw blurRad="38100" dist="38100" dir="2700000" algn="tl">
                    <a:srgbClr val="000000">
                      <a:alpha val="43137"/>
                    </a:srgbClr>
                  </a:outerShdw>
                </a:effectLst>
              </a:rPr>
              <a:t>(</a:t>
            </a:r>
            <a:r>
              <a:rPr lang="pt-BR" sz="1600" dirty="0" err="1" smtClean="0">
                <a:solidFill>
                  <a:schemeClr val="bg1"/>
                </a:solidFill>
                <a:effectLst>
                  <a:outerShdw blurRad="38100" dist="38100" dir="2700000" algn="tl">
                    <a:srgbClr val="000000">
                      <a:alpha val="43137"/>
                    </a:srgbClr>
                  </a:outerShdw>
                </a:effectLst>
              </a:rPr>
              <a:t>Sajima</a:t>
            </a:r>
            <a:r>
              <a:rPr lang="pt-BR" sz="1600" dirty="0" smtClean="0">
                <a:solidFill>
                  <a:schemeClr val="bg1"/>
                </a:solidFill>
                <a:effectLst>
                  <a:outerShdw blurRad="38100" dist="38100" dir="2700000" algn="tl">
                    <a:srgbClr val="000000">
                      <a:alpha val="43137"/>
                    </a:srgbClr>
                  </a:outerShdw>
                </a:effectLst>
              </a:rPr>
              <a:t> T, </a:t>
            </a:r>
            <a:r>
              <a:rPr lang="pt-BR" sz="1600" dirty="0" err="1" smtClean="0">
                <a:solidFill>
                  <a:schemeClr val="bg1"/>
                </a:solidFill>
                <a:effectLst>
                  <a:outerShdw blurRad="38100" dist="38100" dir="2700000" algn="tl">
                    <a:srgbClr val="000000">
                      <a:alpha val="43137"/>
                    </a:srgbClr>
                  </a:outerShdw>
                </a:effectLst>
              </a:rPr>
              <a:t>Tanabe</a:t>
            </a:r>
            <a:r>
              <a:rPr lang="pt-BR" sz="1600" dirty="0" smtClean="0">
                <a:solidFill>
                  <a:schemeClr val="bg1"/>
                </a:solidFill>
                <a:effectLst>
                  <a:outerShdw blurRad="38100" dist="38100" dir="2700000" algn="tl">
                    <a:srgbClr val="000000">
                      <a:alpha val="43137"/>
                    </a:srgbClr>
                  </a:outerShdw>
                </a:effectLst>
              </a:rPr>
              <a:t> A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pt-BR" sz="1600" dirty="0" err="1" smtClean="0">
                <a:solidFill>
                  <a:schemeClr val="bg1"/>
                </a:solidFill>
                <a:effectLst>
                  <a:outerShdw blurRad="38100" dist="38100" dir="2700000" algn="tl">
                    <a:srgbClr val="000000">
                      <a:alpha val="43137"/>
                    </a:srgbClr>
                  </a:outerShdw>
                </a:effectLst>
              </a:rPr>
              <a:t>Impact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platinum-based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chemotherapy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progression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Climateric</a:t>
            </a:r>
            <a:r>
              <a:rPr lang="pt-BR" sz="1600" dirty="0" smtClean="0">
                <a:solidFill>
                  <a:schemeClr val="bg1"/>
                </a:solidFill>
                <a:effectLst>
                  <a:outerShdw blurRad="38100" dist="38100" dir="2700000" algn="tl">
                    <a:srgbClr val="000000">
                      <a:alpha val="43137"/>
                    </a:srgbClr>
                  </a:outerShdw>
                </a:effectLst>
              </a:rPr>
              <a:t> 2011 </a:t>
            </a:r>
            <a:r>
              <a:rPr lang="pt-BR" sz="1600" dirty="0" err="1" smtClean="0">
                <a:solidFill>
                  <a:schemeClr val="bg1"/>
                </a:solidFill>
                <a:effectLst>
                  <a:outerShdw blurRad="38100" dist="38100" dir="2700000" algn="tl">
                    <a:srgbClr val="000000">
                      <a:alpha val="43137"/>
                    </a:srgbClr>
                  </a:outerShdw>
                </a:effectLst>
              </a:rPr>
              <a:t>Feb</a:t>
            </a:r>
            <a:r>
              <a:rPr lang="pt-BR" sz="1600" dirty="0" smtClean="0">
                <a:solidFill>
                  <a:schemeClr val="bg1"/>
                </a:solidFill>
                <a:effectLst>
                  <a:outerShdw blurRad="38100" dist="38100" dir="2700000" algn="tl">
                    <a:srgbClr val="000000">
                      <a:alpha val="43137"/>
                    </a:srgbClr>
                  </a:outerShdw>
                </a:effectLst>
              </a:rPr>
              <a:t>;14 (1): 31-40;  </a:t>
            </a:r>
            <a:r>
              <a:rPr lang="pt-BR" sz="1600" dirty="0" err="1" smtClean="0">
                <a:solidFill>
                  <a:schemeClr val="bg1"/>
                </a:solidFill>
                <a:effectLst>
                  <a:outerShdw blurRad="38100" dist="38100" dir="2700000" algn="tl">
                    <a:srgbClr val="000000">
                      <a:alpha val="43137"/>
                    </a:srgbClr>
                  </a:outerShdw>
                </a:effectLst>
              </a:rPr>
              <a:t>Kalabova</a:t>
            </a:r>
            <a:r>
              <a:rPr lang="pt-BR" sz="1600" dirty="0" smtClean="0">
                <a:solidFill>
                  <a:schemeClr val="bg1"/>
                </a:solidFill>
                <a:effectLst>
                  <a:outerShdw blurRad="38100" dist="38100" dir="2700000" algn="tl">
                    <a:srgbClr val="000000">
                      <a:alpha val="43137"/>
                    </a:srgbClr>
                  </a:outerShdw>
                </a:effectLst>
              </a:rPr>
              <a:t> H, </a:t>
            </a:r>
            <a:r>
              <a:rPr lang="pt-BR" sz="1600" dirty="0" err="1" smtClean="0">
                <a:solidFill>
                  <a:schemeClr val="bg1"/>
                </a:solidFill>
                <a:effectLst>
                  <a:outerShdw blurRad="38100" dist="38100" dir="2700000" algn="tl">
                    <a:srgbClr val="000000">
                      <a:alpha val="43137"/>
                    </a:srgbClr>
                  </a:outerShdw>
                </a:effectLst>
              </a:rPr>
              <a:t>Melichar</a:t>
            </a:r>
            <a:r>
              <a:rPr lang="pt-BR" sz="1600" dirty="0" smtClean="0">
                <a:solidFill>
                  <a:schemeClr val="bg1"/>
                </a:solidFill>
                <a:effectLst>
                  <a:outerShdw blurRad="38100" dist="38100" dir="2700000" algn="tl">
                    <a:srgbClr val="000000">
                      <a:alpha val="43137"/>
                    </a:srgbClr>
                  </a:outerShdw>
                </a:effectLst>
              </a:rPr>
              <a:t> B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Intima-media </a:t>
            </a:r>
            <a:r>
              <a:rPr lang="pt-BR" sz="1600" dirty="0" err="1" smtClean="0">
                <a:solidFill>
                  <a:schemeClr val="bg1"/>
                </a:solidFill>
                <a:effectLst>
                  <a:outerShdw blurRad="38100" dist="38100" dir="2700000" algn="tl">
                    <a:srgbClr val="000000">
                      <a:alpha val="43137"/>
                    </a:srgbClr>
                  </a:outerShdw>
                </a:effectLst>
              </a:rPr>
              <a:t>thickness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myocardial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perfusion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laboratory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risk</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factors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in </a:t>
            </a:r>
            <a:r>
              <a:rPr lang="pt-BR" sz="1600" dirty="0" err="1" smtClean="0">
                <a:solidFill>
                  <a:schemeClr val="bg1"/>
                </a:solidFill>
                <a:effectLst>
                  <a:outerShdw blurRad="38100" dist="38100" dir="2700000" algn="tl">
                    <a:srgbClr val="000000">
                      <a:alpha val="43137"/>
                    </a:srgbClr>
                  </a:outerShdw>
                </a:effectLst>
              </a:rPr>
              <a:t>patients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with</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breast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cancer</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treated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with</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anthracycline-based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chemotherapy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Oncol</a:t>
            </a:r>
            <a:r>
              <a:rPr lang="pt-BR" sz="1600" dirty="0" smtClean="0">
                <a:solidFill>
                  <a:schemeClr val="bg1"/>
                </a:solidFill>
                <a:effectLst>
                  <a:outerShdw blurRad="38100" dist="38100" dir="2700000" algn="tl">
                    <a:srgbClr val="000000">
                      <a:alpha val="43137"/>
                    </a:srgbClr>
                  </a:outerShdw>
                </a:effectLst>
              </a:rPr>
              <a:t> 2011 </a:t>
            </a:r>
            <a:r>
              <a:rPr lang="pt-BR" sz="1600" dirty="0" err="1" smtClean="0">
                <a:solidFill>
                  <a:schemeClr val="bg1"/>
                </a:solidFill>
                <a:effectLst>
                  <a:outerShdw blurRad="38100" dist="38100" dir="2700000" algn="tl">
                    <a:srgbClr val="000000">
                      <a:alpha val="43137"/>
                    </a:srgbClr>
                  </a:outerShdw>
                </a:effectLst>
              </a:rPr>
              <a:t>Dec</a:t>
            </a:r>
            <a:r>
              <a:rPr lang="pt-BR" sz="1600" dirty="0" smtClean="0">
                <a:solidFill>
                  <a:schemeClr val="bg1"/>
                </a:solidFill>
                <a:effectLst>
                  <a:outerShdw blurRad="38100" dist="38100" dir="2700000" algn="tl">
                    <a:srgbClr val="000000">
                      <a:alpha val="43137"/>
                    </a:srgbClr>
                  </a:outerShdw>
                </a:effectLst>
              </a:rPr>
              <a:t>; 28 (4): 1281-7)</a:t>
            </a:r>
            <a:endParaRPr lang="pt-BR" sz="1600" dirty="0" smtClean="0">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Radiação Ionizante</a:t>
            </a:r>
            <a:endParaRPr lang="pt-BR" sz="3200" dirty="0"/>
          </a:p>
        </p:txBody>
      </p:sp>
      <p:sp>
        <p:nvSpPr>
          <p:cNvPr id="3" name="Espaço Reservado para Conteúdo 2"/>
          <p:cNvSpPr>
            <a:spLocks noGrp="1"/>
          </p:cNvSpPr>
          <p:nvPr>
            <p:ph idx="1"/>
          </p:nvPr>
        </p:nvSpPr>
        <p:spPr/>
        <p:txBody>
          <a:bodyPr>
            <a:normAutofit fontScale="62500" lnSpcReduction="20000"/>
          </a:bodyPr>
          <a:lstStyle/>
          <a:p>
            <a:endParaRPr lang="pt-BR" dirty="0" smtClean="0">
              <a:effectLst>
                <a:outerShdw blurRad="38100" dist="38100" dir="2700000" algn="tl">
                  <a:srgbClr val="000000">
                    <a:alpha val="43137"/>
                  </a:srgbClr>
                </a:outerShdw>
              </a:effectLst>
            </a:endParaRPr>
          </a:p>
          <a:p>
            <a:r>
              <a:rPr lang="pt-BR" dirty="0" smtClean="0">
                <a:effectLst>
                  <a:outerShdw blurRad="38100" dist="38100" dir="2700000" algn="tl">
                    <a:srgbClr val="000000">
                      <a:alpha val="43137"/>
                    </a:srgbClr>
                  </a:outerShdw>
                </a:effectLst>
              </a:rPr>
              <a:t>A radiação pode induzir a aterosclerose. Estudos epidemiológicos recentes evidenciam que um excesso no risco de doença cardiovascular pode estar associada com radiação moderada e até de baixa dosagem.</a:t>
            </a:r>
          </a:p>
          <a:p>
            <a:endParaRPr lang="pt-BR" dirty="0" smtClean="0">
              <a:effectLst>
                <a:outerShdw blurRad="38100" dist="38100" dir="2700000" algn="tl">
                  <a:srgbClr val="000000">
                    <a:alpha val="43137"/>
                  </a:srgbClr>
                </a:outerShdw>
              </a:effectLst>
            </a:endParaRPr>
          </a:p>
          <a:p>
            <a:r>
              <a:rPr lang="pt-BR" dirty="0" smtClean="0">
                <a:effectLst>
                  <a:outerShdw blurRad="38100" dist="38100" dir="2700000" algn="tl">
                    <a:srgbClr val="000000">
                      <a:alpha val="43137"/>
                    </a:srgbClr>
                  </a:outerShdw>
                </a:effectLst>
              </a:rPr>
              <a:t>É reconhecido por mais de 50 anos os efeitos da radiação sobre o sistema nervoso. A esse respeito  o pesquisador W. O. </a:t>
            </a:r>
            <a:r>
              <a:rPr lang="pt-BR" dirty="0" err="1" smtClean="0">
                <a:effectLst>
                  <a:outerShdw blurRad="38100" dist="38100" dir="2700000" algn="tl">
                    <a:srgbClr val="000000">
                      <a:alpha val="43137"/>
                    </a:srgbClr>
                  </a:outerShdw>
                </a:effectLst>
              </a:rPr>
              <a:t>Caster</a:t>
            </a:r>
            <a:r>
              <a:rPr lang="pt-BR" dirty="0" smtClean="0">
                <a:effectLst>
                  <a:outerShdw blurRad="38100" dist="38100" dir="2700000" algn="tl">
                    <a:srgbClr val="000000">
                      <a:alpha val="43137"/>
                    </a:srgbClr>
                  </a:outerShdw>
                </a:effectLst>
              </a:rPr>
              <a:t>,  enfatizou em Simpósio quanto aos “Efeitos da Radiação Ionizante sobre o Sistema Nervoso” patrocinado pela </a:t>
            </a:r>
            <a:r>
              <a:rPr lang="pt-BR" dirty="0" err="1" smtClean="0">
                <a:effectLst>
                  <a:outerShdw blurRad="38100" dist="38100" dir="2700000" algn="tl">
                    <a:srgbClr val="000000">
                      <a:alpha val="43137"/>
                    </a:srgbClr>
                  </a:outerShdw>
                </a:effectLst>
              </a:rPr>
              <a:t>International</a:t>
            </a:r>
            <a:r>
              <a:rPr lang="pt-BR" dirty="0" smtClean="0">
                <a:effectLst>
                  <a:outerShdw blurRad="38100" dist="38100" dir="2700000" algn="tl">
                    <a:srgbClr val="000000">
                      <a:alpha val="43137"/>
                    </a:srgbClr>
                  </a:outerShdw>
                </a:effectLst>
              </a:rPr>
              <a:t> </a:t>
            </a:r>
            <a:r>
              <a:rPr lang="pt-BR" dirty="0" err="1" smtClean="0">
                <a:effectLst>
                  <a:outerShdw blurRad="38100" dist="38100" dir="2700000" algn="tl">
                    <a:srgbClr val="000000">
                      <a:alpha val="43137"/>
                    </a:srgbClr>
                  </a:outerShdw>
                </a:effectLst>
              </a:rPr>
              <a:t>Atomic</a:t>
            </a:r>
            <a:r>
              <a:rPr lang="pt-BR" dirty="0" smtClean="0">
                <a:effectLst>
                  <a:outerShdw blurRad="38100" dist="38100" dir="2700000" algn="tl">
                    <a:srgbClr val="000000">
                      <a:alpha val="43137"/>
                    </a:srgbClr>
                  </a:outerShdw>
                </a:effectLst>
              </a:rPr>
              <a:t> </a:t>
            </a:r>
            <a:r>
              <a:rPr lang="pt-BR" dirty="0" err="1" smtClean="0">
                <a:effectLst>
                  <a:outerShdw blurRad="38100" dist="38100" dir="2700000" algn="tl">
                    <a:srgbClr val="000000">
                      <a:alpha val="43137"/>
                    </a:srgbClr>
                  </a:outerShdw>
                </a:effectLst>
              </a:rPr>
              <a:t>Energy</a:t>
            </a:r>
            <a:r>
              <a:rPr lang="pt-BR" dirty="0" smtClean="0">
                <a:effectLst>
                  <a:outerShdw blurRad="38100" dist="38100" dir="2700000" algn="tl">
                    <a:srgbClr val="000000">
                      <a:alpha val="43137"/>
                    </a:srgbClr>
                  </a:outerShdw>
                </a:effectLst>
              </a:rPr>
              <a:t> </a:t>
            </a:r>
            <a:r>
              <a:rPr lang="pt-BR" dirty="0" err="1" smtClean="0">
                <a:effectLst>
                  <a:outerShdw blurRad="38100" dist="38100" dir="2700000" algn="tl">
                    <a:srgbClr val="000000">
                      <a:alpha val="43137"/>
                    </a:srgbClr>
                  </a:outerShdw>
                </a:effectLst>
              </a:rPr>
              <a:t>Agency</a:t>
            </a:r>
            <a:r>
              <a:rPr lang="pt-BR" dirty="0" smtClean="0">
                <a:effectLst>
                  <a:outerShdw blurRad="38100" dist="38100" dir="2700000" algn="tl">
                    <a:srgbClr val="000000">
                      <a:alpha val="43137"/>
                    </a:srgbClr>
                  </a:outerShdw>
                </a:effectLst>
              </a:rPr>
              <a:t> (IAEA), em 1961:</a:t>
            </a:r>
          </a:p>
          <a:p>
            <a:endParaRPr lang="pt-BR" dirty="0" smtClean="0">
              <a:effectLst>
                <a:outerShdw blurRad="38100" dist="38100" dir="2700000" algn="tl">
                  <a:srgbClr val="000000">
                    <a:alpha val="43137"/>
                  </a:srgbClr>
                </a:outerShdw>
              </a:effectLst>
            </a:endParaRPr>
          </a:p>
          <a:p>
            <a:pPr algn="ctr"/>
            <a:r>
              <a:rPr lang="pt-PT" i="1" dirty="0" smtClean="0">
                <a:effectLst>
                  <a:outerShdw blurRad="38100" dist="38100" dir="2700000" algn="tl">
                    <a:srgbClr val="000000">
                      <a:alpha val="43137"/>
                    </a:srgbClr>
                  </a:outerShdw>
                </a:effectLst>
              </a:rPr>
              <a:t>"A resposta do sistema nervoso central pode ser um importante fator subjacente na causa de muitas das manifestações comuns de danos da radiação”</a:t>
            </a:r>
            <a:endParaRPr lang="pt-BR" i="1" dirty="0" smtClean="0">
              <a:effectLst>
                <a:outerShdw blurRad="38100" dist="38100" dir="2700000" algn="tl">
                  <a:srgbClr val="000000">
                    <a:alpha val="43137"/>
                  </a:srgbClr>
                </a:outerShdw>
              </a:effectLst>
            </a:endParaRPr>
          </a:p>
          <a:p>
            <a:pPr>
              <a:buNone/>
            </a:pPr>
            <a:r>
              <a:rPr lang="pt-BR" dirty="0" smtClean="0">
                <a:effectLst>
                  <a:outerShdw blurRad="38100" dist="38100" dir="2700000" algn="tl">
                    <a:srgbClr val="000000">
                      <a:alpha val="43137"/>
                    </a:srgbClr>
                  </a:outerShdw>
                </a:effectLst>
              </a:rPr>
              <a:t> </a:t>
            </a:r>
          </a:p>
          <a:p>
            <a:endParaRPr lang="pt-BR" sz="2600" dirty="0" smtClean="0">
              <a:effectLst>
                <a:outerShdw blurRad="38100" dist="38100" dir="2700000" algn="tl">
                  <a:srgbClr val="000000">
                    <a:alpha val="43137"/>
                  </a:srgbClr>
                </a:outerShdw>
              </a:effectLst>
            </a:endParaRPr>
          </a:p>
          <a:p>
            <a:r>
              <a:rPr lang="pt-BR" sz="2600" dirty="0" smtClean="0">
                <a:solidFill>
                  <a:schemeClr val="bg1"/>
                </a:solidFill>
                <a:effectLst>
                  <a:outerShdw blurRad="38100" dist="38100" dir="2700000" algn="tl">
                    <a:srgbClr val="000000">
                      <a:alpha val="43137"/>
                    </a:srgbClr>
                  </a:outerShdw>
                </a:effectLst>
              </a:rPr>
              <a:t>(Andrea </a:t>
            </a:r>
            <a:r>
              <a:rPr lang="pt-BR" sz="2600" dirty="0" err="1" smtClean="0">
                <a:solidFill>
                  <a:schemeClr val="bg1"/>
                </a:solidFill>
                <a:effectLst>
                  <a:outerShdw blurRad="38100" dist="38100" dir="2700000" algn="tl">
                    <a:srgbClr val="000000">
                      <a:alpha val="43137"/>
                    </a:srgbClr>
                  </a:outerShdw>
                </a:effectLst>
              </a:rPr>
              <a:t>Borghini</a:t>
            </a:r>
            <a:r>
              <a:rPr lang="pt-BR" sz="2600" dirty="0" smtClean="0">
                <a:solidFill>
                  <a:schemeClr val="bg1"/>
                </a:solidFill>
                <a:effectLst>
                  <a:outerShdw blurRad="38100" dist="38100" dir="2700000" algn="tl">
                    <a:srgbClr val="000000">
                      <a:alpha val="43137"/>
                    </a:srgbClr>
                  </a:outerShdw>
                </a:effectLst>
              </a:rPr>
              <a:t> </a:t>
            </a:r>
            <a:r>
              <a:rPr lang="pt-BR" sz="2600" dirty="0" err="1" smtClean="0">
                <a:solidFill>
                  <a:schemeClr val="bg1"/>
                </a:solidFill>
                <a:effectLst>
                  <a:outerShdw blurRad="38100" dist="38100" dir="2700000" algn="tl">
                    <a:srgbClr val="000000">
                      <a:alpha val="43137"/>
                    </a:srgbClr>
                  </a:outerShdw>
                </a:effectLst>
              </a:rPr>
              <a:t>et</a:t>
            </a:r>
            <a:r>
              <a:rPr lang="pt-BR" sz="2600" dirty="0" smtClean="0">
                <a:solidFill>
                  <a:schemeClr val="bg1"/>
                </a:solidFill>
                <a:effectLst>
                  <a:outerShdw blurRad="38100" dist="38100" dir="2700000" algn="tl">
                    <a:srgbClr val="000000">
                      <a:alpha val="43137"/>
                    </a:srgbClr>
                  </a:outerShdw>
                </a:effectLst>
              </a:rPr>
              <a:t> al. </a:t>
            </a:r>
            <a:r>
              <a:rPr lang="en-US" sz="2600" dirty="0" smtClean="0">
                <a:solidFill>
                  <a:schemeClr val="bg1"/>
                </a:solidFill>
                <a:effectLst>
                  <a:outerShdw blurRad="38100" dist="38100" dir="2700000" algn="tl">
                    <a:srgbClr val="000000">
                      <a:alpha val="43137"/>
                    </a:srgbClr>
                  </a:outerShdw>
                </a:effectLst>
              </a:rPr>
              <a:t>Ionizing radiation and atherosclerosis: Current knowledge and future challenges. Atherosclerosis 2013, V 230; I 1: 40 – 47) </a:t>
            </a:r>
            <a:endParaRPr lang="pt-BR" sz="2600" dirty="0" smtClean="0">
              <a:solidFill>
                <a:schemeClr val="bg1"/>
              </a:solidFill>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Infarto do Miocárdio</a:t>
            </a:r>
            <a:br>
              <a:rPr lang="pt-BR" sz="2800" dirty="0" smtClean="0"/>
            </a:br>
            <a:r>
              <a:rPr lang="pt-BR" sz="2000" dirty="0" smtClean="0">
                <a:solidFill>
                  <a:schemeClr val="tx1"/>
                </a:solidFill>
              </a:rPr>
              <a:t>Um fator de risco paradoxal?</a:t>
            </a:r>
            <a:endParaRPr lang="pt-BR" sz="2000" dirty="0">
              <a:solidFill>
                <a:schemeClr val="tx1"/>
              </a:solidFill>
            </a:endParaRPr>
          </a:p>
        </p:txBody>
      </p:sp>
      <p:sp>
        <p:nvSpPr>
          <p:cNvPr id="3" name="Espaço Reservado para Conteúdo 2"/>
          <p:cNvSpPr>
            <a:spLocks noGrp="1"/>
          </p:cNvSpPr>
          <p:nvPr>
            <p:ph idx="1"/>
          </p:nvPr>
        </p:nvSpPr>
        <p:spPr/>
        <p:txBody>
          <a:bodyPr>
            <a:normAutofit/>
          </a:bodyPr>
          <a:lstStyle/>
          <a:p>
            <a:r>
              <a:rPr lang="en-US" sz="1800" dirty="0" err="1" smtClean="0">
                <a:effectLst>
                  <a:outerShdw blurRad="38100" dist="38100" dir="2700000" algn="tl">
                    <a:srgbClr val="000000">
                      <a:alpha val="43137"/>
                    </a:srgbClr>
                  </a:outerShdw>
                </a:effectLst>
              </a:rPr>
              <a:t>Estudos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recentes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mostram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infarto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agudo</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miocárdio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leva</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aceleração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No </a:t>
            </a:r>
            <a:r>
              <a:rPr lang="en-US" sz="1800" dirty="0" err="1" smtClean="0">
                <a:effectLst>
                  <a:outerShdw blurRad="38100" dist="38100" dir="2700000" algn="tl">
                    <a:srgbClr val="000000">
                      <a:alpha val="43137"/>
                    </a:srgbClr>
                  </a:outerShdw>
                </a:effectLst>
              </a:rPr>
              <a:t>nosso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ponto</a:t>
            </a:r>
            <a:r>
              <a:rPr lang="en-US" sz="1800" dirty="0" smtClean="0">
                <a:effectLst>
                  <a:outerShdw blurRad="38100" dist="38100" dir="2700000" algn="tl">
                    <a:srgbClr val="000000">
                      <a:alpha val="43137"/>
                    </a:srgbClr>
                  </a:outerShdw>
                </a:effectLst>
              </a:rPr>
              <a:t> de vista </a:t>
            </a:r>
            <a:r>
              <a:rPr lang="en-US" sz="1800" dirty="0" err="1" smtClean="0">
                <a:effectLst>
                  <a:outerShdw blurRad="38100" dist="38100" dir="2700000" algn="tl">
                    <a:srgbClr val="000000">
                      <a:alpha val="43137"/>
                    </a:srgbClr>
                  </a:outerShdw>
                </a:effectLst>
              </a:rPr>
              <a:t>isso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acontece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porque</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aguda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atividade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simpática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durante</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infarto</a:t>
            </a:r>
            <a:r>
              <a:rPr lang="en-US" sz="1800" dirty="0" smtClean="0">
                <a:effectLst>
                  <a:outerShdw blurRad="38100" dist="38100" dir="2700000" algn="tl">
                    <a:srgbClr val="000000">
                      <a:alpha val="43137"/>
                    </a:srgbClr>
                  </a:outerShdw>
                </a:effectLst>
              </a:rPr>
              <a:t> do </a:t>
            </a:r>
            <a:r>
              <a:rPr lang="en-US" sz="1800" dirty="0" err="1" smtClean="0">
                <a:effectLst>
                  <a:outerShdw blurRad="38100" dist="38100" dir="2700000" algn="tl">
                    <a:srgbClr val="000000">
                      <a:alpha val="43137"/>
                    </a:srgbClr>
                  </a:outerShdw>
                </a:effectLst>
              </a:rPr>
              <a:t>miocárdio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resulta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acidose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láctica</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acumulação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lactato</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leva</a:t>
            </a:r>
            <a:r>
              <a:rPr lang="en-US" sz="1800" dirty="0" smtClean="0">
                <a:effectLst>
                  <a:outerShdw blurRad="38100" dist="38100" dir="2700000" algn="tl">
                    <a:srgbClr val="000000">
                      <a:alpha val="43137"/>
                    </a:srgbClr>
                  </a:outerShdw>
                </a:effectLst>
              </a:rPr>
              <a:t> a um </a:t>
            </a:r>
            <a:r>
              <a:rPr lang="en-US" sz="1800" dirty="0" err="1" smtClean="0">
                <a:effectLst>
                  <a:outerShdw blurRad="38100" dist="38100" dir="2700000" algn="tl">
                    <a:srgbClr val="000000">
                      <a:alpha val="43137"/>
                    </a:srgbClr>
                  </a:outerShdw>
                </a:effectLst>
              </a:rPr>
              <a:t>aumento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pressão</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perfusão</a:t>
            </a:r>
            <a:r>
              <a:rPr lang="en-US" sz="1800" dirty="0" smtClean="0">
                <a:effectLst>
                  <a:outerShdw blurRad="38100" dist="38100" dir="2700000" algn="tl">
                    <a:srgbClr val="000000">
                      <a:alpha val="43137"/>
                    </a:srgbClr>
                  </a:outerShdw>
                </a:effectLst>
              </a:rPr>
              <a:t> e </a:t>
            </a:r>
            <a:r>
              <a:rPr lang="en-US" sz="1800" dirty="0" err="1" smtClean="0">
                <a:effectLst>
                  <a:outerShdw blurRad="38100" dist="38100" dir="2700000" algn="tl">
                    <a:srgbClr val="000000">
                      <a:alpha val="43137"/>
                    </a:srgbClr>
                  </a:outerShdw>
                </a:effectLst>
              </a:rPr>
              <a:t>efeitos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contratilidade</a:t>
            </a:r>
            <a:r>
              <a:rPr lang="en-US" sz="1800" dirty="0" smtClean="0">
                <a:effectLst>
                  <a:outerShdw blurRad="38100" dist="38100" dir="2700000" algn="tl">
                    <a:srgbClr val="000000">
                      <a:alpha val="43137"/>
                    </a:srgbClr>
                  </a:outerShdw>
                </a:effectLst>
              </a:rPr>
              <a:t> das </a:t>
            </a:r>
            <a:r>
              <a:rPr lang="en-US" sz="1800" dirty="0" err="1" smtClean="0">
                <a:effectLst>
                  <a:outerShdw blurRad="38100" dist="38100" dir="2700000" algn="tl">
                    <a:srgbClr val="000000">
                      <a:alpha val="43137"/>
                    </a:srgbClr>
                  </a:outerShdw>
                </a:effectLst>
              </a:rPr>
              <a:t>artérias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coronárias</a:t>
            </a:r>
            <a:r>
              <a:rPr lang="en-US" sz="1800" dirty="0" smtClean="0">
                <a:effectLst>
                  <a:outerShdw blurRad="38100" dist="38100" dir="2700000" algn="tl">
                    <a:srgbClr val="000000">
                      <a:alpha val="43137"/>
                    </a:srgbClr>
                  </a:outerShdw>
                </a:effectLst>
              </a:rPr>
              <a:t>, com </a:t>
            </a:r>
            <a:r>
              <a:rPr lang="en-US" sz="1800" dirty="0" err="1" smtClean="0">
                <a:effectLst>
                  <a:outerShdw blurRad="38100" dist="38100" dir="2700000" algn="tl">
                    <a:srgbClr val="000000">
                      <a:alpha val="43137"/>
                    </a:srgbClr>
                  </a:outerShdw>
                </a:effectLst>
              </a:rPr>
              <a:t>mudanças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tensão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tangencial</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hemodinâmica</a:t>
            </a:r>
            <a:r>
              <a:rPr lang="en-US" sz="1800" dirty="0" smtClean="0">
                <a:effectLst>
                  <a:outerShdw blurRad="38100" dist="38100" dir="2700000" algn="tl">
                    <a:srgbClr val="000000">
                      <a:alpha val="43137"/>
                    </a:srgbClr>
                  </a:outerShdw>
                </a:effectLst>
              </a:rPr>
              <a:t> , e </a:t>
            </a:r>
            <a:r>
              <a:rPr lang="en-US" sz="1800" dirty="0" err="1" smtClean="0">
                <a:effectLst>
                  <a:outerShdw blurRad="38100" dist="38100" dir="2700000" algn="tl">
                    <a:srgbClr val="000000">
                      <a:alpha val="43137"/>
                    </a:srgbClr>
                  </a:outerShdw>
                </a:effectLst>
              </a:rPr>
              <a:t>consequentemente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terminando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mecanismo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suportado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pela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teoria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acidez</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aterosclerose</a:t>
            </a:r>
            <a:r>
              <a:rPr lang="en-US" sz="1800" dirty="0" smtClean="0">
                <a:effectLst>
                  <a:outerShdw blurRad="38100" dist="38100" dir="2700000" algn="tl">
                    <a:srgbClr val="000000">
                      <a:alpha val="43137"/>
                    </a:srgbClr>
                  </a:outerShdw>
                </a:effectLst>
              </a:rPr>
              <a:t>.</a:t>
            </a:r>
          </a:p>
          <a:p>
            <a:endParaRPr lang="en-US" sz="3200" dirty="0" smtClean="0"/>
          </a:p>
          <a:p>
            <a:r>
              <a:rPr lang="pt-BR" sz="1600" dirty="0" smtClean="0">
                <a:solidFill>
                  <a:schemeClr val="bg1"/>
                </a:solidFill>
                <a:effectLst>
                  <a:outerShdw blurRad="38100" dist="38100" dir="2700000" algn="tl">
                    <a:srgbClr val="000000">
                      <a:alpha val="43137"/>
                    </a:srgbClr>
                  </a:outerShdw>
                </a:effectLst>
              </a:rPr>
              <a:t>(</a:t>
            </a:r>
            <a:r>
              <a:rPr lang="pt-BR" sz="1600" dirty="0" err="1" smtClean="0">
                <a:solidFill>
                  <a:schemeClr val="bg1"/>
                </a:solidFill>
                <a:effectLst>
                  <a:outerShdw blurRad="38100" dist="38100" dir="2700000" algn="tl">
                    <a:srgbClr val="000000">
                      <a:alpha val="43137"/>
                    </a:srgbClr>
                  </a:outerShdw>
                </a:effectLst>
              </a:rPr>
              <a:t>Dutta</a:t>
            </a:r>
            <a:r>
              <a:rPr lang="pt-BR" sz="1600" dirty="0" smtClean="0">
                <a:solidFill>
                  <a:schemeClr val="bg1"/>
                </a:solidFill>
                <a:effectLst>
                  <a:outerShdw blurRad="38100" dist="38100" dir="2700000" algn="tl">
                    <a:srgbClr val="000000">
                      <a:alpha val="43137"/>
                    </a:srgbClr>
                  </a:outerShdw>
                </a:effectLst>
              </a:rPr>
              <a:t> P, </a:t>
            </a:r>
            <a:r>
              <a:rPr lang="pt-BR" sz="1600" dirty="0" err="1" smtClean="0">
                <a:solidFill>
                  <a:schemeClr val="bg1"/>
                </a:solidFill>
                <a:effectLst>
                  <a:outerShdw blurRad="38100" dist="38100" dir="2700000" algn="tl">
                    <a:srgbClr val="000000">
                      <a:alpha val="43137"/>
                    </a:srgbClr>
                  </a:outerShdw>
                </a:effectLst>
              </a:rPr>
              <a:t>Courties</a:t>
            </a:r>
            <a:r>
              <a:rPr lang="pt-BR" sz="1600" dirty="0" smtClean="0">
                <a:solidFill>
                  <a:schemeClr val="bg1"/>
                </a:solidFill>
                <a:effectLst>
                  <a:outerShdw blurRad="38100" dist="38100" dir="2700000" algn="tl">
                    <a:srgbClr val="000000">
                      <a:alpha val="43137"/>
                    </a:srgbClr>
                  </a:outerShdw>
                </a:effectLst>
              </a:rPr>
              <a:t> G, </a:t>
            </a:r>
            <a:r>
              <a:rPr lang="pt-BR" sz="1600" dirty="0" err="1" smtClean="0">
                <a:solidFill>
                  <a:schemeClr val="bg1"/>
                </a:solidFill>
                <a:effectLst>
                  <a:outerShdw blurRad="38100" dist="38100" dir="2700000" algn="tl">
                    <a:srgbClr val="000000">
                      <a:alpha val="43137"/>
                    </a:srgbClr>
                  </a:outerShdw>
                </a:effectLst>
              </a:rPr>
              <a:t>Wei</a:t>
            </a:r>
            <a:r>
              <a:rPr lang="pt-BR" sz="1600" dirty="0" smtClean="0">
                <a:solidFill>
                  <a:schemeClr val="bg1"/>
                </a:solidFill>
                <a:effectLst>
                  <a:outerShdw blurRad="38100" dist="38100" dir="2700000" algn="tl">
                    <a:srgbClr val="000000">
                      <a:alpha val="43137"/>
                    </a:srgbClr>
                  </a:outerShdw>
                </a:effectLst>
              </a:rPr>
              <a:t> Y, </a:t>
            </a:r>
            <a:r>
              <a:rPr lang="pt-BR" sz="1600" dirty="0" err="1" smtClean="0">
                <a:solidFill>
                  <a:schemeClr val="bg1"/>
                </a:solidFill>
                <a:effectLst>
                  <a:outerShdw blurRad="38100" dist="38100" dir="2700000" algn="tl">
                    <a:srgbClr val="000000">
                      <a:alpha val="43137"/>
                    </a:srgbClr>
                  </a:outerShdw>
                </a:effectLst>
              </a:rPr>
              <a:t>Leuschner</a:t>
            </a:r>
            <a:r>
              <a:rPr lang="pt-BR" sz="1600" dirty="0" smtClean="0">
                <a:solidFill>
                  <a:schemeClr val="bg1"/>
                </a:solidFill>
                <a:effectLst>
                  <a:outerShdw blurRad="38100" dist="38100" dir="2700000" algn="tl">
                    <a:srgbClr val="000000">
                      <a:alpha val="43137"/>
                    </a:srgbClr>
                  </a:outerShdw>
                </a:effectLst>
              </a:rPr>
              <a:t> F, </a:t>
            </a:r>
            <a:r>
              <a:rPr lang="pt-BR" sz="1600" dirty="0" err="1" smtClean="0">
                <a:solidFill>
                  <a:schemeClr val="bg1"/>
                </a:solidFill>
                <a:effectLst>
                  <a:outerShdw blurRad="38100" dist="38100" dir="2700000" algn="tl">
                    <a:srgbClr val="000000">
                      <a:alpha val="43137"/>
                    </a:srgbClr>
                  </a:outerShdw>
                </a:effectLst>
              </a:rPr>
              <a:t>Gorbatov</a:t>
            </a:r>
            <a:r>
              <a:rPr lang="pt-BR" sz="1600" dirty="0" smtClean="0">
                <a:solidFill>
                  <a:schemeClr val="bg1"/>
                </a:solidFill>
                <a:effectLst>
                  <a:outerShdw blurRad="38100" dist="38100" dir="2700000" algn="tl">
                    <a:srgbClr val="000000">
                      <a:alpha val="43137"/>
                    </a:srgbClr>
                  </a:outerShdw>
                </a:effectLst>
              </a:rPr>
              <a:t> R, Robbins CS, Iwamoto Y,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pt-BR" sz="1600" dirty="0" err="1" smtClean="0">
                <a:solidFill>
                  <a:schemeClr val="bg1"/>
                </a:solidFill>
                <a:effectLst>
                  <a:outerShdw blurRad="38100" dist="38100" dir="2700000" algn="tl">
                    <a:srgbClr val="000000">
                      <a:alpha val="43137"/>
                    </a:srgbClr>
                  </a:outerShdw>
                </a:effectLst>
              </a:rPr>
              <a:t>Myocardial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infarction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accelerates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Nature</a:t>
            </a:r>
            <a:r>
              <a:rPr lang="pt-BR" sz="1600" dirty="0" smtClean="0">
                <a:solidFill>
                  <a:schemeClr val="bg1"/>
                </a:solidFill>
                <a:effectLst>
                  <a:outerShdw blurRad="38100" dist="38100" dir="2700000" algn="tl">
                    <a:srgbClr val="000000">
                      <a:alpha val="43137"/>
                    </a:srgbClr>
                  </a:outerShdw>
                </a:effectLst>
              </a:rPr>
              <a:t>. 2012 Jul 19;487(7407):325-9; </a:t>
            </a:r>
            <a:r>
              <a:rPr lang="en-US" sz="1600" dirty="0" err="1" smtClean="0">
                <a:solidFill>
                  <a:schemeClr val="bg1"/>
                </a:solidFill>
                <a:effectLst>
                  <a:outerShdw blurRad="38100" dist="38100" dir="2700000" algn="tl">
                    <a:srgbClr val="000000">
                      <a:alpha val="43137"/>
                    </a:srgbClr>
                  </a:outerShdw>
                </a:effectLst>
              </a:rPr>
              <a:t>Hui</a:t>
            </a:r>
            <a:r>
              <a:rPr lang="en-US" sz="1600" dirty="0" smtClean="0">
                <a:solidFill>
                  <a:schemeClr val="bg1"/>
                </a:solidFill>
                <a:effectLst>
                  <a:outerShdw blurRad="38100" dist="38100" dir="2700000" algn="tl">
                    <a:srgbClr val="000000">
                      <a:alpha val="43137"/>
                    </a:srgbClr>
                  </a:outerShdw>
                </a:effectLst>
              </a:rPr>
              <a:t> Wang, Daniel T. </a:t>
            </a:r>
            <a:r>
              <a:rPr lang="en-US" sz="1600" dirty="0" err="1" smtClean="0">
                <a:solidFill>
                  <a:schemeClr val="bg1"/>
                </a:solidFill>
                <a:effectLst>
                  <a:outerShdw blurRad="38100" dist="38100" dir="2700000" algn="tl">
                    <a:srgbClr val="000000">
                      <a:alpha val="43137"/>
                    </a:srgbClr>
                  </a:outerShdw>
                </a:effectLst>
              </a:rPr>
              <a:t>Eitzman</a:t>
            </a:r>
            <a:r>
              <a:rPr lang="en-US" sz="1600" dirty="0" smtClean="0">
                <a:solidFill>
                  <a:schemeClr val="bg1"/>
                </a:solidFill>
                <a:effectLst>
                  <a:outerShdw blurRad="38100" dist="38100" dir="2700000" algn="tl">
                    <a:srgbClr val="000000">
                      <a:alpha val="43137"/>
                    </a:srgbClr>
                  </a:outerShdw>
                </a:effectLst>
              </a:rPr>
              <a:t>. Acute myocardial infarction leads to acceleration of atherosclerosis. Atherosclerosis, Volume 229, Issue 1 , Pages 18-22, July 2013)</a:t>
            </a:r>
            <a:endParaRPr lang="pt-BR" sz="1600" dirty="0" smtClean="0">
              <a:solidFill>
                <a:schemeClr val="bg1"/>
              </a:solidFill>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0"/>
            <a:ext cx="8640960" cy="1268760"/>
          </a:xfrm>
        </p:spPr>
        <p:txBody>
          <a:bodyPr>
            <a:normAutofit/>
          </a:bodyPr>
          <a:lstStyle/>
          <a:p>
            <a:r>
              <a:rPr lang="en-US" sz="2800" dirty="0" err="1" smtClean="0"/>
              <a:t>Doenças</a:t>
            </a:r>
            <a:r>
              <a:rPr lang="en-US" sz="2800" dirty="0" smtClean="0"/>
              <a:t> </a:t>
            </a:r>
            <a:r>
              <a:rPr lang="en-US" sz="2800" dirty="0" err="1" smtClean="0"/>
              <a:t>Associadas</a:t>
            </a:r>
            <a:r>
              <a:rPr lang="en-US" sz="2800" dirty="0" smtClean="0"/>
              <a:t>: </a:t>
            </a:r>
            <a:br>
              <a:rPr lang="en-US" sz="2800" dirty="0" smtClean="0"/>
            </a:br>
            <a:r>
              <a:rPr lang="en-US" sz="2800" dirty="0" err="1" smtClean="0"/>
              <a:t>Elevação</a:t>
            </a:r>
            <a:r>
              <a:rPr lang="en-US" sz="2800" dirty="0" smtClean="0"/>
              <a:t> no </a:t>
            </a:r>
            <a:r>
              <a:rPr lang="en-US" sz="2800" dirty="0" err="1" smtClean="0"/>
              <a:t>Ácido</a:t>
            </a:r>
            <a:r>
              <a:rPr lang="en-US" sz="2800" dirty="0" smtClean="0"/>
              <a:t> </a:t>
            </a:r>
            <a:r>
              <a:rPr lang="en-US" sz="2800" dirty="0" err="1" smtClean="0"/>
              <a:t>Láctico</a:t>
            </a:r>
            <a:r>
              <a:rPr lang="en-US" sz="2800" dirty="0" smtClean="0"/>
              <a:t> </a:t>
            </a:r>
            <a:r>
              <a:rPr lang="en-US" sz="2800" dirty="0" err="1" smtClean="0"/>
              <a:t>ou</a:t>
            </a:r>
            <a:r>
              <a:rPr lang="en-US" sz="2800" dirty="0" smtClean="0"/>
              <a:t> </a:t>
            </a:r>
            <a:r>
              <a:rPr lang="en-US" sz="2800" dirty="0" err="1" smtClean="0"/>
              <a:t>Lactato</a:t>
            </a:r>
            <a:r>
              <a:rPr lang="en-US" sz="2800" dirty="0" smtClean="0"/>
              <a:t> </a:t>
            </a:r>
            <a:endParaRPr lang="pt-BR" sz="2800" dirty="0"/>
          </a:p>
        </p:txBody>
      </p:sp>
      <p:sp>
        <p:nvSpPr>
          <p:cNvPr id="3" name="Espaço Reservado para Conteúdo 2"/>
          <p:cNvSpPr>
            <a:spLocks noGrp="1"/>
          </p:cNvSpPr>
          <p:nvPr>
            <p:ph idx="1"/>
          </p:nvPr>
        </p:nvSpPr>
        <p:spPr>
          <a:xfrm>
            <a:off x="251520" y="1268760"/>
            <a:ext cx="8568952" cy="5589240"/>
          </a:xfrm>
        </p:spPr>
        <p:txBody>
          <a:bodyPr>
            <a:normAutofit fontScale="40000" lnSpcReduction="20000"/>
          </a:bodyPr>
          <a:lstStyle/>
          <a:p>
            <a:endParaRPr lang="en-US" sz="3800" dirty="0" smtClean="0">
              <a:effectLst>
                <a:outerShdw blurRad="38100" dist="38100" dir="2700000" algn="tl">
                  <a:srgbClr val="000000">
                    <a:alpha val="43137"/>
                  </a:srgbClr>
                </a:outerShdw>
              </a:effectLst>
            </a:endParaRPr>
          </a:p>
          <a:p>
            <a:r>
              <a:rPr lang="en-US" sz="4500" dirty="0" err="1" smtClean="0">
                <a:effectLst>
                  <a:outerShdw blurRad="38100" dist="38100" dir="2700000" algn="tl">
                    <a:srgbClr val="000000">
                      <a:alpha val="43137"/>
                    </a:srgbClr>
                  </a:outerShdw>
                </a:effectLst>
              </a:rPr>
              <a:t>Em</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adição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ao</a:t>
            </a:r>
            <a:r>
              <a:rPr lang="en-US" sz="4500" dirty="0" smtClean="0">
                <a:effectLst>
                  <a:outerShdw blurRad="38100" dist="38100" dir="2700000" algn="tl">
                    <a:srgbClr val="000000">
                      <a:alpha val="43137"/>
                    </a:srgbClr>
                  </a:outerShdw>
                </a:effectLst>
              </a:rPr>
              <a:t> diabetes e a </a:t>
            </a:r>
            <a:r>
              <a:rPr lang="en-US" sz="4500" dirty="0" err="1" smtClean="0">
                <a:effectLst>
                  <a:outerShdw blurRad="38100" dist="38100" dir="2700000" algn="tl">
                    <a:srgbClr val="000000">
                      <a:alpha val="43137"/>
                    </a:srgbClr>
                  </a:outerShdw>
                </a:effectLst>
              </a:rPr>
              <a:t>hipertensão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existem</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diversas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doenças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associadas</a:t>
            </a:r>
            <a:r>
              <a:rPr lang="en-US" sz="4500" dirty="0" smtClean="0">
                <a:effectLst>
                  <a:outerShdw blurRad="38100" dist="38100" dir="2700000" algn="tl">
                    <a:srgbClr val="000000">
                      <a:alpha val="43137"/>
                    </a:srgbClr>
                  </a:outerShdw>
                </a:effectLst>
              </a:rPr>
              <a:t> com a </a:t>
            </a:r>
            <a:r>
              <a:rPr lang="en-US" sz="4500" dirty="0" err="1" smtClean="0">
                <a:effectLst>
                  <a:outerShdw blurRad="38100" dist="38100" dir="2700000" algn="tl">
                    <a:srgbClr val="000000">
                      <a:alpha val="43137"/>
                    </a:srgbClr>
                  </a:outerShdw>
                </a:effectLst>
              </a:rPr>
              <a:t>aterosclerose</a:t>
            </a:r>
            <a:r>
              <a:rPr lang="en-US" sz="4500" dirty="0" smtClean="0">
                <a:effectLst>
                  <a:outerShdw blurRad="38100" dist="38100" dir="2700000" algn="tl">
                    <a:srgbClr val="000000">
                      <a:alpha val="43137"/>
                    </a:srgbClr>
                  </a:outerShdw>
                </a:effectLst>
              </a:rPr>
              <a:t>/</a:t>
            </a:r>
            <a:r>
              <a:rPr lang="en-US" sz="4500" dirty="0" err="1" smtClean="0">
                <a:effectLst>
                  <a:outerShdw blurRad="38100" dist="38100" dir="2700000" algn="tl">
                    <a:srgbClr val="000000">
                      <a:alpha val="43137"/>
                    </a:srgbClr>
                  </a:outerShdw>
                </a:effectLst>
              </a:rPr>
              <a:t>doença</a:t>
            </a:r>
            <a:r>
              <a:rPr lang="en-US" sz="4500" dirty="0" smtClean="0">
                <a:effectLst>
                  <a:outerShdw blurRad="38100" dist="38100" dir="2700000" algn="tl">
                    <a:srgbClr val="000000">
                      <a:alpha val="43137"/>
                    </a:srgbClr>
                  </a:outerShdw>
                </a:effectLst>
              </a:rPr>
              <a:t> arterial </a:t>
            </a:r>
            <a:r>
              <a:rPr lang="en-US" sz="4500" dirty="0" err="1" smtClean="0">
                <a:effectLst>
                  <a:outerShdw blurRad="38100" dist="38100" dir="2700000" algn="tl">
                    <a:srgbClr val="000000">
                      <a:alpha val="43137"/>
                    </a:srgbClr>
                  </a:outerShdw>
                </a:effectLst>
              </a:rPr>
              <a:t>coronária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onde</a:t>
            </a:r>
            <a:r>
              <a:rPr lang="en-US" sz="4500" dirty="0" smtClean="0">
                <a:effectLst>
                  <a:outerShdw blurRad="38100" dist="38100" dir="2700000" algn="tl">
                    <a:srgbClr val="000000">
                      <a:alpha val="43137"/>
                    </a:srgbClr>
                  </a:outerShdw>
                </a:effectLst>
              </a:rPr>
              <a:t> o </a:t>
            </a:r>
            <a:r>
              <a:rPr lang="en-US" sz="4500" dirty="0" err="1" smtClean="0">
                <a:effectLst>
                  <a:outerShdw blurRad="38100" dist="38100" dir="2700000" algn="tl">
                    <a:srgbClr val="000000">
                      <a:alpha val="43137"/>
                    </a:srgbClr>
                  </a:outerShdw>
                </a:effectLst>
              </a:rPr>
              <a:t>denominador</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comum</a:t>
            </a:r>
            <a:r>
              <a:rPr lang="en-US" sz="4500" dirty="0" smtClean="0">
                <a:effectLst>
                  <a:outerShdw blurRad="38100" dist="38100" dir="2700000" algn="tl">
                    <a:srgbClr val="000000">
                      <a:alpha val="43137"/>
                    </a:srgbClr>
                  </a:outerShdw>
                </a:effectLst>
              </a:rPr>
              <a:t> é a </a:t>
            </a:r>
            <a:r>
              <a:rPr lang="en-US" sz="4500" dirty="0" err="1" smtClean="0">
                <a:effectLst>
                  <a:outerShdw blurRad="38100" dist="38100" dir="2700000" algn="tl">
                    <a:srgbClr val="000000">
                      <a:alpha val="43137"/>
                    </a:srgbClr>
                  </a:outerShdw>
                </a:effectLst>
              </a:rPr>
              <a:t>elevação</a:t>
            </a:r>
            <a:r>
              <a:rPr lang="en-US" sz="4500" dirty="0" smtClean="0">
                <a:effectLst>
                  <a:outerShdw blurRad="38100" dist="38100" dir="2700000" algn="tl">
                    <a:srgbClr val="000000">
                      <a:alpha val="43137"/>
                    </a:srgbClr>
                  </a:outerShdw>
                </a:effectLst>
              </a:rPr>
              <a:t> do </a:t>
            </a:r>
            <a:r>
              <a:rPr lang="en-US" sz="4500" dirty="0" err="1" smtClean="0">
                <a:effectLst>
                  <a:outerShdw blurRad="38100" dist="38100" dir="2700000" algn="tl">
                    <a:srgbClr val="000000">
                      <a:alpha val="43137"/>
                    </a:srgbClr>
                  </a:outerShdw>
                </a:effectLst>
              </a:rPr>
              <a:t>ácido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láctico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ou</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lactato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por</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exemplo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psoriase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artrite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reumatóide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osteoporose</a:t>
            </a:r>
            <a:r>
              <a:rPr lang="en-US" sz="4500" dirty="0" smtClean="0">
                <a:effectLst>
                  <a:outerShdw blurRad="38100" dist="38100" dir="2700000" algn="tl">
                    <a:srgbClr val="000000">
                      <a:alpha val="43137"/>
                    </a:srgbClr>
                  </a:outerShdw>
                </a:effectLst>
              </a:rPr>
              <a:t> e </a:t>
            </a:r>
            <a:r>
              <a:rPr lang="en-US" sz="4500" dirty="0" err="1" smtClean="0">
                <a:effectLst>
                  <a:outerShdw blurRad="38100" dist="38100" dir="2700000" algn="tl">
                    <a:srgbClr val="000000">
                      <a:alpha val="43137"/>
                    </a:srgbClr>
                  </a:outerShdw>
                </a:effectLst>
              </a:rPr>
              <a:t>enxaqueca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Certamente</a:t>
            </a:r>
            <a:r>
              <a:rPr lang="en-US" sz="4500" dirty="0" smtClean="0">
                <a:effectLst>
                  <a:outerShdw blurRad="38100" dist="38100" dir="2700000" algn="tl">
                    <a:srgbClr val="000000">
                      <a:alpha val="43137"/>
                    </a:srgbClr>
                  </a:outerShdw>
                </a:effectLst>
              </a:rPr>
              <a:t>, o </a:t>
            </a:r>
            <a:r>
              <a:rPr lang="en-US" sz="4500" dirty="0" err="1" smtClean="0">
                <a:effectLst>
                  <a:outerShdw blurRad="38100" dist="38100" dir="2700000" algn="tl">
                    <a:srgbClr val="000000">
                      <a:alpha val="43137"/>
                    </a:srgbClr>
                  </a:outerShdw>
                </a:effectLst>
              </a:rPr>
              <a:t>aumento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nos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níveis</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ácido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láctico</a:t>
            </a:r>
            <a:r>
              <a:rPr lang="en-US" sz="4500" dirty="0" smtClean="0">
                <a:effectLst>
                  <a:outerShdw blurRad="38100" dist="38100" dir="2700000" algn="tl">
                    <a:srgbClr val="000000">
                      <a:alpha val="43137"/>
                    </a:srgbClr>
                  </a:outerShdw>
                </a:effectLst>
              </a:rPr>
              <a:t>/</a:t>
            </a:r>
            <a:r>
              <a:rPr lang="en-US" sz="4500" dirty="0" err="1" smtClean="0">
                <a:effectLst>
                  <a:outerShdw blurRad="38100" dist="38100" dir="2700000" algn="tl">
                    <a:srgbClr val="000000">
                      <a:alpha val="43137"/>
                    </a:srgbClr>
                  </a:outerShdw>
                </a:effectLst>
              </a:rPr>
              <a:t>lactato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poderia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estar</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relacionado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também</a:t>
            </a:r>
            <a:r>
              <a:rPr lang="en-US" sz="4500" dirty="0" smtClean="0">
                <a:effectLst>
                  <a:outerShdw blurRad="38100" dist="38100" dir="2700000" algn="tl">
                    <a:srgbClr val="000000">
                      <a:alpha val="43137"/>
                    </a:srgbClr>
                  </a:outerShdw>
                </a:effectLst>
              </a:rPr>
              <a:t> com um </a:t>
            </a:r>
            <a:r>
              <a:rPr lang="en-US" sz="4500" dirty="0" err="1" smtClean="0">
                <a:effectLst>
                  <a:outerShdw blurRad="38100" dist="38100" dir="2700000" algn="tl">
                    <a:srgbClr val="000000">
                      <a:alpha val="43137"/>
                    </a:srgbClr>
                  </a:outerShdw>
                </a:effectLst>
              </a:rPr>
              <a:t>sistema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nervoso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autônomo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alterado</a:t>
            </a:r>
            <a:r>
              <a:rPr lang="en-US" sz="4500" dirty="0" smtClean="0">
                <a:effectLst>
                  <a:outerShdw blurRad="38100" dist="38100" dir="2700000" algn="tl">
                    <a:srgbClr val="000000">
                      <a:alpha val="43137"/>
                    </a:srgbClr>
                  </a:outerShdw>
                </a:effectLst>
              </a:rPr>
              <a:t> , com a </a:t>
            </a:r>
            <a:r>
              <a:rPr lang="en-US" sz="4500" dirty="0" err="1" smtClean="0">
                <a:effectLst>
                  <a:outerShdw blurRad="38100" dist="38100" dir="2700000" algn="tl">
                    <a:srgbClr val="000000">
                      <a:alpha val="43137"/>
                    </a:srgbClr>
                  </a:outerShdw>
                </a:effectLst>
              </a:rPr>
              <a:t>predominância</a:t>
            </a:r>
            <a:r>
              <a:rPr lang="en-US" sz="4500" dirty="0" smtClean="0">
                <a:effectLst>
                  <a:outerShdw blurRad="38100" dist="38100" dir="2700000" algn="tl">
                    <a:srgbClr val="000000">
                      <a:alpha val="43137"/>
                    </a:srgbClr>
                  </a:outerShdw>
                </a:effectLst>
              </a:rPr>
              <a:t> do </a:t>
            </a:r>
            <a:r>
              <a:rPr lang="en-US" sz="4500" dirty="0" err="1" smtClean="0">
                <a:effectLst>
                  <a:outerShdw blurRad="38100" dist="38100" dir="2700000" algn="tl">
                    <a:srgbClr val="000000">
                      <a:alpha val="43137"/>
                    </a:srgbClr>
                  </a:outerShdw>
                </a:effectLst>
              </a:rPr>
              <a:t>simpático</a:t>
            </a:r>
            <a:r>
              <a:rPr lang="en-US" sz="4500" dirty="0" smtClean="0">
                <a:effectLst>
                  <a:outerShdw blurRad="38100" dist="38100" dir="2700000" algn="tl">
                    <a:srgbClr val="000000">
                      <a:alpha val="43137"/>
                    </a:srgbClr>
                  </a:outerShdw>
                </a:effectLst>
              </a:rPr>
              <a:t>.</a:t>
            </a:r>
          </a:p>
          <a:p>
            <a:endParaRPr lang="en-US" sz="2900" dirty="0" smtClean="0">
              <a:effectLst>
                <a:outerShdw blurRad="38100" dist="38100" dir="2700000" algn="tl">
                  <a:srgbClr val="000000">
                    <a:alpha val="43137"/>
                  </a:srgbClr>
                </a:outerShdw>
              </a:effectLst>
            </a:endParaRPr>
          </a:p>
          <a:p>
            <a:endParaRPr lang="en-US" sz="1800" dirty="0"/>
          </a:p>
          <a:p>
            <a:r>
              <a:rPr lang="en-US" sz="4000" dirty="0" smtClean="0">
                <a:solidFill>
                  <a:schemeClr val="bg1"/>
                </a:solidFill>
                <a:effectLst>
                  <a:outerShdw blurRad="38100" dist="38100" dir="2700000" algn="tl">
                    <a:srgbClr val="000000">
                      <a:alpha val="43137"/>
                    </a:srgbClr>
                  </a:outerShdw>
                </a:effectLst>
              </a:rPr>
              <a:t>(</a:t>
            </a:r>
            <a:r>
              <a:rPr lang="en-US" sz="4000" dirty="0">
                <a:solidFill>
                  <a:schemeClr val="bg1"/>
                </a:solidFill>
                <a:effectLst>
                  <a:outerShdw blurRad="38100" dist="38100" dir="2700000" algn="tl">
                    <a:srgbClr val="000000">
                      <a:alpha val="43137"/>
                    </a:srgbClr>
                  </a:outerShdw>
                </a:effectLst>
              </a:rPr>
              <a:t>Stephen O Crawford et al, Association of blood lactate with type 2 diabetes: the Atherosclerosis Risk in Communities Carotid MRI Study. International Journal of Epidemiology 2010;1–9; F. E. </a:t>
            </a:r>
            <a:r>
              <a:rPr lang="en-US" sz="4000" dirty="0" err="1">
                <a:solidFill>
                  <a:schemeClr val="bg1"/>
                </a:solidFill>
                <a:effectLst>
                  <a:outerShdw blurRad="38100" dist="38100" dir="2700000" algn="tl">
                    <a:srgbClr val="000000">
                      <a:alpha val="43137"/>
                    </a:srgbClr>
                  </a:outerShdw>
                </a:effectLst>
              </a:rPr>
              <a:t>Demartini</a:t>
            </a:r>
            <a:r>
              <a:rPr lang="en-US" sz="4000" dirty="0">
                <a:solidFill>
                  <a:schemeClr val="bg1"/>
                </a:solidFill>
                <a:effectLst>
                  <a:outerShdw blurRad="38100" dist="38100" dir="2700000" algn="tl">
                    <a:srgbClr val="000000">
                      <a:alpha val="43137"/>
                    </a:srgbClr>
                  </a:outerShdw>
                </a:effectLst>
              </a:rPr>
              <a:t>, P. J. Cannon, W. B. </a:t>
            </a:r>
            <a:r>
              <a:rPr lang="en-US" sz="4000" dirty="0" err="1">
                <a:solidFill>
                  <a:schemeClr val="bg1"/>
                </a:solidFill>
                <a:effectLst>
                  <a:outerShdw blurRad="38100" dist="38100" dir="2700000" algn="tl">
                    <a:srgbClr val="000000">
                      <a:alpha val="43137"/>
                    </a:srgbClr>
                  </a:outerShdw>
                </a:effectLst>
              </a:rPr>
              <a:t>Stason</a:t>
            </a:r>
            <a:r>
              <a:rPr lang="en-US" sz="4000" dirty="0">
                <a:solidFill>
                  <a:schemeClr val="bg1"/>
                </a:solidFill>
                <a:effectLst>
                  <a:outerShdw blurRad="38100" dist="38100" dir="2700000" algn="tl">
                    <a:srgbClr val="000000">
                      <a:alpha val="43137"/>
                    </a:srgbClr>
                  </a:outerShdw>
                </a:effectLst>
              </a:rPr>
              <a:t>, and J. H. </a:t>
            </a:r>
            <a:r>
              <a:rPr lang="en-US" sz="4000" dirty="0" err="1">
                <a:solidFill>
                  <a:schemeClr val="bg1"/>
                </a:solidFill>
                <a:effectLst>
                  <a:outerShdw blurRad="38100" dist="38100" dir="2700000" algn="tl">
                    <a:srgbClr val="000000">
                      <a:alpha val="43137"/>
                    </a:srgbClr>
                  </a:outerShdw>
                </a:effectLst>
              </a:rPr>
              <a:t>Laragh</a:t>
            </a:r>
            <a:r>
              <a:rPr lang="en-US" sz="4000" dirty="0">
                <a:solidFill>
                  <a:schemeClr val="bg1"/>
                </a:solidFill>
                <a:effectLst>
                  <a:outerShdw blurRad="38100" dist="38100" dir="2700000" algn="tl">
                    <a:srgbClr val="000000">
                      <a:alpha val="43137"/>
                    </a:srgbClr>
                  </a:outerShdw>
                </a:effectLst>
              </a:rPr>
              <a:t>. Lactic Acid Metabolism in Hypertensive Patients. Science 11 June 1965, Vol. 148. no. 3676; </a:t>
            </a:r>
            <a:r>
              <a:rPr lang="en-US" sz="4000" dirty="0" err="1">
                <a:solidFill>
                  <a:schemeClr val="bg1"/>
                </a:solidFill>
                <a:effectLst>
                  <a:outerShdw blurRad="38100" dist="38100" dir="2700000" algn="tl">
                    <a:srgbClr val="000000">
                      <a:alpha val="43137"/>
                    </a:srgbClr>
                  </a:outerShdw>
                </a:effectLst>
              </a:rPr>
              <a:t>Gelfand</a:t>
            </a:r>
            <a:r>
              <a:rPr lang="en-US" sz="4000" dirty="0">
                <a:solidFill>
                  <a:schemeClr val="bg1"/>
                </a:solidFill>
                <a:effectLst>
                  <a:outerShdw blurRad="38100" dist="38100" dir="2700000" algn="tl">
                    <a:srgbClr val="000000">
                      <a:alpha val="43137"/>
                    </a:srgbClr>
                  </a:outerShdw>
                </a:effectLst>
              </a:rPr>
              <a:t> JM. Patients with severe psoriasis are at increased risk of cardiovascular mortality: cohort study using the General Practice </a:t>
            </a:r>
            <a:r>
              <a:rPr lang="en-US" sz="4000" dirty="0" smtClean="0">
                <a:solidFill>
                  <a:schemeClr val="bg1"/>
                </a:solidFill>
                <a:effectLst>
                  <a:outerShdw blurRad="38100" dist="38100" dir="2700000" algn="tl">
                    <a:srgbClr val="000000">
                      <a:alpha val="43137"/>
                    </a:srgbClr>
                  </a:outerShdw>
                </a:effectLst>
              </a:rPr>
              <a:t>Research Database</a:t>
            </a:r>
            <a:r>
              <a:rPr lang="en-US" sz="4000" dirty="0">
                <a:solidFill>
                  <a:schemeClr val="bg1"/>
                </a:solidFill>
                <a:effectLst>
                  <a:outerShdw blurRad="38100" dist="38100" dir="2700000" algn="tl">
                    <a:srgbClr val="000000">
                      <a:alpha val="43137"/>
                    </a:srgbClr>
                  </a:outerShdw>
                </a:effectLst>
              </a:rPr>
              <a:t>. </a:t>
            </a:r>
            <a:r>
              <a:rPr lang="en-US" sz="4000" dirty="0" err="1">
                <a:solidFill>
                  <a:schemeClr val="bg1"/>
                </a:solidFill>
                <a:effectLst>
                  <a:outerShdw blurRad="38100" dist="38100" dir="2700000" algn="tl">
                    <a:srgbClr val="000000">
                      <a:alpha val="43137"/>
                    </a:srgbClr>
                  </a:outerShdw>
                </a:effectLst>
              </a:rPr>
              <a:t>Eur</a:t>
            </a:r>
            <a:r>
              <a:rPr lang="en-US" sz="4000" dirty="0">
                <a:solidFill>
                  <a:schemeClr val="bg1"/>
                </a:solidFill>
                <a:effectLst>
                  <a:outerShdw blurRad="38100" dist="38100" dir="2700000" algn="tl">
                    <a:srgbClr val="000000">
                      <a:alpha val="43137"/>
                    </a:srgbClr>
                  </a:outerShdw>
                </a:effectLst>
              </a:rPr>
              <a:t> Heart J. 2009 Dec 27.; </a:t>
            </a:r>
            <a:r>
              <a:rPr lang="en-US" sz="4000" dirty="0" err="1">
                <a:solidFill>
                  <a:schemeClr val="bg1"/>
                </a:solidFill>
                <a:effectLst>
                  <a:outerShdw blurRad="38100" dist="38100" dir="2700000" algn="tl">
                    <a:srgbClr val="000000">
                      <a:alpha val="43137"/>
                    </a:srgbClr>
                  </a:outerShdw>
                </a:effectLst>
              </a:rPr>
              <a:t>Malina</a:t>
            </a:r>
            <a:r>
              <a:rPr lang="en-US" sz="4000" dirty="0">
                <a:solidFill>
                  <a:schemeClr val="bg1"/>
                </a:solidFill>
                <a:effectLst>
                  <a:outerShdw blurRad="38100" dist="38100" dir="2700000" algn="tl">
                    <a:srgbClr val="000000">
                      <a:alpha val="43137"/>
                    </a:srgbClr>
                  </a:outerShdw>
                </a:effectLst>
              </a:rPr>
              <a:t> L, </a:t>
            </a:r>
            <a:r>
              <a:rPr lang="en-US" sz="4000" dirty="0" err="1">
                <a:solidFill>
                  <a:schemeClr val="bg1"/>
                </a:solidFill>
                <a:effectLst>
                  <a:outerShdw blurRad="38100" dist="38100" dir="2700000" algn="tl">
                    <a:srgbClr val="000000">
                      <a:alpha val="43137"/>
                    </a:srgbClr>
                  </a:outerShdw>
                </a:effectLst>
              </a:rPr>
              <a:t>Volek</a:t>
            </a:r>
            <a:r>
              <a:rPr lang="en-US" sz="4000" dirty="0">
                <a:solidFill>
                  <a:schemeClr val="bg1"/>
                </a:solidFill>
                <a:effectLst>
                  <a:outerShdw blurRad="38100" dist="38100" dir="2700000" algn="tl">
                    <a:srgbClr val="000000">
                      <a:alpha val="43137"/>
                    </a:srgbClr>
                  </a:outerShdw>
                </a:effectLst>
              </a:rPr>
              <a:t> V, </a:t>
            </a:r>
            <a:r>
              <a:rPr lang="en-US" sz="4000" dirty="0" err="1">
                <a:solidFill>
                  <a:schemeClr val="bg1"/>
                </a:solidFill>
                <a:effectLst>
                  <a:outerShdw blurRad="38100" dist="38100" dir="2700000" algn="tl">
                    <a:srgbClr val="000000">
                      <a:alpha val="43137"/>
                    </a:srgbClr>
                  </a:outerShdw>
                </a:effectLst>
              </a:rPr>
              <a:t>Bielicky</a:t>
            </a:r>
            <a:r>
              <a:rPr lang="en-US" sz="4000" dirty="0">
                <a:solidFill>
                  <a:schemeClr val="bg1"/>
                </a:solidFill>
                <a:effectLst>
                  <a:outerShdw blurRad="38100" dist="38100" dir="2700000" algn="tl">
                    <a:srgbClr val="000000">
                      <a:alpha val="43137"/>
                    </a:srgbClr>
                  </a:outerShdw>
                </a:effectLst>
              </a:rPr>
              <a:t> T. The activity of lactate dehydrogenase in the erythrocytes in psoriasis. Z Haut </a:t>
            </a:r>
            <a:r>
              <a:rPr lang="en-US" sz="4000" dirty="0" err="1">
                <a:solidFill>
                  <a:schemeClr val="bg1"/>
                </a:solidFill>
                <a:effectLst>
                  <a:outerShdw blurRad="38100" dist="38100" dir="2700000" algn="tl">
                    <a:srgbClr val="000000">
                      <a:alpha val="43137"/>
                    </a:srgbClr>
                  </a:outerShdw>
                </a:effectLst>
              </a:rPr>
              <a:t>Geschlechtskr</a:t>
            </a:r>
            <a:r>
              <a:rPr lang="en-US" sz="4000" dirty="0">
                <a:solidFill>
                  <a:schemeClr val="bg1"/>
                </a:solidFill>
                <a:effectLst>
                  <a:outerShdw blurRad="38100" dist="38100" dir="2700000" algn="tl">
                    <a:srgbClr val="000000">
                      <a:alpha val="43137"/>
                    </a:srgbClr>
                  </a:outerShdw>
                </a:effectLst>
              </a:rPr>
              <a:t>. 1969 Oct 1;44(19):877-9; Roman M. J, et al. Preclinical carotid atherosclerosis in patients with rheumatoid arthritis. Ann Intern Med. 2006; 144: 249-256; </a:t>
            </a:r>
            <a:r>
              <a:rPr lang="en-US" sz="4000" dirty="0" err="1">
                <a:solidFill>
                  <a:schemeClr val="bg1"/>
                </a:solidFill>
                <a:effectLst>
                  <a:outerShdw blurRad="38100" dist="38100" dir="2700000" algn="tl">
                    <a:srgbClr val="000000">
                      <a:alpha val="43137"/>
                    </a:srgbClr>
                  </a:outerShdw>
                </a:effectLst>
              </a:rPr>
              <a:t>Gobelet</a:t>
            </a:r>
            <a:r>
              <a:rPr lang="en-US" sz="4000" dirty="0">
                <a:solidFill>
                  <a:schemeClr val="bg1"/>
                </a:solidFill>
                <a:effectLst>
                  <a:outerShdw blurRad="38100" dist="38100" dir="2700000" algn="tl">
                    <a:srgbClr val="000000">
                      <a:alpha val="43137"/>
                    </a:srgbClr>
                  </a:outerShdw>
                </a:effectLst>
              </a:rPr>
              <a:t> C and </a:t>
            </a:r>
            <a:r>
              <a:rPr lang="en-US" sz="4000" dirty="0" err="1">
                <a:solidFill>
                  <a:schemeClr val="bg1"/>
                </a:solidFill>
                <a:effectLst>
                  <a:outerShdw blurRad="38100" dist="38100" dir="2700000" algn="tl">
                    <a:srgbClr val="000000">
                      <a:alpha val="43137"/>
                    </a:srgbClr>
                  </a:outerShdw>
                </a:effectLst>
              </a:rPr>
              <a:t>Gerster</a:t>
            </a:r>
            <a:r>
              <a:rPr lang="en-US" sz="4000" dirty="0">
                <a:solidFill>
                  <a:schemeClr val="bg1"/>
                </a:solidFill>
                <a:effectLst>
                  <a:outerShdw blurRad="38100" dist="38100" dir="2700000" algn="tl">
                    <a:srgbClr val="000000">
                      <a:alpha val="43137"/>
                    </a:srgbClr>
                  </a:outerShdw>
                </a:effectLst>
              </a:rPr>
              <a:t> J. C. Synovial fluid lactate levels in septic and non-septic </a:t>
            </a:r>
            <a:r>
              <a:rPr lang="en-US" sz="4000" dirty="0" err="1">
                <a:solidFill>
                  <a:schemeClr val="bg1"/>
                </a:solidFill>
                <a:effectLst>
                  <a:outerShdw blurRad="38100" dist="38100" dir="2700000" algn="tl">
                    <a:srgbClr val="000000">
                      <a:alpha val="43137"/>
                    </a:srgbClr>
                  </a:outerShdw>
                </a:effectLst>
              </a:rPr>
              <a:t>arthritides</a:t>
            </a:r>
            <a:r>
              <a:rPr lang="en-US" sz="4000" dirty="0">
                <a:solidFill>
                  <a:schemeClr val="bg1"/>
                </a:solidFill>
                <a:effectLst>
                  <a:outerShdw blurRad="38100" dist="38100" dir="2700000" algn="tl">
                    <a:srgbClr val="000000">
                      <a:alpha val="43137"/>
                    </a:srgbClr>
                  </a:outerShdw>
                </a:effectLst>
              </a:rPr>
              <a:t>. Annals of the Rheumatic diseases, 1984, 43, 742-745; </a:t>
            </a:r>
            <a:r>
              <a:rPr lang="en-US" sz="4000" dirty="0" err="1">
                <a:solidFill>
                  <a:schemeClr val="bg1"/>
                </a:solidFill>
                <a:effectLst>
                  <a:outerShdw blurRad="38100" dist="38100" dir="2700000" algn="tl">
                    <a:srgbClr val="000000">
                      <a:alpha val="43137"/>
                    </a:srgbClr>
                  </a:outerShdw>
                </a:effectLst>
              </a:rPr>
              <a:t>Dekkers</a:t>
            </a:r>
            <a:r>
              <a:rPr lang="en-US" sz="4000" dirty="0">
                <a:solidFill>
                  <a:schemeClr val="bg1"/>
                </a:solidFill>
                <a:effectLst>
                  <a:outerShdw blurRad="38100" dist="38100" dir="2700000" algn="tl">
                    <a:srgbClr val="000000">
                      <a:alpha val="43137"/>
                    </a:srgbClr>
                  </a:outerShdw>
                </a:effectLst>
              </a:rPr>
              <a:t> JC et al. Elevated sympathetic nervous system activity in patients with recently diagnosed rheumatoid arthritis with active disease. </a:t>
            </a:r>
            <a:r>
              <a:rPr lang="en-US" sz="4000" dirty="0" err="1">
                <a:solidFill>
                  <a:schemeClr val="bg1"/>
                </a:solidFill>
                <a:effectLst>
                  <a:outerShdw blurRad="38100" dist="38100" dir="2700000" algn="tl">
                    <a:srgbClr val="000000">
                      <a:alpha val="43137"/>
                    </a:srgbClr>
                  </a:outerShdw>
                </a:effectLst>
              </a:rPr>
              <a:t>Clin</a:t>
            </a:r>
            <a:r>
              <a:rPr lang="en-US" sz="4000" dirty="0">
                <a:solidFill>
                  <a:schemeClr val="bg1"/>
                </a:solidFill>
                <a:effectLst>
                  <a:outerShdw blurRad="38100" dist="38100" dir="2700000" algn="tl">
                    <a:srgbClr val="000000">
                      <a:alpha val="43137"/>
                    </a:srgbClr>
                  </a:outerShdw>
                </a:effectLst>
              </a:rPr>
              <a:t> </a:t>
            </a:r>
            <a:r>
              <a:rPr lang="en-US" sz="4000" dirty="0" err="1">
                <a:solidFill>
                  <a:schemeClr val="bg1"/>
                </a:solidFill>
                <a:effectLst>
                  <a:outerShdw blurRad="38100" dist="38100" dir="2700000" algn="tl">
                    <a:srgbClr val="000000">
                      <a:alpha val="43137"/>
                    </a:srgbClr>
                  </a:outerShdw>
                </a:effectLst>
              </a:rPr>
              <a:t>Exp</a:t>
            </a:r>
            <a:r>
              <a:rPr lang="en-US" sz="4000" dirty="0">
                <a:solidFill>
                  <a:schemeClr val="bg1"/>
                </a:solidFill>
                <a:effectLst>
                  <a:outerShdw blurRad="38100" dist="38100" dir="2700000" algn="tl">
                    <a:srgbClr val="000000">
                      <a:alpha val="43137"/>
                    </a:srgbClr>
                  </a:outerShdw>
                </a:effectLst>
              </a:rPr>
              <a:t> </a:t>
            </a:r>
            <a:r>
              <a:rPr lang="en-US" sz="4000" dirty="0" err="1">
                <a:solidFill>
                  <a:schemeClr val="bg1"/>
                </a:solidFill>
                <a:effectLst>
                  <a:outerShdw blurRad="38100" dist="38100" dir="2700000" algn="tl">
                    <a:srgbClr val="000000">
                      <a:alpha val="43137"/>
                    </a:srgbClr>
                  </a:outerShdw>
                </a:effectLst>
              </a:rPr>
              <a:t>Rheumatol</a:t>
            </a:r>
            <a:r>
              <a:rPr lang="en-US" sz="4000" dirty="0">
                <a:solidFill>
                  <a:schemeClr val="bg1"/>
                </a:solidFill>
                <a:effectLst>
                  <a:outerShdw blurRad="38100" dist="38100" dir="2700000" algn="tl">
                    <a:srgbClr val="000000">
                      <a:alpha val="43137"/>
                    </a:srgbClr>
                  </a:outerShdw>
                </a:effectLst>
              </a:rPr>
              <a:t>. 2004 Jan-Feb;22(1):63-70. </a:t>
            </a:r>
            <a:r>
              <a:rPr lang="en-US" sz="4000" dirty="0" err="1">
                <a:solidFill>
                  <a:schemeClr val="bg1"/>
                </a:solidFill>
                <a:effectLst>
                  <a:outerShdw blurRad="38100" dist="38100" dir="2700000" algn="tl">
                    <a:srgbClr val="000000">
                      <a:alpha val="43137"/>
                    </a:srgbClr>
                  </a:outerShdw>
                </a:effectLst>
              </a:rPr>
              <a:t>Larus</a:t>
            </a:r>
            <a:r>
              <a:rPr lang="en-US" sz="4000" dirty="0">
                <a:solidFill>
                  <a:schemeClr val="bg1"/>
                </a:solidFill>
                <a:effectLst>
                  <a:outerShdw blurRad="38100" dist="38100" dir="2700000" algn="tl">
                    <a:srgbClr val="000000">
                      <a:alpha val="43137"/>
                    </a:srgbClr>
                  </a:outerShdw>
                </a:effectLst>
              </a:rPr>
              <a:t> S </a:t>
            </a:r>
            <a:r>
              <a:rPr lang="en-US" sz="4000" dirty="0" err="1">
                <a:solidFill>
                  <a:schemeClr val="bg1"/>
                </a:solidFill>
                <a:effectLst>
                  <a:outerShdw blurRad="38100" dist="38100" dir="2700000" algn="tl">
                    <a:srgbClr val="000000">
                      <a:alpha val="43137"/>
                    </a:srgbClr>
                  </a:outerShdw>
                </a:effectLst>
              </a:rPr>
              <a:t>Gudmundsson</a:t>
            </a:r>
            <a:r>
              <a:rPr lang="en-US" sz="4000" dirty="0">
                <a:solidFill>
                  <a:schemeClr val="bg1"/>
                </a:solidFill>
                <a:effectLst>
                  <a:outerShdw blurRad="38100" dist="38100" dir="2700000" algn="tl">
                    <a:srgbClr val="000000">
                      <a:alpha val="43137"/>
                    </a:srgbClr>
                  </a:outerShdw>
                </a:effectLst>
              </a:rPr>
              <a:t>, Ann I </a:t>
            </a:r>
            <a:r>
              <a:rPr lang="en-US" sz="4000" dirty="0" err="1">
                <a:solidFill>
                  <a:schemeClr val="bg1"/>
                </a:solidFill>
                <a:effectLst>
                  <a:outerShdw blurRad="38100" dist="38100" dir="2700000" algn="tl">
                    <a:srgbClr val="000000">
                      <a:alpha val="43137"/>
                    </a:srgbClr>
                  </a:outerShdw>
                </a:effectLst>
              </a:rPr>
              <a:t>Scher</a:t>
            </a:r>
            <a:r>
              <a:rPr lang="en-US" sz="4000" dirty="0">
                <a:solidFill>
                  <a:schemeClr val="bg1"/>
                </a:solidFill>
                <a:effectLst>
                  <a:outerShdw blurRad="38100" dist="38100" dir="2700000" algn="tl">
                    <a:srgbClr val="000000">
                      <a:alpha val="43137"/>
                    </a:srgbClr>
                  </a:outerShdw>
                </a:effectLst>
              </a:rPr>
              <a:t>, Thor </a:t>
            </a:r>
            <a:r>
              <a:rPr lang="en-US" sz="4000" dirty="0" err="1">
                <a:solidFill>
                  <a:schemeClr val="bg1"/>
                </a:solidFill>
                <a:effectLst>
                  <a:outerShdw blurRad="38100" dist="38100" dir="2700000" algn="tl">
                    <a:srgbClr val="000000">
                      <a:alpha val="43137"/>
                    </a:srgbClr>
                  </a:outerShdw>
                </a:effectLst>
              </a:rPr>
              <a:t>Aspelund</a:t>
            </a:r>
            <a:r>
              <a:rPr lang="en-US" sz="4000" dirty="0">
                <a:solidFill>
                  <a:schemeClr val="bg1"/>
                </a:solidFill>
                <a:effectLst>
                  <a:outerShdw blurRad="38100" dist="38100" dir="2700000" algn="tl">
                    <a:srgbClr val="000000">
                      <a:alpha val="43137"/>
                    </a:srgbClr>
                  </a:outerShdw>
                </a:effectLst>
              </a:rPr>
              <a:t>, et al. Migraine with aura and risk of cardiovascular and all cause mortality in men and women: prospective cohort study, BMJ 2010;341:c3966; Okada H, </a:t>
            </a:r>
            <a:r>
              <a:rPr lang="en-US" sz="4000" dirty="0" err="1">
                <a:solidFill>
                  <a:schemeClr val="bg1"/>
                </a:solidFill>
                <a:effectLst>
                  <a:outerShdw blurRad="38100" dist="38100" dir="2700000" algn="tl">
                    <a:srgbClr val="000000">
                      <a:alpha val="43137"/>
                    </a:srgbClr>
                  </a:outerShdw>
                </a:effectLst>
              </a:rPr>
              <a:t>Araga</a:t>
            </a:r>
            <a:r>
              <a:rPr lang="en-US" sz="4000" dirty="0">
                <a:solidFill>
                  <a:schemeClr val="bg1"/>
                </a:solidFill>
                <a:effectLst>
                  <a:outerShdw blurRad="38100" dist="38100" dir="2700000" algn="tl">
                    <a:srgbClr val="000000">
                      <a:alpha val="43137"/>
                    </a:srgbClr>
                  </a:outerShdw>
                </a:effectLst>
              </a:rPr>
              <a:t> S, </a:t>
            </a:r>
            <a:r>
              <a:rPr lang="en-US" sz="4000" dirty="0" err="1">
                <a:solidFill>
                  <a:schemeClr val="bg1"/>
                </a:solidFill>
                <a:effectLst>
                  <a:outerShdw blurRad="38100" dist="38100" dir="2700000" algn="tl">
                    <a:srgbClr val="000000">
                      <a:alpha val="43137"/>
                    </a:srgbClr>
                  </a:outerShdw>
                </a:effectLst>
              </a:rPr>
              <a:t>Takeshima</a:t>
            </a:r>
            <a:r>
              <a:rPr lang="en-US" sz="4000" dirty="0">
                <a:solidFill>
                  <a:schemeClr val="bg1"/>
                </a:solidFill>
                <a:effectLst>
                  <a:outerShdw blurRad="38100" dist="38100" dir="2700000" algn="tl">
                    <a:srgbClr val="000000">
                      <a:alpha val="43137"/>
                    </a:srgbClr>
                  </a:outerShdw>
                </a:effectLst>
              </a:rPr>
              <a:t> T, Nakashima K. Plasma lactic acid and pyruvic acid levels in migraine and tension-type headache. Headache. 1998 Jan;38(1):39-42)</a:t>
            </a:r>
          </a:p>
          <a:p>
            <a:endParaRPr lang="en-US" sz="3400" dirty="0" smtClean="0"/>
          </a:p>
          <a:p>
            <a:endParaRPr lang="pt-BR" sz="1800" dirty="0"/>
          </a:p>
        </p:txBody>
      </p:sp>
    </p:spTree>
    <p:extLst>
      <p:ext uri="{BB962C8B-B14F-4D97-AF65-F5344CB8AC3E}">
        <p14:creationId xmlns:p14="http://schemas.microsoft.com/office/powerpoint/2010/main" xmlns="" val="38444439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r>
              <a:rPr lang="pt-BR" sz="2800" dirty="0" smtClean="0"/>
              <a:t>Indivíduos com menor grau ou ausência de aterosclerose</a:t>
            </a:r>
            <a:endParaRPr lang="pt-BR" sz="2800" dirty="0"/>
          </a:p>
        </p:txBody>
      </p:sp>
      <p:sp>
        <p:nvSpPr>
          <p:cNvPr id="5" name="Subtítulo 4"/>
          <p:cNvSpPr>
            <a:spLocks noGrp="1"/>
          </p:cNvSpPr>
          <p:nvPr>
            <p:ph type="subTitle" idx="1"/>
          </p:nvPr>
        </p:nvSpPr>
        <p:spPr/>
        <p:txBody>
          <a:bodyPr/>
          <a:lstStyle/>
          <a:p>
            <a:endParaRPr lang="pt-B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84976" cy="1143000"/>
          </a:xfrm>
        </p:spPr>
        <p:txBody>
          <a:bodyPr>
            <a:noAutofit/>
          </a:bodyPr>
          <a:lstStyle/>
          <a:p>
            <a:r>
              <a:rPr lang="en-US" sz="2800" dirty="0" err="1" smtClean="0"/>
              <a:t>Porque</a:t>
            </a:r>
            <a:r>
              <a:rPr lang="en-US" sz="2800" dirty="0" smtClean="0"/>
              <a:t> a </a:t>
            </a:r>
            <a:r>
              <a:rPr lang="en-US" sz="2800" dirty="0" err="1" smtClean="0"/>
              <a:t>Aterosclerose</a:t>
            </a:r>
            <a:r>
              <a:rPr lang="en-US" sz="2800" dirty="0" smtClean="0"/>
              <a:t> é </a:t>
            </a:r>
            <a:r>
              <a:rPr lang="en-US" sz="2800" dirty="0" err="1" smtClean="0"/>
              <a:t>mais</a:t>
            </a:r>
            <a:r>
              <a:rPr lang="en-US" sz="2800" dirty="0" smtClean="0"/>
              <a:t> Suave </a:t>
            </a:r>
            <a:r>
              <a:rPr lang="en-US" sz="2800" dirty="0" err="1" smtClean="0"/>
              <a:t>ou</a:t>
            </a:r>
            <a:r>
              <a:rPr lang="en-US" sz="2800" dirty="0" smtClean="0"/>
              <a:t> </a:t>
            </a:r>
            <a:r>
              <a:rPr lang="en-US" sz="2800" dirty="0" err="1" smtClean="0"/>
              <a:t>Inexistente</a:t>
            </a:r>
            <a:r>
              <a:rPr lang="en-US" sz="2800" dirty="0" smtClean="0"/>
              <a:t> </a:t>
            </a:r>
            <a:r>
              <a:rPr lang="en-US" sz="2800" dirty="0" err="1" smtClean="0"/>
              <a:t>em</a:t>
            </a:r>
            <a:r>
              <a:rPr lang="en-US" sz="2800" dirty="0" smtClean="0"/>
              <a:t> </a:t>
            </a:r>
            <a:r>
              <a:rPr lang="en-US" sz="2800" dirty="0" err="1" smtClean="0"/>
              <a:t>Indivíduos</a:t>
            </a:r>
            <a:r>
              <a:rPr lang="en-US" sz="2800" dirty="0" smtClean="0"/>
              <a:t> com </a:t>
            </a:r>
            <a:br>
              <a:rPr lang="en-US" sz="2800" dirty="0" smtClean="0"/>
            </a:br>
            <a:r>
              <a:rPr lang="en-US" sz="2800" dirty="0" err="1" smtClean="0"/>
              <a:t>Síndrome</a:t>
            </a:r>
            <a:r>
              <a:rPr lang="en-US" sz="2800" dirty="0" smtClean="0"/>
              <a:t> de Down?</a:t>
            </a:r>
            <a:endParaRPr lang="pt-BR" sz="2800" dirty="0"/>
          </a:p>
        </p:txBody>
      </p:sp>
      <p:sp>
        <p:nvSpPr>
          <p:cNvPr id="3" name="Espaço Reservado para Conteúdo 2"/>
          <p:cNvSpPr>
            <a:spLocks noGrp="1"/>
          </p:cNvSpPr>
          <p:nvPr>
            <p:ph idx="1"/>
          </p:nvPr>
        </p:nvSpPr>
        <p:spPr>
          <a:xfrm>
            <a:off x="457200" y="1600200"/>
            <a:ext cx="8229600" cy="5141168"/>
          </a:xfrm>
        </p:spPr>
        <p:txBody>
          <a:bodyPr>
            <a:normAutofit fontScale="92500" lnSpcReduction="10000"/>
          </a:bodyPr>
          <a:lstStyle/>
          <a:p>
            <a:endParaRPr lang="en-US" sz="1800" dirty="0" smtClean="0"/>
          </a:p>
          <a:p>
            <a:r>
              <a:rPr lang="en-US" sz="1900" dirty="0" err="1" smtClean="0">
                <a:effectLst>
                  <a:outerShdw blurRad="38100" dist="38100" dir="2700000" algn="tl">
                    <a:srgbClr val="000000">
                      <a:alpha val="43137"/>
                    </a:srgbClr>
                  </a:outerShdw>
                </a:effectLst>
              </a:rPr>
              <a:t>Diferentes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estudos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necropsia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têm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mostrado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ocorrência</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é </a:t>
            </a:r>
            <a:r>
              <a:rPr lang="en-US" sz="1900" dirty="0" err="1" smtClean="0">
                <a:effectLst>
                  <a:outerShdw blurRad="38100" dist="38100" dir="2700000" algn="tl">
                    <a:srgbClr val="000000">
                      <a:alpha val="43137"/>
                    </a:srgbClr>
                  </a:outerShdw>
                </a:effectLst>
              </a:rPr>
              <a:t>mais</a:t>
            </a:r>
            <a:r>
              <a:rPr lang="en-US" sz="1900" dirty="0" smtClean="0">
                <a:effectLst>
                  <a:outerShdw blurRad="38100" dist="38100" dir="2700000" algn="tl">
                    <a:srgbClr val="000000">
                      <a:alpha val="43137"/>
                    </a:srgbClr>
                  </a:outerShdw>
                </a:effectLst>
              </a:rPr>
              <a:t> suave </a:t>
            </a:r>
            <a:r>
              <a:rPr lang="en-US" sz="1900" dirty="0" err="1" smtClean="0">
                <a:effectLst>
                  <a:outerShdw blurRad="38100" dist="38100" dir="2700000" algn="tl">
                    <a:srgbClr val="000000">
                      <a:alpha val="43137"/>
                    </a:srgbClr>
                  </a:outerShdw>
                </a:effectLst>
              </a:rPr>
              <a:t>ou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não-existente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pessoas</a:t>
            </a:r>
            <a:r>
              <a:rPr lang="en-US" sz="1900" dirty="0" smtClean="0">
                <a:effectLst>
                  <a:outerShdw blurRad="38100" dist="38100" dir="2700000" algn="tl">
                    <a:srgbClr val="000000">
                      <a:alpha val="43137"/>
                    </a:srgbClr>
                  </a:outerShdw>
                </a:effectLst>
              </a:rPr>
              <a:t> com </a:t>
            </a:r>
            <a:r>
              <a:rPr lang="en-US" sz="1900" dirty="0" err="1" smtClean="0">
                <a:effectLst>
                  <a:outerShdw blurRad="38100" dist="38100" dir="2700000" algn="tl">
                    <a:srgbClr val="000000">
                      <a:alpha val="43137"/>
                    </a:srgbClr>
                  </a:outerShdw>
                </a:effectLst>
              </a:rPr>
              <a:t>síndrome</a:t>
            </a:r>
            <a:r>
              <a:rPr lang="en-US" sz="1900" dirty="0" smtClean="0">
                <a:effectLst>
                  <a:outerShdw blurRad="38100" dist="38100" dir="2700000" algn="tl">
                    <a:srgbClr val="000000">
                      <a:alpha val="43137"/>
                    </a:srgbClr>
                  </a:outerShdw>
                </a:effectLst>
              </a:rPr>
              <a:t> de Down (DS). </a:t>
            </a:r>
            <a:r>
              <a:rPr lang="en-US" sz="1900" dirty="0" err="1" smtClean="0">
                <a:effectLst>
                  <a:outerShdw blurRad="38100" dist="38100" dir="2700000" algn="tl">
                    <a:srgbClr val="000000">
                      <a:alpha val="43137"/>
                    </a:srgbClr>
                  </a:outerShdw>
                </a:effectLst>
              </a:rPr>
              <a:t>Uma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razoável</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explicação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para</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reduzida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incidência</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é a </a:t>
            </a:r>
            <a:r>
              <a:rPr lang="en-US" sz="1900" dirty="0" err="1" smtClean="0">
                <a:effectLst>
                  <a:outerShdw blurRad="38100" dist="38100" dir="2700000" algn="tl">
                    <a:srgbClr val="000000">
                      <a:alpha val="43137"/>
                    </a:srgbClr>
                  </a:outerShdw>
                </a:effectLst>
              </a:rPr>
              <a:t>regulação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autônoma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alterada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pessoas</a:t>
            </a:r>
            <a:r>
              <a:rPr lang="en-US" sz="1900" dirty="0" smtClean="0">
                <a:effectLst>
                  <a:outerShdw blurRad="38100" dist="38100" dir="2700000" algn="tl">
                    <a:srgbClr val="000000">
                      <a:alpha val="43137"/>
                    </a:srgbClr>
                  </a:outerShdw>
                </a:effectLst>
              </a:rPr>
              <a:t> com DS, com </a:t>
            </a:r>
            <a:r>
              <a:rPr lang="en-US" sz="1900" dirty="0" err="1" smtClean="0">
                <a:effectLst>
                  <a:outerShdw blurRad="38100" dist="38100" dir="2700000" algn="tl">
                    <a:srgbClr val="000000">
                      <a:alpha val="43137"/>
                    </a:srgbClr>
                  </a:outerShdw>
                </a:effectLst>
              </a:rPr>
              <a:t>efeitos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menores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mudanças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sensibilidade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baroreflexa</a:t>
            </a:r>
            <a:r>
              <a:rPr lang="en-US" sz="1900" dirty="0" smtClean="0">
                <a:effectLst>
                  <a:outerShdw blurRad="38100" dist="38100" dir="2700000" algn="tl">
                    <a:srgbClr val="000000">
                      <a:alpha val="43137"/>
                    </a:srgbClr>
                  </a:outerShdw>
                </a:effectLst>
              </a:rPr>
              <a:t> e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resposta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excitatória</a:t>
            </a:r>
            <a:r>
              <a:rPr lang="en-US" sz="1900" dirty="0" smtClean="0">
                <a:effectLst>
                  <a:outerShdw blurRad="38100" dist="38100" dir="2700000" algn="tl">
                    <a:srgbClr val="000000">
                      <a:alpha val="43137"/>
                    </a:srgbClr>
                  </a:outerShdw>
                </a:effectLst>
              </a:rPr>
              <a:t> do </a:t>
            </a:r>
            <a:r>
              <a:rPr lang="en-US" sz="1900" dirty="0" err="1" smtClean="0">
                <a:effectLst>
                  <a:outerShdw blurRad="38100" dist="38100" dir="2700000" algn="tl">
                    <a:srgbClr val="000000">
                      <a:alpha val="43137"/>
                    </a:srgbClr>
                  </a:outerShdw>
                </a:effectLst>
              </a:rPr>
              <a:t>sistema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nervoso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simpático</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reduzida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resposta</a:t>
            </a:r>
            <a:r>
              <a:rPr lang="en-US" sz="1900" dirty="0" smtClean="0">
                <a:effectLst>
                  <a:outerShdw blurRad="38100" dist="38100" dir="2700000" algn="tl">
                    <a:srgbClr val="000000">
                      <a:alpha val="43137"/>
                    </a:srgbClr>
                  </a:outerShdw>
                </a:effectLst>
              </a:rPr>
              <a:t> do </a:t>
            </a:r>
            <a:r>
              <a:rPr lang="en-US" sz="1900" dirty="0" err="1" smtClean="0">
                <a:effectLst>
                  <a:outerShdw blurRad="38100" dist="38100" dir="2700000" algn="tl">
                    <a:srgbClr val="000000">
                      <a:alpha val="43137"/>
                    </a:srgbClr>
                  </a:outerShdw>
                </a:effectLst>
              </a:rPr>
              <a:t>sistema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simpático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ao</a:t>
            </a:r>
            <a:r>
              <a:rPr lang="en-US" sz="1900" dirty="0" smtClean="0">
                <a:effectLst>
                  <a:outerShdw blurRad="38100" dist="38100" dir="2700000" algn="tl">
                    <a:srgbClr val="000000">
                      <a:alpha val="43137"/>
                    </a:srgbClr>
                  </a:outerShdw>
                </a:effectLst>
              </a:rPr>
              <a:t> stress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DS é </a:t>
            </a:r>
            <a:r>
              <a:rPr lang="en-US" sz="1900" dirty="0" err="1" smtClean="0">
                <a:effectLst>
                  <a:outerShdw blurRad="38100" dist="38100" dir="2700000" algn="tl">
                    <a:srgbClr val="000000">
                      <a:alpha val="43137"/>
                    </a:srgbClr>
                  </a:outerShdw>
                </a:effectLst>
              </a:rPr>
              <a:t>apoiada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pelos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baixos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níveis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circulantes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catecolaminas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resposta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exercicio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incrementado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bicicleta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ergométrica</a:t>
            </a:r>
            <a:r>
              <a:rPr lang="en-US" sz="1900" dirty="0" smtClean="0">
                <a:effectLst>
                  <a:outerShdw blurRad="38100" dist="38100" dir="2700000" algn="tl">
                    <a:srgbClr val="000000">
                      <a:alpha val="43137"/>
                    </a:srgbClr>
                  </a:outerShdw>
                </a:effectLst>
              </a:rPr>
              <a:t>.</a:t>
            </a:r>
          </a:p>
          <a:p>
            <a:endParaRPr lang="en-US" sz="1800" dirty="0"/>
          </a:p>
          <a:p>
            <a:r>
              <a:rPr lang="en-US" sz="1700" dirty="0" smtClean="0">
                <a:solidFill>
                  <a:schemeClr val="bg1"/>
                </a:solidFill>
                <a:effectLst>
                  <a:outerShdw blurRad="38100" dist="38100" dir="2700000" algn="tl">
                    <a:srgbClr val="000000">
                      <a:alpha val="43137"/>
                    </a:srgbClr>
                  </a:outerShdw>
                </a:effectLst>
              </a:rPr>
              <a:t>(</a:t>
            </a:r>
            <a:r>
              <a:rPr lang="en-US" sz="1700" dirty="0" err="1" smtClean="0">
                <a:solidFill>
                  <a:schemeClr val="bg1"/>
                </a:solidFill>
                <a:effectLst>
                  <a:outerShdw blurRad="38100" dist="38100" dir="2700000" algn="tl">
                    <a:srgbClr val="000000">
                      <a:alpha val="43137"/>
                    </a:srgbClr>
                  </a:outerShdw>
                </a:effectLst>
              </a:rPr>
              <a:t>Ylä-Herttuala</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S, </a:t>
            </a:r>
            <a:r>
              <a:rPr lang="en-US" sz="1700" dirty="0" err="1">
                <a:solidFill>
                  <a:schemeClr val="bg1"/>
                </a:solidFill>
                <a:effectLst>
                  <a:outerShdw blurRad="38100" dist="38100" dir="2700000" algn="tl">
                    <a:srgbClr val="000000">
                      <a:alpha val="43137"/>
                    </a:srgbClr>
                  </a:outerShdw>
                </a:effectLst>
              </a:rPr>
              <a:t>Luoma</a:t>
            </a:r>
            <a:r>
              <a:rPr lang="en-US" sz="1700" dirty="0">
                <a:solidFill>
                  <a:schemeClr val="bg1"/>
                </a:solidFill>
                <a:effectLst>
                  <a:outerShdw blurRad="38100" dist="38100" dir="2700000" algn="tl">
                    <a:srgbClr val="000000">
                      <a:alpha val="43137"/>
                    </a:srgbClr>
                  </a:outerShdw>
                </a:effectLst>
              </a:rPr>
              <a:t> J, </a:t>
            </a:r>
            <a:r>
              <a:rPr lang="en-US" sz="1700" dirty="0" err="1">
                <a:solidFill>
                  <a:schemeClr val="bg1"/>
                </a:solidFill>
                <a:effectLst>
                  <a:outerShdw blurRad="38100" dist="38100" dir="2700000" algn="tl">
                    <a:srgbClr val="000000">
                      <a:alpha val="43137"/>
                    </a:srgbClr>
                  </a:outerShdw>
                </a:effectLst>
              </a:rPr>
              <a:t>Nikkari</a:t>
            </a:r>
            <a:r>
              <a:rPr lang="en-US" sz="1700" dirty="0">
                <a:solidFill>
                  <a:schemeClr val="bg1"/>
                </a:solidFill>
                <a:effectLst>
                  <a:outerShdw blurRad="38100" dist="38100" dir="2700000" algn="tl">
                    <a:srgbClr val="000000">
                      <a:alpha val="43137"/>
                    </a:srgbClr>
                  </a:outerShdw>
                </a:effectLst>
              </a:rPr>
              <a:t> T, </a:t>
            </a:r>
            <a:r>
              <a:rPr lang="en-US" sz="1700" dirty="0" err="1">
                <a:solidFill>
                  <a:schemeClr val="bg1"/>
                </a:solidFill>
                <a:effectLst>
                  <a:outerShdw blurRad="38100" dist="38100" dir="2700000" algn="tl">
                    <a:srgbClr val="000000">
                      <a:alpha val="43137"/>
                    </a:srgbClr>
                  </a:outerShdw>
                </a:effectLst>
              </a:rPr>
              <a:t>Kivimäki</a:t>
            </a:r>
            <a:r>
              <a:rPr lang="en-US" sz="1700" dirty="0">
                <a:solidFill>
                  <a:schemeClr val="bg1"/>
                </a:solidFill>
                <a:effectLst>
                  <a:outerShdw blurRad="38100" dist="38100" dir="2700000" algn="tl">
                    <a:srgbClr val="000000">
                      <a:alpha val="43137"/>
                    </a:srgbClr>
                  </a:outerShdw>
                </a:effectLst>
              </a:rPr>
              <a:t> T. Down's syndrome and atherosclerosis. </a:t>
            </a:r>
            <a:r>
              <a:rPr lang="en-US" sz="1700" dirty="0" smtClean="0">
                <a:solidFill>
                  <a:schemeClr val="bg1"/>
                </a:solidFill>
                <a:effectLst>
                  <a:outerShdw blurRad="38100" dist="38100" dir="2700000" algn="tl">
                    <a:srgbClr val="000000">
                      <a:alpha val="43137"/>
                    </a:srgbClr>
                  </a:outerShdw>
                </a:effectLst>
              </a:rPr>
              <a:t>Atherosclerosis, </a:t>
            </a:r>
            <a:r>
              <a:rPr lang="en-US" sz="1700" dirty="0">
                <a:solidFill>
                  <a:schemeClr val="bg1"/>
                </a:solidFill>
                <a:effectLst>
                  <a:outerShdw blurRad="38100" dist="38100" dir="2700000" algn="tl">
                    <a:srgbClr val="000000">
                      <a:alpha val="43137"/>
                    </a:srgbClr>
                  </a:outerShdw>
                </a:effectLst>
              </a:rPr>
              <a:t>1989 Apr;76(2-3):</a:t>
            </a:r>
            <a:r>
              <a:rPr lang="en-US" sz="1700" dirty="0" smtClean="0">
                <a:solidFill>
                  <a:schemeClr val="bg1"/>
                </a:solidFill>
                <a:effectLst>
                  <a:outerShdw blurRad="38100" dist="38100" dir="2700000" algn="tl">
                    <a:srgbClr val="000000">
                      <a:alpha val="43137"/>
                    </a:srgbClr>
                  </a:outerShdw>
                </a:effectLst>
              </a:rPr>
              <a:t>269-72; Murdoch </a:t>
            </a:r>
            <a:r>
              <a:rPr lang="en-US" sz="1700" dirty="0">
                <a:solidFill>
                  <a:schemeClr val="bg1"/>
                </a:solidFill>
                <a:effectLst>
                  <a:outerShdw blurRad="38100" dist="38100" dir="2700000" algn="tl">
                    <a:srgbClr val="000000">
                      <a:alpha val="43137"/>
                    </a:srgbClr>
                  </a:outerShdw>
                </a:effectLst>
              </a:rPr>
              <a:t>JC, Rodger JC, </a:t>
            </a:r>
            <a:r>
              <a:rPr lang="en-US" sz="1700" dirty="0" err="1">
                <a:solidFill>
                  <a:schemeClr val="bg1"/>
                </a:solidFill>
                <a:effectLst>
                  <a:outerShdw blurRad="38100" dist="38100" dir="2700000" algn="tl">
                    <a:srgbClr val="000000">
                      <a:alpha val="43137"/>
                    </a:srgbClr>
                  </a:outerShdw>
                </a:effectLst>
              </a:rPr>
              <a:t>Rao</a:t>
            </a:r>
            <a:r>
              <a:rPr lang="en-US" sz="1700" dirty="0">
                <a:solidFill>
                  <a:schemeClr val="bg1"/>
                </a:solidFill>
                <a:effectLst>
                  <a:outerShdw blurRad="38100" dist="38100" dir="2700000" algn="tl">
                    <a:srgbClr val="000000">
                      <a:alpha val="43137"/>
                    </a:srgbClr>
                  </a:outerShdw>
                </a:effectLst>
              </a:rPr>
              <a:t> SS, Fletcher CD, </a:t>
            </a:r>
            <a:r>
              <a:rPr lang="en-US" sz="1700" dirty="0" err="1">
                <a:solidFill>
                  <a:schemeClr val="bg1"/>
                </a:solidFill>
                <a:effectLst>
                  <a:outerShdw blurRad="38100" dist="38100" dir="2700000" algn="tl">
                    <a:srgbClr val="000000">
                      <a:alpha val="43137"/>
                    </a:srgbClr>
                  </a:outerShdw>
                </a:effectLst>
              </a:rPr>
              <a:t>Dunnigan</a:t>
            </a:r>
            <a:r>
              <a:rPr lang="en-US" sz="1700" dirty="0">
                <a:solidFill>
                  <a:schemeClr val="bg1"/>
                </a:solidFill>
                <a:effectLst>
                  <a:outerShdw blurRad="38100" dist="38100" dir="2700000" algn="tl">
                    <a:srgbClr val="000000">
                      <a:alpha val="43137"/>
                    </a:srgbClr>
                  </a:outerShdw>
                </a:effectLst>
              </a:rPr>
              <a:t> MG. Down's syndrome: an atheroma-free model? Br Med J. 1977 Jul 23;2(6081):</a:t>
            </a:r>
            <a:r>
              <a:rPr lang="en-US" sz="1700" dirty="0" smtClean="0">
                <a:solidFill>
                  <a:schemeClr val="bg1"/>
                </a:solidFill>
                <a:effectLst>
                  <a:outerShdw blurRad="38100" dist="38100" dir="2700000" algn="tl">
                    <a:srgbClr val="000000">
                      <a:alpha val="43137"/>
                    </a:srgbClr>
                  </a:outerShdw>
                </a:effectLst>
              </a:rPr>
              <a:t>226-8; </a:t>
            </a:r>
            <a:r>
              <a:rPr lang="en-US" sz="1700" dirty="0" err="1" smtClean="0">
                <a:solidFill>
                  <a:schemeClr val="bg1"/>
                </a:solidFill>
                <a:effectLst>
                  <a:outerShdw blurRad="38100" dist="38100" dir="2700000" algn="tl">
                    <a:srgbClr val="000000">
                      <a:alpha val="43137"/>
                    </a:srgbClr>
                  </a:outerShdw>
                </a:effectLst>
              </a:rPr>
              <a:t>Iellamo</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F, </a:t>
            </a:r>
            <a:r>
              <a:rPr lang="en-US" sz="1700" dirty="0" err="1">
                <a:solidFill>
                  <a:schemeClr val="bg1"/>
                </a:solidFill>
                <a:effectLst>
                  <a:outerShdw blurRad="38100" dist="38100" dir="2700000" algn="tl">
                    <a:srgbClr val="000000">
                      <a:alpha val="43137"/>
                    </a:srgbClr>
                  </a:outerShdw>
                </a:effectLst>
              </a:rPr>
              <a:t>Galante</a:t>
            </a:r>
            <a:r>
              <a:rPr lang="en-US" sz="1700" dirty="0">
                <a:solidFill>
                  <a:schemeClr val="bg1"/>
                </a:solidFill>
                <a:effectLst>
                  <a:outerShdw blurRad="38100" dist="38100" dir="2700000" algn="tl">
                    <a:srgbClr val="000000">
                      <a:alpha val="43137"/>
                    </a:srgbClr>
                  </a:outerShdw>
                </a:effectLst>
              </a:rPr>
              <a:t> A, et al. Altered autonomic cardiac regulation in </a:t>
            </a:r>
            <a:r>
              <a:rPr lang="en-US" sz="1700" dirty="0" smtClean="0">
                <a:solidFill>
                  <a:schemeClr val="bg1"/>
                </a:solidFill>
                <a:effectLst>
                  <a:outerShdw blurRad="38100" dist="38100" dir="2700000" algn="tl">
                    <a:srgbClr val="000000">
                      <a:alpha val="43137"/>
                    </a:srgbClr>
                  </a:outerShdw>
                </a:effectLst>
              </a:rPr>
              <a:t>individuals </a:t>
            </a:r>
            <a:r>
              <a:rPr lang="en-US" sz="1700" dirty="0">
                <a:solidFill>
                  <a:schemeClr val="bg1"/>
                </a:solidFill>
                <a:effectLst>
                  <a:outerShdw blurRad="38100" dist="38100" dir="2700000" algn="tl">
                    <a:srgbClr val="000000">
                      <a:alpha val="43137"/>
                    </a:srgbClr>
                  </a:outerShdw>
                </a:effectLst>
              </a:rPr>
              <a:t>with Down syndrome.  Am J </a:t>
            </a:r>
            <a:r>
              <a:rPr lang="en-US" sz="1700" dirty="0" err="1">
                <a:solidFill>
                  <a:schemeClr val="bg1"/>
                </a:solidFill>
                <a:effectLst>
                  <a:outerShdw blurRad="38100" dist="38100" dir="2700000" algn="tl">
                    <a:srgbClr val="000000">
                      <a:alpha val="43137"/>
                    </a:srgbClr>
                  </a:outerShdw>
                </a:effectLst>
              </a:rPr>
              <a:t>Physiol</a:t>
            </a:r>
            <a:r>
              <a:rPr lang="en-US" sz="1700" dirty="0">
                <a:solidFill>
                  <a:schemeClr val="bg1"/>
                </a:solidFill>
                <a:effectLst>
                  <a:outerShdw blurRad="38100" dist="38100" dir="2700000" algn="tl">
                    <a:srgbClr val="000000">
                      <a:alpha val="43137"/>
                    </a:srgbClr>
                  </a:outerShdw>
                </a:effectLst>
              </a:rPr>
              <a:t> Heart </a:t>
            </a:r>
            <a:r>
              <a:rPr lang="en-US" sz="1700" dirty="0" err="1">
                <a:solidFill>
                  <a:schemeClr val="bg1"/>
                </a:solidFill>
                <a:effectLst>
                  <a:outerShdw blurRad="38100" dist="38100" dir="2700000" algn="tl">
                    <a:srgbClr val="000000">
                      <a:alpha val="43137"/>
                    </a:srgbClr>
                  </a:outerShdw>
                </a:effectLst>
              </a:rPr>
              <a:t>Circ</a:t>
            </a:r>
            <a:r>
              <a:rPr lang="en-US" sz="1700" dirty="0">
                <a:solidFill>
                  <a:schemeClr val="bg1"/>
                </a:solidFill>
                <a:effectLst>
                  <a:outerShdw blurRad="38100" dist="38100" dir="2700000" algn="tl">
                    <a:srgbClr val="000000">
                      <a:alpha val="43137"/>
                    </a:srgbClr>
                  </a:outerShdw>
                </a:effectLst>
              </a:rPr>
              <a:t> Physiol. </a:t>
            </a:r>
            <a:r>
              <a:rPr lang="en-US" sz="1700" dirty="0" smtClean="0">
                <a:solidFill>
                  <a:schemeClr val="bg1"/>
                </a:solidFill>
                <a:effectLst>
                  <a:outerShdw blurRad="38100" dist="38100" dir="2700000" algn="tl">
                    <a:srgbClr val="000000">
                      <a:alpha val="43137"/>
                    </a:srgbClr>
                  </a:outerShdw>
                </a:effectLst>
              </a:rPr>
              <a:t>2005 Dec;289(6</a:t>
            </a:r>
            <a:r>
              <a:rPr lang="en-US" sz="1700" dirty="0">
                <a:solidFill>
                  <a:schemeClr val="bg1"/>
                </a:solidFill>
                <a:effectLst>
                  <a:outerShdw blurRad="38100" dist="38100" dir="2700000" algn="tl">
                    <a:srgbClr val="000000">
                      <a:alpha val="43137"/>
                    </a:srgbClr>
                  </a:outerShdw>
                </a:effectLst>
              </a:rPr>
              <a:t>):</a:t>
            </a:r>
            <a:r>
              <a:rPr lang="en-US" sz="1700" dirty="0" smtClean="0">
                <a:solidFill>
                  <a:schemeClr val="bg1"/>
                </a:solidFill>
                <a:effectLst>
                  <a:outerShdw blurRad="38100" dist="38100" dir="2700000" algn="tl">
                    <a:srgbClr val="000000">
                      <a:alpha val="43137"/>
                    </a:srgbClr>
                  </a:outerShdw>
                </a:effectLst>
              </a:rPr>
              <a:t>H2387-91; Bo </a:t>
            </a:r>
            <a:r>
              <a:rPr lang="en-US" sz="1700" dirty="0" err="1">
                <a:solidFill>
                  <a:schemeClr val="bg1"/>
                </a:solidFill>
                <a:effectLst>
                  <a:outerShdw blurRad="38100" dist="38100" dir="2700000" algn="tl">
                    <a:srgbClr val="000000">
                      <a:alpha val="43137"/>
                    </a:srgbClr>
                  </a:outerShdw>
                </a:effectLst>
              </a:rPr>
              <a:t>Fernhall</a:t>
            </a:r>
            <a:r>
              <a:rPr lang="en-US" sz="1700" dirty="0">
                <a:solidFill>
                  <a:schemeClr val="bg1"/>
                </a:solidFill>
                <a:effectLst>
                  <a:outerShdw blurRad="38100" dist="38100" dir="2700000" algn="tl">
                    <a:srgbClr val="000000">
                      <a:alpha val="43137"/>
                    </a:srgbClr>
                  </a:outerShdw>
                </a:effectLst>
              </a:rPr>
              <a:t> and Mari </a:t>
            </a:r>
            <a:r>
              <a:rPr lang="en-US" sz="1700" dirty="0" err="1">
                <a:solidFill>
                  <a:schemeClr val="bg1"/>
                </a:solidFill>
                <a:effectLst>
                  <a:outerShdw blurRad="38100" dist="38100" dir="2700000" algn="tl">
                    <a:srgbClr val="000000">
                      <a:alpha val="43137"/>
                    </a:srgbClr>
                  </a:outerShdw>
                </a:effectLst>
              </a:rPr>
              <a:t>Otterstetter</a:t>
            </a:r>
            <a:r>
              <a:rPr lang="en-US" sz="1700" dirty="0">
                <a:solidFill>
                  <a:schemeClr val="bg1"/>
                </a:solidFill>
                <a:effectLst>
                  <a:outerShdw blurRad="38100" dist="38100" dir="2700000" algn="tl">
                    <a:srgbClr val="000000">
                      <a:alpha val="43137"/>
                    </a:srgbClr>
                  </a:outerShdw>
                </a:effectLst>
              </a:rPr>
              <a:t>. Attenuated responses to </a:t>
            </a:r>
            <a:r>
              <a:rPr lang="en-US" sz="1700" dirty="0" err="1">
                <a:solidFill>
                  <a:schemeClr val="bg1"/>
                </a:solidFill>
                <a:effectLst>
                  <a:outerShdw blurRad="38100" dist="38100" dir="2700000" algn="tl">
                    <a:srgbClr val="000000">
                      <a:alpha val="43137"/>
                    </a:srgbClr>
                  </a:outerShdw>
                </a:effectLst>
              </a:rPr>
              <a:t>sympatho</a:t>
            </a:r>
            <a:r>
              <a:rPr lang="en-US" sz="1700" dirty="0">
                <a:solidFill>
                  <a:schemeClr val="bg1"/>
                </a:solidFill>
                <a:effectLst>
                  <a:outerShdw blurRad="38100" dist="38100" dir="2700000" algn="tl">
                    <a:srgbClr val="000000">
                      <a:alpha val="43137"/>
                    </a:srgbClr>
                  </a:outerShdw>
                </a:effectLst>
              </a:rPr>
              <a:t>-excitation in individuals with Down syndrome. J </a:t>
            </a:r>
            <a:r>
              <a:rPr lang="en-US" sz="1700" dirty="0" err="1">
                <a:solidFill>
                  <a:schemeClr val="bg1"/>
                </a:solidFill>
                <a:effectLst>
                  <a:outerShdw blurRad="38100" dist="38100" dir="2700000" algn="tl">
                    <a:srgbClr val="000000">
                      <a:alpha val="43137"/>
                    </a:srgbClr>
                  </a:outerShdw>
                </a:effectLst>
              </a:rPr>
              <a:t>Appl</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Physiol</a:t>
            </a:r>
            <a:r>
              <a:rPr lang="en-US" sz="1700" dirty="0">
                <a:solidFill>
                  <a:schemeClr val="bg1"/>
                </a:solidFill>
                <a:effectLst>
                  <a:outerShdw blurRad="38100" dist="38100" dir="2700000" algn="tl">
                    <a:srgbClr val="000000">
                      <a:alpha val="43137"/>
                    </a:srgbClr>
                  </a:outerShdw>
                </a:effectLst>
              </a:rPr>
              <a:t> 94: 2158–2165, 2003); </a:t>
            </a:r>
            <a:r>
              <a:rPr lang="en-US" sz="1700" dirty="0" err="1" smtClean="0">
                <a:solidFill>
                  <a:schemeClr val="bg1"/>
                </a:solidFill>
                <a:effectLst>
                  <a:outerShdw blurRad="38100" dist="38100" dir="2700000" algn="tl">
                    <a:srgbClr val="000000">
                      <a:alpha val="43137"/>
                    </a:srgbClr>
                  </a:outerShdw>
                </a:effectLst>
              </a:rPr>
              <a:t>Eberhard</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Y, </a:t>
            </a:r>
            <a:r>
              <a:rPr lang="en-US" sz="1700" dirty="0" err="1">
                <a:solidFill>
                  <a:schemeClr val="bg1"/>
                </a:solidFill>
                <a:effectLst>
                  <a:outerShdw blurRad="38100" dist="38100" dir="2700000" algn="tl">
                    <a:srgbClr val="000000">
                      <a:alpha val="43137"/>
                    </a:srgbClr>
                  </a:outerShdw>
                </a:effectLst>
              </a:rPr>
              <a:t>Etarradossi</a:t>
            </a:r>
            <a:r>
              <a:rPr lang="en-US" sz="1700" dirty="0">
                <a:solidFill>
                  <a:schemeClr val="bg1"/>
                </a:solidFill>
                <a:effectLst>
                  <a:outerShdw blurRad="38100" dist="38100" dir="2700000" algn="tl">
                    <a:srgbClr val="000000">
                      <a:alpha val="43137"/>
                    </a:srgbClr>
                  </a:outerShdw>
                </a:effectLst>
              </a:rPr>
              <a:t> J and </a:t>
            </a:r>
            <a:r>
              <a:rPr lang="en-US" sz="1700" dirty="0" err="1">
                <a:solidFill>
                  <a:schemeClr val="bg1"/>
                </a:solidFill>
                <a:effectLst>
                  <a:outerShdw blurRad="38100" dist="38100" dir="2700000" algn="tl">
                    <a:srgbClr val="000000">
                      <a:alpha val="43137"/>
                    </a:srgbClr>
                  </a:outerShdw>
                </a:effectLst>
              </a:rPr>
              <a:t>Terminarias</a:t>
            </a:r>
            <a:r>
              <a:rPr lang="en-US" sz="1700" dirty="0">
                <a:solidFill>
                  <a:schemeClr val="bg1"/>
                </a:solidFill>
                <a:effectLst>
                  <a:outerShdw blurRad="38100" dist="38100" dir="2700000" algn="tl">
                    <a:srgbClr val="000000">
                      <a:alpha val="43137"/>
                    </a:srgbClr>
                  </a:outerShdw>
                </a:effectLst>
              </a:rPr>
              <a:t> A. Biochemical changes and catecholamine response in Down’s syndrome adolescents in relation to incremental maximal exercise. J </a:t>
            </a:r>
            <a:r>
              <a:rPr lang="en-US" sz="1700" dirty="0" err="1">
                <a:solidFill>
                  <a:schemeClr val="bg1"/>
                </a:solidFill>
                <a:effectLst>
                  <a:outerShdw blurRad="38100" dist="38100" dir="2700000" algn="tl">
                    <a:srgbClr val="000000">
                      <a:alpha val="43137"/>
                    </a:srgbClr>
                  </a:outerShdw>
                </a:effectLst>
              </a:rPr>
              <a:t>Ment</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Defic</a:t>
            </a:r>
            <a:r>
              <a:rPr lang="en-US" sz="1700" dirty="0">
                <a:solidFill>
                  <a:schemeClr val="bg1"/>
                </a:solidFill>
                <a:effectLst>
                  <a:outerShdw blurRad="38100" dist="38100" dir="2700000" algn="tl">
                    <a:srgbClr val="000000">
                      <a:alpha val="43137"/>
                    </a:srgbClr>
                  </a:outerShdw>
                </a:effectLst>
              </a:rPr>
              <a:t> Res 35: 140-146, </a:t>
            </a:r>
            <a:r>
              <a:rPr lang="en-US" sz="1700" dirty="0" smtClean="0">
                <a:solidFill>
                  <a:schemeClr val="bg1"/>
                </a:solidFill>
                <a:effectLst>
                  <a:outerShdw blurRad="38100" dist="38100" dir="2700000" algn="tl">
                    <a:srgbClr val="000000">
                      <a:alpha val="43137"/>
                    </a:srgbClr>
                  </a:outerShdw>
                </a:effectLst>
              </a:rPr>
              <a:t>1991)</a:t>
            </a:r>
            <a:endParaRPr lang="en-US" sz="17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97508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Autofit/>
          </a:bodyPr>
          <a:lstStyle/>
          <a:p>
            <a:r>
              <a:rPr lang="en-US" sz="2800" dirty="0" err="1" smtClean="0"/>
              <a:t>Porque</a:t>
            </a:r>
            <a:r>
              <a:rPr lang="en-US" sz="2800" dirty="0" smtClean="0"/>
              <a:t> a </a:t>
            </a:r>
            <a:r>
              <a:rPr lang="en-US" sz="2800" dirty="0" err="1" smtClean="0"/>
              <a:t>Aterosclerose</a:t>
            </a:r>
            <a:r>
              <a:rPr lang="en-US" sz="2800" dirty="0" smtClean="0"/>
              <a:t> é </a:t>
            </a:r>
            <a:r>
              <a:rPr lang="en-US" sz="2800" dirty="0" err="1" smtClean="0"/>
              <a:t>Mais</a:t>
            </a:r>
            <a:r>
              <a:rPr lang="en-US" sz="2800" dirty="0" smtClean="0"/>
              <a:t> Suave </a:t>
            </a:r>
            <a:r>
              <a:rPr lang="en-US" sz="2800" dirty="0" err="1" smtClean="0"/>
              <a:t>em</a:t>
            </a:r>
            <a:r>
              <a:rPr lang="en-US" sz="2800" dirty="0" smtClean="0"/>
              <a:t> </a:t>
            </a:r>
            <a:r>
              <a:rPr lang="en-US" sz="2800" dirty="0" err="1" smtClean="0"/>
              <a:t>Índivíduos</a:t>
            </a:r>
            <a:r>
              <a:rPr lang="en-US" sz="2800" dirty="0" smtClean="0"/>
              <a:t> </a:t>
            </a:r>
            <a:r>
              <a:rPr lang="en-US" sz="2800" dirty="0" err="1" smtClean="0"/>
              <a:t>que</a:t>
            </a:r>
            <a:r>
              <a:rPr lang="en-US" sz="2800" dirty="0" smtClean="0"/>
              <a:t> </a:t>
            </a:r>
            <a:r>
              <a:rPr lang="en-US" sz="2800" dirty="0" err="1" smtClean="0"/>
              <a:t>Sofrem</a:t>
            </a:r>
            <a:r>
              <a:rPr lang="en-US" sz="2800" dirty="0" smtClean="0"/>
              <a:t> de </a:t>
            </a:r>
            <a:r>
              <a:rPr lang="en-US" sz="2800" dirty="0" err="1" smtClean="0"/>
              <a:t>Alcoolismo</a:t>
            </a:r>
            <a:r>
              <a:rPr lang="en-US" sz="2800" dirty="0" smtClean="0"/>
              <a:t>?</a:t>
            </a:r>
            <a:endParaRPr lang="pt-BR" sz="2800" dirty="0"/>
          </a:p>
        </p:txBody>
      </p:sp>
      <p:sp>
        <p:nvSpPr>
          <p:cNvPr id="3" name="Espaço Reservado para Conteúdo 2"/>
          <p:cNvSpPr>
            <a:spLocks noGrp="1"/>
          </p:cNvSpPr>
          <p:nvPr>
            <p:ph idx="1"/>
          </p:nvPr>
        </p:nvSpPr>
        <p:spPr>
          <a:xfrm>
            <a:off x="457200" y="1412776"/>
            <a:ext cx="8229600" cy="5445224"/>
          </a:xfrm>
        </p:spPr>
        <p:txBody>
          <a:bodyPr>
            <a:normAutofit fontScale="25000" lnSpcReduction="20000"/>
          </a:bodyPr>
          <a:lstStyle/>
          <a:p>
            <a:endParaRPr lang="en-US" sz="1800" dirty="0" smtClean="0"/>
          </a:p>
          <a:p>
            <a:r>
              <a:rPr lang="en-US" sz="7200" dirty="0" err="1" smtClean="0">
                <a:effectLst>
                  <a:outerShdw blurRad="38100" dist="38100" dir="2700000" algn="tl">
                    <a:srgbClr val="000000">
                      <a:alpha val="43137"/>
                    </a:srgbClr>
                  </a:outerShdw>
                </a:effectLst>
              </a:rPr>
              <a:t>Estudos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necropsia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têm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mostrado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indivíduos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sofrem</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alcoolismo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têm</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grau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significativamente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menor</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artérias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coronárias</a:t>
            </a:r>
            <a:r>
              <a:rPr lang="en-US" sz="7200" dirty="0" smtClean="0">
                <a:effectLst>
                  <a:outerShdw blurRad="38100" dist="38100" dir="2700000" algn="tl">
                    <a:srgbClr val="000000">
                      <a:alpha val="43137"/>
                    </a:srgbClr>
                  </a:outerShdw>
                </a:effectLst>
              </a:rPr>
              <a:t>.  </a:t>
            </a:r>
          </a:p>
          <a:p>
            <a:r>
              <a:rPr lang="en-US" sz="7200" dirty="0" smtClean="0">
                <a:effectLst>
                  <a:outerShdw blurRad="38100" dist="38100" dir="2700000" algn="tl">
                    <a:srgbClr val="000000">
                      <a:alpha val="43137"/>
                    </a:srgbClr>
                  </a:outerShdw>
                </a:effectLst>
              </a:rPr>
              <a:t>Um </a:t>
            </a:r>
            <a:r>
              <a:rPr lang="en-US" sz="7200" dirty="0" err="1" smtClean="0">
                <a:effectLst>
                  <a:outerShdw blurRad="38100" dist="38100" dir="2700000" algn="tl">
                    <a:srgbClr val="000000">
                      <a:alpha val="43137"/>
                    </a:srgbClr>
                  </a:outerShdw>
                </a:effectLst>
              </a:rPr>
              <a:t>artigo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publicado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a:effectLst>
                  <a:outerShdw blurRad="38100" dist="38100" dir="2700000" algn="tl">
                    <a:srgbClr val="000000">
                      <a:alpha val="43137"/>
                    </a:srgbClr>
                  </a:outerShdw>
                </a:effectLst>
              </a:rPr>
              <a:t>2002 </a:t>
            </a:r>
            <a:r>
              <a:rPr lang="en-US" sz="7200" dirty="0" err="1" smtClean="0">
                <a:effectLst>
                  <a:outerShdw blurRad="38100" dist="38100" dir="2700000" algn="tl">
                    <a:srgbClr val="000000">
                      <a:alpha val="43137"/>
                    </a:srgbClr>
                  </a:outerShdw>
                </a:effectLst>
              </a:rPr>
              <a:t>pode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ter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resposta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essa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questão</a:t>
            </a:r>
            <a:r>
              <a:rPr lang="en-US" sz="7200" dirty="0" smtClean="0">
                <a:effectLst>
                  <a:outerShdw blurRad="38100" dist="38100" dir="2700000" algn="tl">
                    <a:srgbClr val="000000">
                      <a:alpha val="43137"/>
                    </a:srgbClr>
                  </a:outerShdw>
                </a:effectLst>
              </a:rPr>
              <a:t>. </a:t>
            </a:r>
            <a:r>
              <a:rPr lang="en-US" sz="7200" dirty="0">
                <a:effectLst>
                  <a:outerShdw blurRad="38100" dist="38100" dir="2700000" algn="tl">
                    <a:srgbClr val="000000">
                      <a:alpha val="43137"/>
                    </a:srgbClr>
                  </a:outerShdw>
                </a:effectLst>
              </a:rPr>
              <a:t>William </a:t>
            </a:r>
            <a:r>
              <a:rPr lang="en-US" sz="7200" dirty="0" err="1">
                <a:effectLst>
                  <a:outerShdw blurRad="38100" dist="38100" dir="2700000" algn="tl">
                    <a:srgbClr val="000000">
                      <a:alpha val="43137"/>
                    </a:srgbClr>
                  </a:outerShdw>
                </a:effectLst>
              </a:rPr>
              <a:t>Lovallo</a:t>
            </a:r>
            <a:r>
              <a:rPr lang="en-US" sz="7200" dirty="0">
                <a:effectLst>
                  <a:outerShdw blurRad="38100" dist="38100" dir="2700000" algn="tl">
                    <a:srgbClr val="000000">
                      <a:alpha val="43137"/>
                    </a:srgbClr>
                  </a:outerShdw>
                </a:effectLst>
              </a:rPr>
              <a:t>, </a:t>
            </a:r>
            <a:r>
              <a:rPr lang="en-US" sz="7200" dirty="0" smtClean="0">
                <a:effectLst>
                  <a:outerShdw blurRad="38100" dist="38100" dir="2700000" algn="tl">
                    <a:srgbClr val="000000">
                      <a:alpha val="43137"/>
                    </a:srgbClr>
                  </a:outerShdw>
                </a:effectLst>
              </a:rPr>
              <a:t>um dos </a:t>
            </a:r>
            <a:r>
              <a:rPr lang="en-US" sz="7200" dirty="0" err="1" smtClean="0">
                <a:effectLst>
                  <a:outerShdw blurRad="38100" dist="38100" dir="2700000" algn="tl">
                    <a:srgbClr val="000000">
                      <a:alpha val="43137"/>
                    </a:srgbClr>
                  </a:outerShdw>
                </a:effectLst>
              </a:rPr>
              <a:t>autores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desse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artigo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disse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entrevista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ao</a:t>
            </a:r>
            <a:r>
              <a:rPr lang="en-US" sz="7200" dirty="0" smtClean="0">
                <a:effectLst>
                  <a:outerShdw blurRad="38100" dist="38100" dir="2700000" algn="tl">
                    <a:srgbClr val="000000">
                      <a:alpha val="43137"/>
                    </a:srgbClr>
                  </a:outerShdw>
                </a:effectLst>
              </a:rPr>
              <a:t> </a:t>
            </a:r>
            <a:r>
              <a:rPr lang="en-US" sz="7200" dirty="0" err="1">
                <a:effectLst>
                  <a:outerShdw blurRad="38100" dist="38100" dir="2700000" algn="tl">
                    <a:srgbClr val="000000">
                      <a:alpha val="43137"/>
                    </a:srgbClr>
                  </a:outerShdw>
                </a:effectLst>
              </a:rPr>
              <a:t>EurekAlert</a:t>
            </a:r>
            <a:r>
              <a:rPr lang="en-US" sz="7200" dirty="0">
                <a:effectLst>
                  <a:outerShdw blurRad="38100" dist="38100" dir="2700000" algn="tl">
                    <a:srgbClr val="000000">
                      <a:alpha val="43137"/>
                    </a:srgbClr>
                  </a:outerShdw>
                </a:effectLst>
              </a:rPr>
              <a:t> </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“Antes de </a:t>
            </a:r>
            <a:r>
              <a:rPr lang="en-US" sz="7200" dirty="0" err="1" smtClean="0">
                <a:effectLst>
                  <a:outerShdw blurRad="38100" dist="38100" dir="2700000" algn="tl">
                    <a:srgbClr val="000000">
                      <a:alpha val="43137"/>
                    </a:srgbClr>
                  </a:outerShdw>
                </a:effectLst>
              </a:rPr>
              <a:t>testar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alcoólicos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verificar</a:t>
            </a:r>
            <a:r>
              <a:rPr lang="en-US" sz="7200" dirty="0" smtClean="0">
                <a:effectLst>
                  <a:outerShdw blurRad="38100" dist="38100" dir="2700000" algn="tl">
                    <a:srgbClr val="000000">
                      <a:alpha val="43137"/>
                    </a:srgbClr>
                  </a:outerShdw>
                </a:effectLst>
              </a:rPr>
              <a:t> as </a:t>
            </a:r>
            <a:r>
              <a:rPr lang="pt-PT" sz="7200" dirty="0" smtClean="0">
                <a:effectLst>
                  <a:outerShdw blurRad="38100" dist="38100" dir="2700000" algn="tl">
                    <a:srgbClr val="000000">
                      <a:alpha val="43137"/>
                    </a:srgbClr>
                  </a:outerShdw>
                </a:effectLst>
              </a:rPr>
              <a:t>respostas deles a uma tarefa de falar em público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pesquisadores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precisavam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primeiro</a:t>
            </a:r>
            <a:r>
              <a:rPr lang="en-US" sz="7200" dirty="0" smtClean="0">
                <a:effectLst>
                  <a:outerShdw blurRad="38100" dist="38100" dir="2700000" algn="tl">
                    <a:srgbClr val="000000">
                      <a:alpha val="43137"/>
                    </a:srgbClr>
                  </a:outerShdw>
                </a:effectLst>
              </a:rPr>
              <a:t> saber se </a:t>
            </a:r>
            <a:r>
              <a:rPr lang="en-US" sz="7200" dirty="0" err="1" smtClean="0">
                <a:effectLst>
                  <a:outerShdw blurRad="38100" dist="38100" dir="2700000" algn="tl">
                    <a:srgbClr val="000000">
                      <a:alpha val="43137"/>
                    </a:srgbClr>
                  </a:outerShdw>
                </a:effectLst>
              </a:rPr>
              <a:t>seu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nervoso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estaria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capaz</a:t>
            </a:r>
            <a:r>
              <a:rPr lang="en-US" sz="7200" dirty="0" smtClean="0">
                <a:effectLst>
                  <a:outerShdw blurRad="38100" dist="38100" dir="2700000" algn="tl">
                    <a:srgbClr val="000000">
                      <a:alpha val="43137"/>
                    </a:srgbClr>
                  </a:outerShdw>
                </a:effectLst>
              </a:rPr>
              <a:t> de responder </a:t>
            </a:r>
            <a:r>
              <a:rPr lang="en-US" sz="7200" dirty="0" err="1" smtClean="0">
                <a:effectLst>
                  <a:outerShdw blurRad="38100" dist="38100" dir="2700000" algn="tl">
                    <a:srgbClr val="000000">
                      <a:alpha val="43137"/>
                    </a:srgbClr>
                  </a:outerShdw>
                </a:effectLst>
              </a:rPr>
              <a:t>totalmente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Isso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diria</a:t>
            </a:r>
            <a:r>
              <a:rPr lang="en-US" sz="7200" dirty="0" smtClean="0">
                <a:effectLst>
                  <a:outerShdw blurRad="38100" dist="38100" dir="2700000" algn="tl">
                    <a:srgbClr val="000000">
                      <a:alpha val="43137"/>
                    </a:srgbClr>
                  </a:outerShdw>
                </a:effectLst>
              </a:rPr>
              <a:t> se </a:t>
            </a:r>
            <a:r>
              <a:rPr lang="en-US" sz="7200" dirty="0" err="1" smtClean="0">
                <a:effectLst>
                  <a:outerShdw blurRad="38100" dist="38100" dir="2700000" algn="tl">
                    <a:srgbClr val="000000">
                      <a:alpha val="43137"/>
                    </a:srgbClr>
                  </a:outerShdw>
                </a:effectLst>
              </a:rPr>
              <a:t>seu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embotamento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foi</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específico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estressores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psicológicos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falar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público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disse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Lovallo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ou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devido</a:t>
            </a:r>
            <a:r>
              <a:rPr lang="en-US" sz="7200" dirty="0" smtClean="0">
                <a:effectLst>
                  <a:outerShdw blurRad="38100" dist="38100" dir="2700000" algn="tl">
                    <a:srgbClr val="000000">
                      <a:alpha val="43137"/>
                    </a:srgbClr>
                  </a:outerShdw>
                </a:effectLst>
              </a:rPr>
              <a:t> a um </a:t>
            </a:r>
            <a:r>
              <a:rPr lang="en-US" sz="7200" dirty="0" err="1" smtClean="0">
                <a:effectLst>
                  <a:outerShdw blurRad="38100" dist="38100" dir="2700000" algn="tl">
                    <a:srgbClr val="000000">
                      <a:alpha val="43137"/>
                    </a:srgbClr>
                  </a:outerShdw>
                </a:effectLst>
              </a:rPr>
              <a:t>déficit</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autonômico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generalizado</a:t>
            </a:r>
            <a:r>
              <a:rPr lang="en-US" sz="7200" dirty="0" smtClean="0">
                <a:effectLst>
                  <a:outerShdw blurRad="38100" dist="38100" dir="2700000" algn="tl">
                    <a:srgbClr val="000000">
                      <a:alpha val="43137"/>
                    </a:srgbClr>
                  </a:outerShdw>
                </a:effectLst>
              </a:rPr>
              <a:t>.“ </a:t>
            </a:r>
            <a:endParaRPr lang="pt-PT" sz="7200" dirty="0" smtClean="0">
              <a:effectLst>
                <a:outerShdw blurRad="38100" dist="38100" dir="2700000" algn="tl">
                  <a:srgbClr val="000000">
                    <a:alpha val="43137"/>
                  </a:srgbClr>
                </a:outerShdw>
              </a:effectLst>
            </a:endParaRPr>
          </a:p>
          <a:p>
            <a:endParaRPr lang="pt-PT" sz="800" dirty="0" smtClean="0">
              <a:effectLst>
                <a:outerShdw blurRad="38100" dist="38100" dir="2700000" algn="tl">
                  <a:srgbClr val="000000">
                    <a:alpha val="43137"/>
                  </a:srgbClr>
                </a:outerShdw>
              </a:effectLst>
            </a:endParaRPr>
          </a:p>
          <a:p>
            <a:endParaRPr lang="pt-PT" sz="800" dirty="0" smtClean="0">
              <a:effectLst>
                <a:outerShdw blurRad="38100" dist="38100" dir="2700000" algn="tl">
                  <a:srgbClr val="000000">
                    <a:alpha val="43137"/>
                  </a:srgbClr>
                </a:outerShdw>
              </a:effectLst>
            </a:endParaRPr>
          </a:p>
          <a:p>
            <a:endParaRPr lang="pt-PT" sz="800" dirty="0" smtClean="0">
              <a:effectLst>
                <a:outerShdw blurRad="38100" dist="38100" dir="2700000" algn="tl">
                  <a:srgbClr val="000000">
                    <a:alpha val="43137"/>
                  </a:srgbClr>
                </a:outerShdw>
              </a:effectLst>
            </a:endParaRPr>
          </a:p>
          <a:p>
            <a:r>
              <a:rPr lang="pt-PT" sz="800" dirty="0" smtClean="0">
                <a:effectLst>
                  <a:outerShdw blurRad="38100" dist="38100" dir="2700000" algn="tl">
                    <a:srgbClr val="000000">
                      <a:alpha val="43137"/>
                    </a:srgbClr>
                  </a:outerShdw>
                </a:effectLst>
              </a:rPr>
              <a:t>ico</a:t>
            </a:r>
            <a:endParaRPr lang="en-US" sz="7200" dirty="0" smtClean="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Os </a:t>
            </a:r>
            <a:r>
              <a:rPr lang="en-US" sz="7200" dirty="0" err="1" smtClean="0">
                <a:effectLst>
                  <a:outerShdw blurRad="38100" dist="38100" dir="2700000" algn="tl">
                    <a:srgbClr val="000000">
                      <a:alpha val="43137"/>
                    </a:srgbClr>
                  </a:outerShdw>
                </a:effectLst>
              </a:rPr>
              <a:t>pacientes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reagiram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como</a:t>
            </a:r>
            <a:r>
              <a:rPr lang="en-US" sz="7200" dirty="0" smtClean="0">
                <a:effectLst>
                  <a:outerShdw blurRad="38100" dist="38100" dir="2700000" algn="tl">
                    <a:srgbClr val="000000">
                      <a:alpha val="43137"/>
                    </a:srgbClr>
                  </a:outerShdw>
                </a:effectLst>
              </a:rPr>
              <a:t> se o </a:t>
            </a:r>
            <a:r>
              <a:rPr lang="en-US" sz="7200" dirty="0" err="1" smtClean="0">
                <a:effectLst>
                  <a:outerShdw blurRad="38100" dist="38100" dir="2700000" algn="tl">
                    <a:srgbClr val="000000">
                      <a:alpha val="43137"/>
                    </a:srgbClr>
                  </a:outerShdw>
                </a:effectLst>
              </a:rPr>
              <a:t>desafio</a:t>
            </a:r>
            <a:r>
              <a:rPr lang="en-US" sz="7200" dirty="0" smtClean="0">
                <a:effectLst>
                  <a:outerShdw blurRad="38100" dist="38100" dir="2700000" algn="tl">
                    <a:srgbClr val="000000">
                      <a:alpha val="43137"/>
                    </a:srgbClr>
                  </a:outerShdw>
                </a:effectLst>
              </a:rPr>
              <a:t> social de </a:t>
            </a:r>
            <a:r>
              <a:rPr lang="en-US" sz="7200" dirty="0" err="1" smtClean="0">
                <a:effectLst>
                  <a:outerShdw blurRad="38100" dist="38100" dir="2700000" algn="tl">
                    <a:srgbClr val="000000">
                      <a:alpha val="43137"/>
                    </a:srgbClr>
                  </a:outerShdw>
                </a:effectLst>
              </a:rPr>
              <a:t>falar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público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tivesse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nenhum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significado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eles</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nervoso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pareceu</a:t>
            </a:r>
            <a:r>
              <a:rPr lang="en-US" sz="7200" dirty="0" smtClean="0">
                <a:effectLst>
                  <a:outerShdw blurRad="38100" dist="38100" dir="2700000" algn="tl">
                    <a:srgbClr val="000000">
                      <a:alpha val="43137"/>
                    </a:srgbClr>
                  </a:outerShdw>
                </a:effectLst>
              </a:rPr>
              <a:t> normal, </a:t>
            </a:r>
            <a:r>
              <a:rPr lang="en-US" sz="7200" dirty="0" err="1" smtClean="0">
                <a:effectLst>
                  <a:outerShdw blurRad="38100" dist="38100" dir="2700000" algn="tl">
                    <a:srgbClr val="000000">
                      <a:alpha val="43137"/>
                    </a:srgbClr>
                  </a:outerShdw>
                </a:effectLst>
              </a:rPr>
              <a:t>mas</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resposta</a:t>
            </a:r>
            <a:r>
              <a:rPr lang="en-US" sz="7200" dirty="0" smtClean="0">
                <a:effectLst>
                  <a:outerShdw blurRad="38100" dist="38100" dir="2700000" algn="tl">
                    <a:srgbClr val="000000">
                      <a:alpha val="43137"/>
                    </a:srgbClr>
                  </a:outerShdw>
                </a:effectLst>
              </a:rPr>
              <a:t> deles </a:t>
            </a:r>
            <a:r>
              <a:rPr lang="en-US" sz="7200" dirty="0" err="1" smtClean="0">
                <a:effectLst>
                  <a:outerShdw blurRad="38100" dist="38100" dir="2700000" algn="tl">
                    <a:srgbClr val="000000">
                      <a:alpha val="43137"/>
                    </a:srgbClr>
                  </a:outerShdw>
                </a:effectLst>
              </a:rPr>
              <a:t>ao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estressor</a:t>
            </a:r>
            <a:r>
              <a:rPr lang="en-US" sz="7200" dirty="0" smtClean="0">
                <a:effectLst>
                  <a:outerShdw blurRad="38100" dist="38100" dir="2700000" algn="tl">
                    <a:srgbClr val="000000">
                      <a:alpha val="43137"/>
                    </a:srgbClr>
                  </a:outerShdw>
                </a:effectLst>
              </a:rPr>
              <a:t> social </a:t>
            </a:r>
            <a:r>
              <a:rPr lang="en-US" sz="7200" dirty="0" err="1" smtClean="0">
                <a:effectLst>
                  <a:outerShdw blurRad="38100" dist="38100" dir="2700000" algn="tl">
                    <a:srgbClr val="000000">
                      <a:alpha val="43137"/>
                    </a:srgbClr>
                  </a:outerShdw>
                </a:effectLst>
              </a:rPr>
              <a:t>foi</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quase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ausente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Quando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enfrentaram</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estressor</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significativo</a:t>
            </a:r>
            <a:r>
              <a:rPr lang="en-US" sz="7200" dirty="0" smtClean="0">
                <a:effectLst>
                  <a:outerShdw blurRad="38100" dist="38100" dir="2700000" algn="tl">
                    <a:srgbClr val="000000">
                      <a:alpha val="43137"/>
                    </a:srgbClr>
                  </a:outerShdw>
                </a:effectLst>
              </a:rPr>
              <a:t> social, </a:t>
            </a:r>
            <a:r>
              <a:rPr lang="en-US" sz="7200" dirty="0" err="1" smtClean="0">
                <a:effectLst>
                  <a:outerShdw blurRad="38100" dist="38100" dir="2700000" algn="tl">
                    <a:srgbClr val="000000">
                      <a:alpha val="43137"/>
                    </a:srgbClr>
                  </a:outerShdw>
                </a:effectLst>
              </a:rPr>
              <a:t>nenhuma</a:t>
            </a:r>
            <a:r>
              <a:rPr lang="en-US" sz="7200" dirty="0" smtClean="0">
                <a:effectLst>
                  <a:outerShdw blurRad="38100" dist="38100" dir="2700000" algn="tl">
                    <a:srgbClr val="000000">
                      <a:alpha val="43137"/>
                    </a:srgbClr>
                  </a:outerShdw>
                </a:effectLst>
              </a:rPr>
              <a:t> parte do </a:t>
            </a:r>
            <a:r>
              <a:rPr lang="en-US" sz="7200" dirty="0" err="1" smtClean="0">
                <a:effectLst>
                  <a:outerShdw blurRad="38100" dist="38100" dir="2700000" algn="tl">
                    <a:srgbClr val="000000">
                      <a:alpha val="43137"/>
                    </a:srgbClr>
                  </a:outerShdw>
                </a:effectLst>
              </a:rPr>
              <a:t>mecanismo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luta-fuga</a:t>
            </a:r>
            <a:r>
              <a:rPr lang="en-US" sz="7200" dirty="0" smtClean="0">
                <a:effectLst>
                  <a:outerShdw blurRad="38100" dist="38100" dir="2700000" algn="tl">
                    <a:srgbClr val="000000">
                      <a:alpha val="43137"/>
                    </a:srgbClr>
                  </a:outerShdw>
                </a:effectLst>
              </a:rPr>
              <a:t> deles </a:t>
            </a:r>
            <a:r>
              <a:rPr lang="en-US" sz="7200" dirty="0" err="1" smtClean="0">
                <a:effectLst>
                  <a:outerShdw blurRad="38100" dist="38100" dir="2700000" algn="tl">
                    <a:srgbClr val="000000">
                      <a:alpha val="43137"/>
                    </a:srgbClr>
                  </a:outerShdw>
                </a:effectLst>
              </a:rPr>
              <a:t>estava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funcionando</a:t>
            </a:r>
            <a:r>
              <a:rPr lang="en-US" sz="7200" dirty="0" smtClean="0">
                <a:effectLst>
                  <a:outerShdw blurRad="38100" dist="38100" dir="2700000" algn="tl">
                    <a:srgbClr val="000000">
                      <a:alpha val="43137"/>
                    </a:srgbClr>
                  </a:outerShdw>
                </a:effectLst>
              </a:rPr>
              <a:t>."</a:t>
            </a:r>
            <a:endParaRPr lang="en-US" sz="1800" dirty="0" smtClean="0">
              <a:effectLst>
                <a:outerShdw blurRad="38100" dist="38100" dir="2700000" algn="tl">
                  <a:srgbClr val="000000">
                    <a:alpha val="43137"/>
                  </a:srgbClr>
                </a:outerShdw>
              </a:effectLst>
            </a:endParaRPr>
          </a:p>
          <a:p>
            <a:endParaRPr lang="en-US" sz="1800" dirty="0"/>
          </a:p>
          <a:p>
            <a:endParaRPr lang="en-US" sz="1800" dirty="0"/>
          </a:p>
          <a:p>
            <a:endParaRPr lang="en-US" sz="1800" dirty="0" smtClean="0"/>
          </a:p>
          <a:p>
            <a:r>
              <a:rPr lang="pt-BR" sz="6400" dirty="0" smtClean="0">
                <a:solidFill>
                  <a:schemeClr val="bg1"/>
                </a:solidFill>
                <a:effectLst>
                  <a:outerShdw blurRad="38100" dist="38100" dir="2700000" algn="tl">
                    <a:srgbClr val="000000">
                      <a:alpha val="43137"/>
                    </a:srgbClr>
                  </a:outerShdw>
                </a:effectLst>
              </a:rPr>
              <a:t>(</a:t>
            </a:r>
            <a:r>
              <a:rPr lang="pt-BR" sz="6400" dirty="0" err="1" smtClean="0">
                <a:solidFill>
                  <a:schemeClr val="bg1"/>
                </a:solidFill>
                <a:effectLst>
                  <a:outerShdw blurRad="38100" dist="38100" dir="2700000" algn="tl">
                    <a:srgbClr val="000000">
                      <a:alpha val="43137"/>
                    </a:srgbClr>
                  </a:outerShdw>
                </a:effectLst>
              </a:rPr>
              <a:t>Leary</a:t>
            </a:r>
            <a:r>
              <a:rPr lang="pt-BR" sz="6400" dirty="0" smtClean="0">
                <a:solidFill>
                  <a:schemeClr val="bg1"/>
                </a:solidFill>
                <a:effectLst>
                  <a:outerShdw blurRad="38100" dist="38100" dir="2700000" algn="tl">
                    <a:srgbClr val="000000">
                      <a:alpha val="43137"/>
                    </a:srgbClr>
                  </a:outerShdw>
                </a:effectLst>
              </a:rPr>
              <a:t> </a:t>
            </a:r>
            <a:r>
              <a:rPr lang="pt-BR" sz="6400" dirty="0">
                <a:solidFill>
                  <a:schemeClr val="bg1"/>
                </a:solidFill>
                <a:effectLst>
                  <a:outerShdw blurRad="38100" dist="38100" dir="2700000" algn="tl">
                    <a:srgbClr val="000000">
                      <a:alpha val="43137"/>
                    </a:srgbClr>
                  </a:outerShdw>
                </a:effectLst>
              </a:rPr>
              <a:t>T.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important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form</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arteriosclerosis</a:t>
            </a:r>
            <a:r>
              <a:rPr lang="pt-BR" sz="6400" dirty="0">
                <a:solidFill>
                  <a:schemeClr val="bg1"/>
                </a:solidFill>
                <a:effectLst>
                  <a:outerShdw blurRad="38100" dist="38100" dir="2700000" algn="tl">
                    <a:srgbClr val="000000">
                      <a:alpha val="43137"/>
                    </a:srgbClr>
                  </a:outerShdw>
                </a:effectLst>
              </a:rPr>
              <a:t>, a </a:t>
            </a:r>
            <a:r>
              <a:rPr lang="pt-BR" sz="6400" dirty="0" err="1">
                <a:solidFill>
                  <a:schemeClr val="bg1"/>
                </a:solidFill>
                <a:effectLst>
                  <a:outerShdw blurRad="38100" dist="38100" dir="2700000" algn="tl">
                    <a:srgbClr val="000000">
                      <a:alpha val="43137"/>
                    </a:srgbClr>
                  </a:outerShdw>
                </a:effectLst>
              </a:rPr>
              <a:t>metabolic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disease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Vol</a:t>
            </a:r>
            <a:r>
              <a:rPr lang="pt-BR" sz="6400" dirty="0">
                <a:solidFill>
                  <a:schemeClr val="bg1"/>
                </a:solidFill>
                <a:effectLst>
                  <a:outerShdw blurRad="38100" dist="38100" dir="2700000" algn="tl">
                    <a:srgbClr val="000000">
                      <a:alpha val="43137"/>
                    </a:srgbClr>
                  </a:outerShdw>
                </a:effectLst>
              </a:rPr>
              <a:t> 104, N7. JAMA, </a:t>
            </a:r>
            <a:r>
              <a:rPr lang="pt-BR" sz="6400" dirty="0" smtClean="0">
                <a:solidFill>
                  <a:schemeClr val="bg1"/>
                </a:solidFill>
                <a:effectLst>
                  <a:outerShdw blurRad="38100" dist="38100" dir="2700000" algn="tl">
                    <a:srgbClr val="000000">
                      <a:alpha val="43137"/>
                    </a:srgbClr>
                  </a:outerShdw>
                </a:effectLst>
              </a:rPr>
              <a:t>1935; </a:t>
            </a:r>
            <a:r>
              <a:rPr lang="pt-BR" sz="6400" dirty="0" err="1">
                <a:solidFill>
                  <a:schemeClr val="bg1"/>
                </a:solidFill>
                <a:effectLst>
                  <a:outerShdw blurRad="38100" dist="38100" dir="2700000" algn="tl">
                    <a:srgbClr val="000000">
                      <a:alpha val="43137"/>
                    </a:srgbClr>
                  </a:outerShdw>
                </a:effectLst>
              </a:rPr>
              <a:t>Thomsen</a:t>
            </a:r>
            <a:r>
              <a:rPr lang="pt-BR" sz="6400" dirty="0">
                <a:solidFill>
                  <a:schemeClr val="bg1"/>
                </a:solidFill>
                <a:effectLst>
                  <a:outerShdw blurRad="38100" dist="38100" dir="2700000" algn="tl">
                    <a:srgbClr val="000000">
                      <a:alpha val="43137"/>
                    </a:srgbClr>
                  </a:outerShdw>
                </a:effectLst>
              </a:rPr>
              <a:t> JL.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alcoholics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Forensic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Sci</a:t>
            </a:r>
            <a:r>
              <a:rPr lang="pt-BR" sz="6400" dirty="0">
                <a:solidFill>
                  <a:schemeClr val="bg1"/>
                </a:solidFill>
                <a:effectLst>
                  <a:outerShdw blurRad="38100" dist="38100" dir="2700000" algn="tl">
                    <a:srgbClr val="000000">
                      <a:alpha val="43137"/>
                    </a:srgbClr>
                  </a:outerShdw>
                </a:effectLst>
              </a:rPr>
              <a:t> Int. 1995 </a:t>
            </a:r>
            <a:r>
              <a:rPr lang="pt-BR" sz="6400" dirty="0" err="1">
                <a:solidFill>
                  <a:schemeClr val="bg1"/>
                </a:solidFill>
                <a:effectLst>
                  <a:outerShdw blurRad="38100" dist="38100" dir="2700000" algn="tl">
                    <a:srgbClr val="000000">
                      <a:alpha val="43137"/>
                    </a:srgbClr>
                  </a:outerShdw>
                </a:effectLst>
              </a:rPr>
              <a:t>Oct</a:t>
            </a:r>
            <a:r>
              <a:rPr lang="pt-BR" sz="6400" dirty="0">
                <a:solidFill>
                  <a:schemeClr val="bg1"/>
                </a:solidFill>
                <a:effectLst>
                  <a:outerShdw blurRad="38100" dist="38100" dir="2700000" algn="tl">
                    <a:srgbClr val="000000">
                      <a:alpha val="43137"/>
                    </a:srgbClr>
                  </a:outerShdw>
                </a:effectLst>
              </a:rPr>
              <a:t> 30;75(2-3):121-31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Ugeskr</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Laeger</a:t>
            </a:r>
            <a:r>
              <a:rPr lang="pt-BR" sz="6400" dirty="0">
                <a:solidFill>
                  <a:schemeClr val="bg1"/>
                </a:solidFill>
                <a:effectLst>
                  <a:outerShdw blurRad="38100" dist="38100" dir="2700000" algn="tl">
                    <a:srgbClr val="000000">
                      <a:alpha val="43137"/>
                    </a:srgbClr>
                  </a:outerShdw>
                </a:effectLst>
              </a:rPr>
              <a:t>. 1997 </a:t>
            </a:r>
            <a:r>
              <a:rPr lang="pt-BR" sz="6400" dirty="0" err="1">
                <a:solidFill>
                  <a:schemeClr val="bg1"/>
                </a:solidFill>
                <a:effectLst>
                  <a:outerShdw blurRad="38100" dist="38100" dir="2700000" algn="tl">
                    <a:srgbClr val="000000">
                      <a:alpha val="43137"/>
                    </a:srgbClr>
                  </a:outerShdw>
                </a:effectLst>
              </a:rPr>
              <a:t>Feb</a:t>
            </a:r>
            <a:r>
              <a:rPr lang="pt-BR" sz="6400" dirty="0">
                <a:solidFill>
                  <a:schemeClr val="bg1"/>
                </a:solidFill>
                <a:effectLst>
                  <a:outerShdw blurRad="38100" dist="38100" dir="2700000" algn="tl">
                    <a:srgbClr val="000000">
                      <a:alpha val="43137"/>
                    </a:srgbClr>
                  </a:outerShdw>
                </a:effectLst>
              </a:rPr>
              <a:t> 3;159(6):757-60; </a:t>
            </a:r>
            <a:r>
              <a:rPr lang="pt-BR" sz="6400" dirty="0" err="1">
                <a:solidFill>
                  <a:schemeClr val="bg1"/>
                </a:solidFill>
                <a:effectLst>
                  <a:outerShdw blurRad="38100" dist="38100" dir="2700000" algn="tl">
                    <a:srgbClr val="000000">
                      <a:alpha val="43137"/>
                    </a:srgbClr>
                  </a:outerShdw>
                </a:effectLst>
              </a:rPr>
              <a:t>Tera</a:t>
            </a:r>
            <a:r>
              <a:rPr lang="pt-BR" sz="6400" dirty="0">
                <a:solidFill>
                  <a:schemeClr val="bg1"/>
                </a:solidFill>
                <a:effectLst>
                  <a:outerShdw blurRad="38100" dist="38100" dir="2700000" algn="tl">
                    <a:srgbClr val="000000">
                      <a:alpha val="43137"/>
                    </a:srgbClr>
                  </a:outerShdw>
                </a:effectLst>
              </a:rPr>
              <a:t> L. </a:t>
            </a:r>
            <a:r>
              <a:rPr lang="pt-BR" sz="6400" dirty="0" err="1">
                <a:solidFill>
                  <a:schemeClr val="bg1"/>
                </a:solidFill>
                <a:effectLst>
                  <a:outerShdw blurRad="38100" dist="38100" dir="2700000" algn="tl">
                    <a:srgbClr val="000000">
                      <a:alpha val="43137"/>
                    </a:srgbClr>
                  </a:outerShdw>
                </a:effectLst>
              </a:rPr>
              <a:t>Panknin</a:t>
            </a:r>
            <a:r>
              <a:rPr lang="pt-BR" sz="6400" dirty="0">
                <a:solidFill>
                  <a:schemeClr val="bg1"/>
                </a:solidFill>
                <a:effectLst>
                  <a:outerShdw blurRad="38100" dist="38100" dir="2700000" algn="tl">
                    <a:srgbClr val="000000">
                      <a:alpha val="43137"/>
                    </a:srgbClr>
                  </a:outerShdw>
                </a:effectLst>
              </a:rPr>
              <a:t>, Stacey L. </a:t>
            </a:r>
            <a:r>
              <a:rPr lang="pt-BR" sz="6400" dirty="0" err="1">
                <a:solidFill>
                  <a:schemeClr val="bg1"/>
                </a:solidFill>
                <a:effectLst>
                  <a:outerShdw blurRad="38100" dist="38100" dir="2700000" algn="tl">
                    <a:srgbClr val="000000">
                      <a:alpha val="43137"/>
                    </a:srgbClr>
                  </a:outerShdw>
                </a:effectLst>
              </a:rPr>
              <a:t>Dickensheets</a:t>
            </a:r>
            <a:r>
              <a:rPr lang="pt-BR" sz="6400" dirty="0">
                <a:solidFill>
                  <a:schemeClr val="bg1"/>
                </a:solidFill>
                <a:effectLst>
                  <a:outerShdw blurRad="38100" dist="38100" dir="2700000" algn="tl">
                    <a:srgbClr val="000000">
                      <a:alpha val="43137"/>
                    </a:srgbClr>
                  </a:outerShdw>
                </a:effectLst>
              </a:rPr>
              <a:t>, Sara J. Nixon, William R. </a:t>
            </a:r>
            <a:r>
              <a:rPr lang="pt-BR" sz="6400" dirty="0" err="1">
                <a:solidFill>
                  <a:schemeClr val="bg1"/>
                </a:solidFill>
                <a:effectLst>
                  <a:outerShdw blurRad="38100" dist="38100" dir="2700000" algn="tl">
                    <a:srgbClr val="000000">
                      <a:alpha val="43137"/>
                    </a:srgbClr>
                  </a:outerShdw>
                </a:effectLst>
              </a:rPr>
              <a:t>Lovallo</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Attenuated</a:t>
            </a:r>
            <a:r>
              <a:rPr lang="pt-BR" sz="6400" dirty="0">
                <a:solidFill>
                  <a:schemeClr val="bg1"/>
                </a:solidFill>
                <a:effectLst>
                  <a:outerShdw blurRad="38100" dist="38100" dir="2700000" algn="tl">
                    <a:srgbClr val="000000">
                      <a:alpha val="43137"/>
                    </a:srgbClr>
                  </a:outerShdw>
                </a:effectLst>
              </a:rPr>
              <a:t> Heart Rate Responses </a:t>
            </a:r>
            <a:r>
              <a:rPr lang="pt-BR" sz="6400" dirty="0" err="1">
                <a:solidFill>
                  <a:schemeClr val="bg1"/>
                </a:solidFill>
                <a:effectLst>
                  <a:outerShdw blurRad="38100" dist="38100" dir="2700000" algn="tl">
                    <a:srgbClr val="000000">
                      <a:alpha val="43137"/>
                    </a:srgbClr>
                  </a:outerShdw>
                </a:effectLst>
              </a:rPr>
              <a:t>to</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Public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Speaking</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Individuals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With</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Alcohol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Dependence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Alcohol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Clin</a:t>
            </a:r>
            <a:r>
              <a:rPr lang="pt-BR" sz="6400" dirty="0">
                <a:solidFill>
                  <a:schemeClr val="bg1"/>
                </a:solidFill>
                <a:effectLst>
                  <a:outerShdw blurRad="38100" dist="38100" dir="2700000" algn="tl">
                    <a:srgbClr val="000000">
                      <a:alpha val="43137"/>
                    </a:srgbClr>
                  </a:outerShdw>
                </a:effectLst>
              </a:rPr>
              <a:t>. Exp. Res. 2002 </a:t>
            </a:r>
            <a:r>
              <a:rPr lang="pt-BR" sz="6400" dirty="0" err="1">
                <a:solidFill>
                  <a:schemeClr val="bg1"/>
                </a:solidFill>
                <a:effectLst>
                  <a:outerShdw blurRad="38100" dist="38100" dir="2700000" algn="tl">
                    <a:srgbClr val="000000">
                      <a:alpha val="43137"/>
                    </a:srgbClr>
                  </a:outerShdw>
                </a:effectLst>
              </a:rPr>
              <a:t>Jun</a:t>
            </a:r>
            <a:r>
              <a:rPr lang="pt-BR" sz="6400" dirty="0">
                <a:solidFill>
                  <a:schemeClr val="bg1"/>
                </a:solidFill>
                <a:effectLst>
                  <a:outerShdw blurRad="38100" dist="38100" dir="2700000" algn="tl">
                    <a:srgbClr val="000000">
                      <a:alpha val="43137"/>
                    </a:srgbClr>
                  </a:outerShdw>
                </a:effectLst>
              </a:rPr>
              <a:t>; 26 (6): 841</a:t>
            </a:r>
          </a:p>
        </p:txBody>
      </p:sp>
    </p:spTree>
    <p:extLst>
      <p:ext uri="{BB962C8B-B14F-4D97-AF65-F5344CB8AC3E}">
        <p14:creationId xmlns:p14="http://schemas.microsoft.com/office/powerpoint/2010/main" xmlns="" val="26236147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r>
              <a:rPr lang="en-US" sz="2800" dirty="0" err="1" smtClean="0"/>
              <a:t>reversão</a:t>
            </a:r>
            <a:r>
              <a:rPr lang="en-US" sz="2800" dirty="0" smtClean="0"/>
              <a:t> </a:t>
            </a:r>
            <a:r>
              <a:rPr lang="en-US" sz="2800" dirty="0" err="1" smtClean="0"/>
              <a:t>ou</a:t>
            </a:r>
            <a:r>
              <a:rPr lang="en-US" sz="2800" dirty="0" smtClean="0"/>
              <a:t> </a:t>
            </a:r>
            <a:r>
              <a:rPr lang="en-US" sz="2800" dirty="0" err="1" smtClean="0"/>
              <a:t>menor</a:t>
            </a:r>
            <a:r>
              <a:rPr lang="en-US" sz="2800" dirty="0" smtClean="0"/>
              <a:t> </a:t>
            </a:r>
            <a:r>
              <a:rPr lang="en-US" sz="2800" dirty="0" err="1" smtClean="0"/>
              <a:t>progressão</a:t>
            </a:r>
            <a:r>
              <a:rPr lang="en-US" sz="2800" dirty="0" smtClean="0"/>
              <a:t/>
            </a:r>
            <a:br>
              <a:rPr lang="en-US" sz="2800" dirty="0" smtClean="0"/>
            </a:br>
            <a:r>
              <a:rPr lang="en-US" sz="2800" dirty="0" err="1" smtClean="0"/>
              <a:t>da</a:t>
            </a:r>
            <a:r>
              <a:rPr lang="en-US" sz="2800" dirty="0" smtClean="0"/>
              <a:t> </a:t>
            </a:r>
            <a:r>
              <a:rPr lang="en-US" sz="2800" dirty="0" err="1" smtClean="0"/>
              <a:t>Aterosclerose</a:t>
            </a:r>
            <a:endParaRPr lang="pt-BR" sz="2800" dirty="0"/>
          </a:p>
        </p:txBody>
      </p:sp>
      <p:sp>
        <p:nvSpPr>
          <p:cNvPr id="5" name="Subtítulo 4"/>
          <p:cNvSpPr>
            <a:spLocks noGrp="1"/>
          </p:cNvSpPr>
          <p:nvPr>
            <p:ph type="subTitle" idx="1"/>
          </p:nvPr>
        </p:nvSpPr>
        <p:spPr/>
        <p:txBody>
          <a:bodyPr/>
          <a:lstStyle/>
          <a:p>
            <a:endParaRPr lang="pt-B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435280" cy="1143000"/>
          </a:xfrm>
        </p:spPr>
        <p:txBody>
          <a:bodyPr>
            <a:normAutofit/>
          </a:bodyPr>
          <a:lstStyle/>
          <a:p>
            <a:r>
              <a:rPr lang="pt-BR" sz="3200" dirty="0" smtClean="0"/>
              <a:t>Agentes Simpatolíticos Podem Reduzir a Progressão da Aterosclerose</a:t>
            </a:r>
            <a:endParaRPr lang="pt-BR" sz="3200" dirty="0"/>
          </a:p>
        </p:txBody>
      </p:sp>
      <p:sp>
        <p:nvSpPr>
          <p:cNvPr id="3" name="Espaço Reservado para Conteúdo 2"/>
          <p:cNvSpPr>
            <a:spLocks noGrp="1"/>
          </p:cNvSpPr>
          <p:nvPr>
            <p:ph idx="1"/>
          </p:nvPr>
        </p:nvSpPr>
        <p:spPr>
          <a:xfrm>
            <a:off x="0" y="1340768"/>
            <a:ext cx="9144000" cy="5517232"/>
          </a:xfrm>
        </p:spPr>
        <p:txBody>
          <a:bodyPr>
            <a:normAutofit fontScale="25000" lnSpcReduction="20000"/>
          </a:bodyPr>
          <a:lstStyle/>
          <a:p>
            <a:endParaRPr lang="en-US" sz="7200" dirty="0" smtClean="0">
              <a:effectLst>
                <a:outerShdw blurRad="38100" dist="38100" dir="2700000" algn="tl">
                  <a:srgbClr val="000000">
                    <a:alpha val="43137"/>
                  </a:srgbClr>
                </a:outerShdw>
              </a:effectLst>
            </a:endParaRPr>
          </a:p>
          <a:p>
            <a:r>
              <a:rPr lang="en-US" sz="7200" dirty="0" err="1" smtClean="0">
                <a:effectLst>
                  <a:outerShdw blurRad="38100" dist="38100" dir="2700000" algn="tl">
                    <a:srgbClr val="000000">
                      <a:alpha val="43137"/>
                    </a:srgbClr>
                  </a:outerShdw>
                </a:effectLst>
              </a:rPr>
              <a:t>Estudos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mostraram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macacos</a:t>
            </a:r>
            <a:r>
              <a:rPr lang="en-US" sz="7200" dirty="0" smtClean="0">
                <a:effectLst>
                  <a:outerShdw blurRad="38100" dist="38100" dir="2700000" algn="tl">
                    <a:srgbClr val="000000">
                      <a:alpha val="43137"/>
                    </a:srgbClr>
                  </a:outerShdw>
                </a:effectLst>
              </a:rPr>
              <a:t> rhesus </a:t>
            </a:r>
            <a:r>
              <a:rPr lang="en-US" sz="7200" dirty="0" err="1" smtClean="0">
                <a:effectLst>
                  <a:outerShdw blurRad="38100" dist="38100" dir="2700000" algn="tl">
                    <a:srgbClr val="000000">
                      <a:alpha val="43137"/>
                    </a:srgbClr>
                  </a:outerShdw>
                </a:effectLst>
              </a:rPr>
              <a:t>submetidos</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agentes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simpatolíticos</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tipo</a:t>
            </a:r>
            <a:r>
              <a:rPr lang="en-US" sz="7200" dirty="0" smtClean="0">
                <a:effectLst>
                  <a:outerShdw blurRad="38100" dist="38100" dir="2700000" algn="tl">
                    <a:srgbClr val="000000">
                      <a:alpha val="43137"/>
                    </a:srgbClr>
                  </a:outerShdw>
                </a:effectLst>
              </a:rPr>
              <a:t> beta-</a:t>
            </a:r>
            <a:r>
              <a:rPr lang="en-US" sz="7200" dirty="0" err="1" smtClean="0">
                <a:effectLst>
                  <a:outerShdw blurRad="38100" dist="38100" dir="2700000" algn="tl">
                    <a:srgbClr val="000000">
                      <a:alpha val="43137"/>
                    </a:srgbClr>
                  </a:outerShdw>
                </a:effectLst>
              </a:rPr>
              <a:t>bloqueadores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ou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simpatectomia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torácica</a:t>
            </a:r>
            <a:r>
              <a:rPr lang="en-US" sz="7200" dirty="0" smtClean="0">
                <a:effectLst>
                  <a:outerShdw blurRad="38100" dist="38100" dir="2700000" algn="tl">
                    <a:srgbClr val="000000">
                      <a:alpha val="43137"/>
                    </a:srgbClr>
                  </a:outerShdw>
                </a:effectLst>
              </a:rPr>
              <a:t> bilateral </a:t>
            </a:r>
            <a:r>
              <a:rPr lang="en-US" sz="7200" dirty="0" err="1" smtClean="0">
                <a:effectLst>
                  <a:outerShdw blurRad="38100" dist="38100" dir="2700000" algn="tl">
                    <a:srgbClr val="000000">
                      <a:alpha val="43137"/>
                    </a:srgbClr>
                  </a:outerShdw>
                </a:effectLst>
              </a:rPr>
              <a:t>cirúrgica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tiveram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marcante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redução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progressão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aterosclerose</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primeiro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ensaio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randomizado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mostrando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beta-</a:t>
            </a:r>
            <a:r>
              <a:rPr lang="en-US" sz="7200" dirty="0" err="1" smtClean="0">
                <a:effectLst>
                  <a:outerShdw blurRad="38100" dist="38100" dir="2700000" algn="tl">
                    <a:srgbClr val="000000">
                      <a:alpha val="43137"/>
                    </a:srgbClr>
                  </a:outerShdw>
                </a:effectLst>
              </a:rPr>
              <a:t>bloqueadores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podem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reduzir</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taxa</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progressão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espessura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intima</a:t>
            </a:r>
            <a:r>
              <a:rPr lang="en-US" sz="7200" dirty="0" smtClean="0">
                <a:effectLst>
                  <a:outerShdw blurRad="38100" dist="38100" dir="2700000" algn="tl">
                    <a:srgbClr val="000000">
                      <a:alpha val="43137"/>
                    </a:srgbClr>
                  </a:outerShdw>
                </a:effectLst>
              </a:rPr>
              <a:t> medial  (IMT) </a:t>
            </a:r>
            <a:r>
              <a:rPr lang="en-US" sz="7200" dirty="0" err="1" smtClean="0">
                <a:effectLst>
                  <a:outerShdw blurRad="38100" dist="38100" dir="2700000" algn="tl">
                    <a:srgbClr val="000000">
                      <a:alpha val="43137"/>
                    </a:srgbClr>
                  </a:outerShdw>
                </a:effectLst>
              </a:rPr>
              <a:t>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carótida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indivíduos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livres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sintomas</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clínicamente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saudáveis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foi</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publicado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2001.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recente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análise</a:t>
            </a:r>
            <a:r>
              <a:rPr lang="en-US" sz="7200" dirty="0" smtClean="0">
                <a:effectLst>
                  <a:outerShdw blurRad="38100" dist="38100" dir="2700000" algn="tl">
                    <a:srgbClr val="000000">
                      <a:alpha val="43137"/>
                    </a:srgbClr>
                  </a:outerShdw>
                </a:effectLst>
              </a:rPr>
              <a:t> de dados de 4 </a:t>
            </a:r>
            <a:r>
              <a:rPr lang="en-US" sz="7200" dirty="0" err="1" smtClean="0">
                <a:effectLst>
                  <a:outerShdw blurRad="38100" dist="38100" dir="2700000" algn="tl">
                    <a:srgbClr val="000000">
                      <a:alpha val="43137"/>
                    </a:srgbClr>
                  </a:outerShdw>
                </a:effectLst>
              </a:rPr>
              <a:t>ensaios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ultrasonografia</a:t>
            </a:r>
            <a:r>
              <a:rPr lang="en-US" sz="7200" dirty="0" smtClean="0">
                <a:effectLst>
                  <a:outerShdw blurRad="38100" dist="38100" dir="2700000" algn="tl">
                    <a:srgbClr val="000000">
                      <a:alpha val="43137"/>
                    </a:srgbClr>
                  </a:outerShdw>
                </a:effectLst>
              </a:rPr>
              <a:t> intravascular </a:t>
            </a:r>
            <a:r>
              <a:rPr lang="en-US" sz="7200" dirty="0" err="1" smtClean="0">
                <a:effectLst>
                  <a:outerShdw blurRad="38100" dist="38100" dir="2700000" algn="tl">
                    <a:srgbClr val="000000">
                      <a:alpha val="43137"/>
                    </a:srgbClr>
                  </a:outerShdw>
                </a:effectLst>
              </a:rPr>
              <a:t>envolvendo</a:t>
            </a:r>
            <a:r>
              <a:rPr lang="en-US" sz="7200" dirty="0" smtClean="0">
                <a:effectLst>
                  <a:outerShdw blurRad="38100" dist="38100" dir="2700000" algn="tl">
                    <a:srgbClr val="000000">
                      <a:alpha val="43137"/>
                    </a:srgbClr>
                  </a:outerShdw>
                </a:effectLst>
              </a:rPr>
              <a:t> 1.515 </a:t>
            </a:r>
            <a:r>
              <a:rPr lang="en-US" sz="7200" dirty="0" err="1" smtClean="0">
                <a:effectLst>
                  <a:outerShdw blurRad="38100" dist="38100" dir="2700000" algn="tl">
                    <a:srgbClr val="000000">
                      <a:alpha val="43137"/>
                    </a:srgbClr>
                  </a:outerShdw>
                </a:effectLst>
              </a:rPr>
              <a:t>pacientes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confirmou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terapia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através</a:t>
            </a:r>
            <a:r>
              <a:rPr lang="en-US" sz="7200" dirty="0" smtClean="0">
                <a:effectLst>
                  <a:outerShdw blurRad="38100" dist="38100" dir="2700000" algn="tl">
                    <a:srgbClr val="000000">
                      <a:alpha val="43137"/>
                    </a:srgbClr>
                  </a:outerShdw>
                </a:effectLst>
              </a:rPr>
              <a:t> de beta-</a:t>
            </a:r>
            <a:r>
              <a:rPr lang="en-US" sz="7200" dirty="0" err="1" smtClean="0">
                <a:effectLst>
                  <a:outerShdw blurRad="38100" dist="38100" dir="2700000" algn="tl">
                    <a:srgbClr val="000000">
                      <a:alpha val="43137"/>
                    </a:srgbClr>
                  </a:outerShdw>
                </a:effectLst>
              </a:rPr>
              <a:t>bloqueadores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está</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associada</a:t>
            </a:r>
            <a:r>
              <a:rPr lang="en-US" sz="7200" dirty="0" smtClean="0">
                <a:effectLst>
                  <a:outerShdw blurRad="38100" dist="38100" dir="2700000" algn="tl">
                    <a:srgbClr val="000000">
                      <a:alpha val="43137"/>
                    </a:srgbClr>
                  </a:outerShdw>
                </a:effectLst>
              </a:rPr>
              <a:t> com </a:t>
            </a:r>
            <a:r>
              <a:rPr lang="en-US" sz="7200" dirty="0" err="1" smtClean="0">
                <a:effectLst>
                  <a:outerShdw blurRad="38100" dist="38100" dir="2700000" algn="tl">
                    <a:srgbClr val="000000">
                      <a:alpha val="43137"/>
                    </a:srgbClr>
                  </a:outerShdw>
                </a:effectLst>
              </a:rPr>
              <a:t>uma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reduzida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progressão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ateromas</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estudo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feito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por</a:t>
            </a:r>
            <a:r>
              <a:rPr lang="en-US" sz="7200" dirty="0" smtClean="0">
                <a:effectLst>
                  <a:outerShdw blurRad="38100" dist="38100" dir="2700000" algn="tl">
                    <a:srgbClr val="000000">
                      <a:alpha val="43137"/>
                    </a:srgbClr>
                  </a:outerShdw>
                </a:effectLst>
              </a:rPr>
              <a:t> Strawn e </a:t>
            </a:r>
            <a:r>
              <a:rPr lang="en-US" sz="7200" dirty="0" err="1" smtClean="0">
                <a:effectLst>
                  <a:outerShdw blurRad="38100" dist="38100" dir="2700000" algn="tl">
                    <a:srgbClr val="000000">
                      <a:alpha val="43137"/>
                    </a:srgbClr>
                  </a:outerShdw>
                </a:effectLst>
              </a:rPr>
              <a:t>colegas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em</a:t>
            </a:r>
            <a:r>
              <a:rPr lang="en-US" sz="7200" dirty="0" smtClean="0">
                <a:effectLst>
                  <a:outerShdw blurRad="38100" dist="38100" dir="2700000" algn="tl">
                    <a:srgbClr val="000000">
                      <a:alpha val="43137"/>
                    </a:srgbClr>
                  </a:outerShdw>
                </a:effectLst>
              </a:rPr>
              <a:t> 1991 </a:t>
            </a:r>
            <a:r>
              <a:rPr lang="en-US" sz="7200" dirty="0" err="1" smtClean="0">
                <a:effectLst>
                  <a:outerShdw blurRad="38100" dist="38100" dir="2700000" algn="tl">
                    <a:srgbClr val="000000">
                      <a:alpha val="43137"/>
                    </a:srgbClr>
                  </a:outerShdw>
                </a:effectLst>
              </a:rPr>
              <a:t>indicou</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disrupção</a:t>
            </a:r>
            <a:r>
              <a:rPr lang="en-US" sz="7200" dirty="0" smtClean="0">
                <a:effectLst>
                  <a:outerShdw blurRad="38100" dist="38100" dir="2700000" algn="tl">
                    <a:srgbClr val="000000">
                      <a:alpha val="43137"/>
                    </a:srgbClr>
                  </a:outerShdw>
                </a:effectLst>
              </a:rPr>
              <a:t> social </a:t>
            </a:r>
            <a:r>
              <a:rPr lang="en-US" sz="7200" dirty="0" err="1" smtClean="0">
                <a:effectLst>
                  <a:outerShdw blurRad="38100" dist="38100" dir="2700000" algn="tl">
                    <a:srgbClr val="000000">
                      <a:alpha val="43137"/>
                    </a:srgbClr>
                  </a:outerShdw>
                </a:effectLst>
              </a:rPr>
              <a:t>está</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associada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tanto</a:t>
            </a:r>
            <a:r>
              <a:rPr lang="en-US" sz="7200" dirty="0" smtClean="0">
                <a:effectLst>
                  <a:outerShdw blurRad="38100" dist="38100" dir="2700000" algn="tl">
                    <a:srgbClr val="000000">
                      <a:alpha val="43137"/>
                    </a:srgbClr>
                  </a:outerShdw>
                </a:effectLst>
              </a:rPr>
              <a:t> com a </a:t>
            </a:r>
            <a:r>
              <a:rPr lang="en-US" sz="7200" dirty="0" err="1" smtClean="0">
                <a:effectLst>
                  <a:outerShdw blurRad="38100" dist="38100" dir="2700000" algn="tl">
                    <a:srgbClr val="000000">
                      <a:alpha val="43137"/>
                    </a:srgbClr>
                  </a:outerShdw>
                </a:effectLst>
              </a:rPr>
              <a:t>excitação</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sistema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nervoso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simpático</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índices</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disfunção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endotelial</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efeitos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podem</a:t>
            </a:r>
            <a:r>
              <a:rPr lang="en-US" sz="7200" dirty="0" smtClean="0">
                <a:effectLst>
                  <a:outerShdw blurRad="38100" dist="38100" dir="2700000" algn="tl">
                    <a:srgbClr val="000000">
                      <a:alpha val="43137"/>
                    </a:srgbClr>
                  </a:outerShdw>
                </a:effectLst>
              </a:rPr>
              <a:t> ser </a:t>
            </a:r>
            <a:r>
              <a:rPr lang="en-US" sz="7200" dirty="0" err="1" smtClean="0">
                <a:effectLst>
                  <a:outerShdw blurRad="38100" dist="38100" dir="2700000" algn="tl">
                    <a:srgbClr val="000000">
                      <a:alpha val="43137"/>
                    </a:srgbClr>
                  </a:outerShdw>
                </a:effectLst>
              </a:rPr>
              <a:t>prevenidos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através</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tratamento</a:t>
            </a:r>
            <a:r>
              <a:rPr lang="en-US" sz="7200" dirty="0" smtClean="0">
                <a:effectLst>
                  <a:outerShdw blurRad="38100" dist="38100" dir="2700000" algn="tl">
                    <a:srgbClr val="000000">
                      <a:alpha val="43137"/>
                    </a:srgbClr>
                  </a:outerShdw>
                </a:effectLst>
              </a:rPr>
              <a:t> com </a:t>
            </a:r>
            <a:r>
              <a:rPr lang="en-US" sz="7200" dirty="0" err="1" smtClean="0">
                <a:effectLst>
                  <a:outerShdw blurRad="38100" dist="38100" dir="2700000" algn="tl">
                    <a:srgbClr val="000000">
                      <a:alpha val="43137"/>
                    </a:srgbClr>
                  </a:outerShdw>
                </a:effectLst>
              </a:rPr>
              <a:t>agentes</a:t>
            </a:r>
            <a:r>
              <a:rPr lang="en-US" sz="7200" dirty="0" smtClean="0">
                <a:effectLst>
                  <a:outerShdw blurRad="38100" dist="38100" dir="2700000" algn="tl">
                    <a:srgbClr val="000000">
                      <a:alpha val="43137"/>
                    </a:srgbClr>
                  </a:outerShdw>
                </a:effectLst>
              </a:rPr>
              <a:t> beta-</a:t>
            </a:r>
            <a:r>
              <a:rPr lang="en-US" sz="7200" dirty="0" err="1" smtClean="0">
                <a:effectLst>
                  <a:outerShdw blurRad="38100" dist="38100" dir="2700000" algn="tl">
                    <a:srgbClr val="000000">
                      <a:alpha val="43137"/>
                    </a:srgbClr>
                  </a:outerShdw>
                </a:effectLst>
              </a:rPr>
              <a:t>bloqueadores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Também</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interessante</a:t>
            </a:r>
            <a:r>
              <a:rPr lang="en-US" sz="7200" dirty="0" smtClean="0">
                <a:effectLst>
                  <a:outerShdw blurRad="38100" dist="38100" dir="2700000" algn="tl">
                    <a:srgbClr val="000000">
                      <a:alpha val="43137"/>
                    </a:srgbClr>
                  </a:outerShdw>
                </a:effectLst>
              </a:rPr>
              <a:t> é o </a:t>
            </a:r>
            <a:r>
              <a:rPr lang="en-US" sz="7200" dirty="0" err="1" smtClean="0">
                <a:effectLst>
                  <a:outerShdw blurRad="38100" dist="38100" dir="2700000" algn="tl">
                    <a:srgbClr val="000000">
                      <a:alpha val="43137"/>
                    </a:srgbClr>
                  </a:outerShdw>
                </a:effectLst>
              </a:rPr>
              <a:t>estudo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que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mostra</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decréscimo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taxa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glicogenolítica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concentração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lactato</a:t>
            </a:r>
            <a:r>
              <a:rPr lang="en-US" sz="7200" dirty="0" smtClean="0">
                <a:effectLst>
                  <a:outerShdw blurRad="38100" dist="38100" dir="2700000" algn="tl">
                    <a:srgbClr val="000000">
                      <a:alpha val="43137"/>
                    </a:srgbClr>
                  </a:outerShdw>
                </a:effectLst>
              </a:rPr>
              <a:t> no plasma e </a:t>
            </a:r>
            <a:r>
              <a:rPr lang="en-US" sz="7200" dirty="0" err="1" smtClean="0">
                <a:effectLst>
                  <a:outerShdw blurRad="38100" dist="38100" dir="2700000" algn="tl">
                    <a:srgbClr val="000000">
                      <a:alpha val="43137"/>
                    </a:srgbClr>
                  </a:outerShdw>
                </a:effectLst>
              </a:rPr>
              <a:t>depuração</a:t>
            </a:r>
            <a:r>
              <a:rPr lang="en-US" sz="7200" dirty="0" smtClean="0">
                <a:effectLst>
                  <a:outerShdw blurRad="38100" dist="38100" dir="2700000" algn="tl">
                    <a:srgbClr val="000000">
                      <a:alpha val="43137"/>
                    </a:srgbClr>
                  </a:outerShdw>
                </a:effectLst>
              </a:rPr>
              <a:t> do </a:t>
            </a:r>
            <a:r>
              <a:rPr lang="en-US" sz="7200" dirty="0" err="1" smtClean="0">
                <a:effectLst>
                  <a:outerShdw blurRad="38100" dist="38100" dir="2700000" algn="tl">
                    <a:srgbClr val="000000">
                      <a:alpha val="43137"/>
                    </a:srgbClr>
                  </a:outerShdw>
                </a:effectLst>
              </a:rPr>
              <a:t>lactato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após</a:t>
            </a:r>
            <a:r>
              <a:rPr lang="en-US" sz="7200" dirty="0" smtClean="0">
                <a:effectLst>
                  <a:outerShdw blurRad="38100" dist="38100" dir="2700000" algn="tl">
                    <a:srgbClr val="000000">
                      <a:alpha val="43137"/>
                    </a:srgbClr>
                  </a:outerShdw>
                </a:effectLst>
              </a:rPr>
              <a:t> o </a:t>
            </a:r>
            <a:r>
              <a:rPr lang="en-US" sz="7200" dirty="0" err="1" smtClean="0">
                <a:effectLst>
                  <a:outerShdw blurRad="38100" dist="38100" dir="2700000" algn="tl">
                    <a:srgbClr val="000000">
                      <a:alpha val="43137"/>
                    </a:srgbClr>
                  </a:outerShdw>
                </a:effectLst>
              </a:rPr>
              <a:t>bloqueio</a:t>
            </a:r>
            <a:r>
              <a:rPr lang="en-US" sz="7200" dirty="0" smtClean="0">
                <a:effectLst>
                  <a:outerShdw blurRad="38100" dist="38100" dir="2700000" algn="tl">
                    <a:srgbClr val="000000">
                      <a:alpha val="43137"/>
                    </a:srgbClr>
                  </a:outerShdw>
                </a:effectLst>
              </a:rPr>
              <a:t> Beta-</a:t>
            </a:r>
            <a:r>
              <a:rPr lang="en-US" sz="7200" dirty="0" err="1" smtClean="0">
                <a:effectLst>
                  <a:outerShdw blurRad="38100" dist="38100" dir="2700000" algn="tl">
                    <a:srgbClr val="000000">
                      <a:alpha val="43137"/>
                    </a:srgbClr>
                  </a:outerShdw>
                </a:effectLst>
              </a:rPr>
              <a:t>adrenérgico</a:t>
            </a:r>
            <a:r>
              <a:rPr lang="en-US" sz="7200" dirty="0" smtClean="0">
                <a:effectLst>
                  <a:outerShdw blurRad="38100" dist="38100" dir="2700000" algn="tl">
                    <a:srgbClr val="000000">
                      <a:alpha val="43137"/>
                    </a:srgbClr>
                  </a:outerShdw>
                </a:effectLst>
              </a:rPr>
              <a:t> com </a:t>
            </a:r>
            <a:r>
              <a:rPr lang="en-US" sz="7200" dirty="0" err="1" smtClean="0">
                <a:effectLst>
                  <a:outerShdw blurRad="38100" dist="38100" dir="2700000" algn="tl">
                    <a:srgbClr val="000000">
                      <a:alpha val="43137"/>
                    </a:srgbClr>
                  </a:outerShdw>
                </a:effectLst>
              </a:rPr>
              <a:t>propranolol</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provavelmente</a:t>
            </a:r>
            <a:r>
              <a:rPr lang="en-US" sz="7200" dirty="0" smtClean="0">
                <a:effectLst>
                  <a:outerShdw blurRad="38100" dist="38100" dir="2700000" algn="tl">
                    <a:srgbClr val="000000">
                      <a:alpha val="43137"/>
                    </a:srgbClr>
                  </a:outerShdw>
                </a:effectLst>
              </a:rPr>
              <a:t> um </a:t>
            </a:r>
            <a:r>
              <a:rPr lang="en-US" sz="7200" dirty="0" err="1" smtClean="0">
                <a:effectLst>
                  <a:outerShdw blurRad="38100" dist="38100" dir="2700000" algn="tl">
                    <a:srgbClr val="000000">
                      <a:alpha val="43137"/>
                    </a:srgbClr>
                  </a:outerShdw>
                </a:effectLst>
              </a:rPr>
              <a:t>efeito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indireto</a:t>
            </a:r>
            <a:r>
              <a:rPr lang="en-US" sz="7200" dirty="0" smtClean="0">
                <a:effectLst>
                  <a:outerShdw blurRad="38100" dist="38100" dir="2700000" algn="tl">
                    <a:srgbClr val="000000">
                      <a:alpha val="43137"/>
                    </a:srgbClr>
                  </a:outerShdw>
                </a:effectLst>
              </a:rPr>
              <a:t> de </a:t>
            </a:r>
            <a:r>
              <a:rPr lang="en-US" sz="7200" dirty="0" err="1" smtClean="0">
                <a:effectLst>
                  <a:outerShdw blurRad="38100" dist="38100" dir="2700000" algn="tl">
                    <a:srgbClr val="000000">
                      <a:alpha val="43137"/>
                    </a:srgbClr>
                  </a:outerShdw>
                </a:effectLst>
              </a:rPr>
              <a:t>sua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propriedade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simpatolítica</a:t>
            </a:r>
            <a:r>
              <a:rPr lang="en-US" sz="7200" dirty="0" smtClean="0">
                <a:effectLst>
                  <a:outerShdw blurRad="38100" dist="38100" dir="2700000" algn="tl">
                    <a:srgbClr val="000000">
                      <a:alpha val="43137"/>
                    </a:srgbClr>
                  </a:outerShdw>
                </a:effectLst>
              </a:rPr>
              <a:t>.</a:t>
            </a:r>
          </a:p>
          <a:p>
            <a:endParaRPr lang="en-US" sz="7200" dirty="0" smtClean="0"/>
          </a:p>
          <a:p>
            <a:r>
              <a:rPr lang="pt-BR" sz="5600" dirty="0" smtClean="0">
                <a:solidFill>
                  <a:schemeClr val="bg1"/>
                </a:solidFill>
                <a:effectLst>
                  <a:outerShdw blurRad="38100" dist="38100" dir="2700000" algn="tl">
                    <a:srgbClr val="000000">
                      <a:alpha val="43137"/>
                    </a:srgbClr>
                  </a:outerShdw>
                </a:effectLst>
              </a:rPr>
              <a:t>(</a:t>
            </a:r>
            <a:r>
              <a:rPr lang="pt-BR" sz="5600" dirty="0" err="1" smtClean="0">
                <a:solidFill>
                  <a:schemeClr val="bg1"/>
                </a:solidFill>
                <a:effectLst>
                  <a:outerShdw blurRad="38100" dist="38100" dir="2700000" algn="tl">
                    <a:srgbClr val="000000">
                      <a:alpha val="43137"/>
                    </a:srgbClr>
                  </a:outerShdw>
                </a:effectLst>
              </a:rPr>
              <a:t>Lichtor</a:t>
            </a:r>
            <a:r>
              <a:rPr lang="pt-BR" sz="5600" dirty="0" smtClean="0">
                <a:solidFill>
                  <a:schemeClr val="bg1"/>
                </a:solidFill>
                <a:effectLst>
                  <a:outerShdw blurRad="38100" dist="38100" dir="2700000" algn="tl">
                    <a:srgbClr val="000000">
                      <a:alpha val="43137"/>
                    </a:srgbClr>
                  </a:outerShdw>
                </a:effectLst>
              </a:rPr>
              <a:t> </a:t>
            </a:r>
            <a:r>
              <a:rPr lang="pt-BR" sz="5600" dirty="0">
                <a:solidFill>
                  <a:schemeClr val="bg1"/>
                </a:solidFill>
                <a:effectLst>
                  <a:outerShdw blurRad="38100" dist="38100" dir="2700000" algn="tl">
                    <a:srgbClr val="000000">
                      <a:alpha val="43137"/>
                    </a:srgbClr>
                  </a:outerShdw>
                </a:effectLst>
              </a:rPr>
              <a:t>T et al. 1987.The </a:t>
            </a:r>
            <a:r>
              <a:rPr lang="pt-BR" sz="5600" dirty="0" err="1">
                <a:solidFill>
                  <a:schemeClr val="bg1"/>
                </a:solidFill>
                <a:effectLst>
                  <a:outerShdw blurRad="38100" dist="38100" dir="2700000" algn="tl">
                    <a:srgbClr val="000000">
                      <a:alpha val="43137"/>
                    </a:srgbClr>
                  </a:outerShdw>
                </a:effectLst>
              </a:rPr>
              <a:t>sympathetic</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nervous</a:t>
            </a:r>
            <a:r>
              <a:rPr lang="pt-BR" sz="5600" dirty="0">
                <a:solidFill>
                  <a:schemeClr val="bg1"/>
                </a:solidFill>
                <a:effectLst>
                  <a:outerShdw blurRad="38100" dist="38100" dir="2700000" algn="tl">
                    <a:srgbClr val="000000">
                      <a:alpha val="43137"/>
                    </a:srgbClr>
                  </a:outerShdw>
                </a:effectLst>
              </a:rPr>
              <a:t> system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atherosclerosis</a:t>
            </a:r>
            <a:r>
              <a:rPr lang="pt-BR" sz="5600" dirty="0">
                <a:solidFill>
                  <a:schemeClr val="bg1"/>
                </a:solidFill>
                <a:effectLst>
                  <a:outerShdw blurRad="38100" dist="38100" dir="2700000" algn="tl">
                    <a:srgbClr val="000000">
                      <a:alpha val="43137"/>
                    </a:srgbClr>
                  </a:outerShdw>
                </a:effectLst>
              </a:rPr>
              <a:t>. J </a:t>
            </a:r>
            <a:r>
              <a:rPr lang="pt-BR" sz="5600" dirty="0" err="1">
                <a:solidFill>
                  <a:schemeClr val="bg1"/>
                </a:solidFill>
                <a:effectLst>
                  <a:outerShdw blurRad="38100" dist="38100" dir="2700000" algn="tl">
                    <a:srgbClr val="000000">
                      <a:alpha val="43137"/>
                    </a:srgbClr>
                  </a:outerShdw>
                </a:effectLst>
              </a:rPr>
              <a:t>Neurosurg</a:t>
            </a:r>
            <a:r>
              <a:rPr lang="pt-BR" sz="5600" dirty="0">
                <a:solidFill>
                  <a:schemeClr val="bg1"/>
                </a:solidFill>
                <a:effectLst>
                  <a:outerShdw blurRad="38100" dist="38100" dir="2700000" algn="tl">
                    <a:srgbClr val="000000">
                      <a:alpha val="43137"/>
                    </a:srgbClr>
                  </a:outerShdw>
                </a:effectLst>
              </a:rPr>
              <a:t> Dec;67(6):</a:t>
            </a:r>
            <a:r>
              <a:rPr lang="pt-BR" sz="5600" dirty="0" smtClean="0">
                <a:solidFill>
                  <a:schemeClr val="bg1"/>
                </a:solidFill>
                <a:effectLst>
                  <a:outerShdw blurRad="38100" dist="38100" dir="2700000" algn="tl">
                    <a:srgbClr val="000000">
                      <a:alpha val="43137"/>
                    </a:srgbClr>
                  </a:outerShdw>
                </a:effectLst>
              </a:rPr>
              <a:t>906-14; </a:t>
            </a:r>
            <a:r>
              <a:rPr lang="pt-BR" sz="5600" dirty="0" err="1">
                <a:solidFill>
                  <a:schemeClr val="bg1"/>
                </a:solidFill>
                <a:effectLst>
                  <a:outerShdw blurRad="38100" dist="38100" dir="2700000" algn="tl">
                    <a:srgbClr val="000000">
                      <a:alpha val="43137"/>
                    </a:srgbClr>
                  </a:outerShdw>
                </a:effectLst>
              </a:rPr>
              <a:t>Hedblad</a:t>
            </a:r>
            <a:r>
              <a:rPr lang="pt-BR" sz="5600" dirty="0">
                <a:solidFill>
                  <a:schemeClr val="bg1"/>
                </a:solidFill>
                <a:effectLst>
                  <a:outerShdw blurRad="38100" dist="38100" dir="2700000" algn="tl">
                    <a:srgbClr val="000000">
                      <a:alpha val="43137"/>
                    </a:srgbClr>
                  </a:outerShdw>
                </a:effectLst>
              </a:rPr>
              <a:t> </a:t>
            </a:r>
            <a:r>
              <a:rPr lang="pt-BR" sz="5600" dirty="0" smtClean="0">
                <a:solidFill>
                  <a:schemeClr val="bg1"/>
                </a:solidFill>
                <a:effectLst>
                  <a:outerShdw blurRad="38100" dist="38100" dir="2700000" algn="tl">
                    <a:srgbClr val="000000">
                      <a:alpha val="43137"/>
                    </a:srgbClr>
                  </a:outerShdw>
                </a:effectLst>
              </a:rPr>
              <a:t>B et al. </a:t>
            </a:r>
            <a:r>
              <a:rPr lang="pt-BR" sz="5600" dirty="0" err="1">
                <a:solidFill>
                  <a:schemeClr val="bg1"/>
                </a:solidFill>
                <a:effectLst>
                  <a:outerShdw blurRad="38100" dist="38100" dir="2700000" algn="tl">
                    <a:srgbClr val="000000">
                      <a:alpha val="43137"/>
                    </a:srgbClr>
                  </a:outerShdw>
                </a:effectLst>
              </a:rPr>
              <a:t>Low</a:t>
            </a:r>
            <a:r>
              <a:rPr lang="pt-BR" sz="5600" dirty="0">
                <a:solidFill>
                  <a:schemeClr val="bg1"/>
                </a:solidFill>
                <a:effectLst>
                  <a:outerShdw blurRad="38100" dist="38100" dir="2700000" algn="tl">
                    <a:srgbClr val="000000">
                      <a:alpha val="43137"/>
                    </a:srgbClr>
                  </a:outerShdw>
                </a:effectLst>
              </a:rPr>
              <a:t>-dose </a:t>
            </a:r>
            <a:r>
              <a:rPr lang="pt-BR" sz="5600" dirty="0" err="1">
                <a:solidFill>
                  <a:schemeClr val="bg1"/>
                </a:solidFill>
                <a:effectLst>
                  <a:outerShdw blurRad="38100" dist="38100" dir="2700000" algn="tl">
                    <a:srgbClr val="000000">
                      <a:alpha val="43137"/>
                    </a:srgbClr>
                  </a:outerShdw>
                </a:effectLst>
              </a:rPr>
              <a:t>metoprolol</a:t>
            </a:r>
            <a:r>
              <a:rPr lang="pt-BR" sz="5600" dirty="0">
                <a:solidFill>
                  <a:schemeClr val="bg1"/>
                </a:solidFill>
                <a:effectLst>
                  <a:outerShdw blurRad="38100" dist="38100" dir="2700000" algn="tl">
                    <a:srgbClr val="000000">
                      <a:alpha val="43137"/>
                    </a:srgbClr>
                  </a:outerShdw>
                </a:effectLst>
              </a:rPr>
              <a:t> CR/XL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fluvastatin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slow</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progression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carotid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intima-media</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thickness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Main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results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from</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the</a:t>
            </a:r>
            <a:r>
              <a:rPr lang="pt-BR" sz="5600" dirty="0">
                <a:solidFill>
                  <a:schemeClr val="bg1"/>
                </a:solidFill>
                <a:effectLst>
                  <a:outerShdw blurRad="38100" dist="38100" dir="2700000" algn="tl">
                    <a:srgbClr val="000000">
                      <a:alpha val="43137"/>
                    </a:srgbClr>
                  </a:outerShdw>
                </a:effectLst>
              </a:rPr>
              <a:t> Beta-</a:t>
            </a:r>
            <a:r>
              <a:rPr lang="pt-BR" sz="5600" dirty="0" err="1">
                <a:solidFill>
                  <a:schemeClr val="bg1"/>
                </a:solidFill>
                <a:effectLst>
                  <a:outerShdw blurRad="38100" dist="38100" dir="2700000" algn="tl">
                    <a:srgbClr val="000000">
                      <a:alpha val="43137"/>
                    </a:srgbClr>
                  </a:outerShdw>
                </a:effectLst>
              </a:rPr>
              <a:t>Blocker</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Cholesterol-Lowering</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Asymptomatic</a:t>
            </a:r>
            <a:r>
              <a:rPr lang="pt-BR" sz="5600" dirty="0">
                <a:solidFill>
                  <a:schemeClr val="bg1"/>
                </a:solidFill>
                <a:effectLst>
                  <a:outerShdw blurRad="38100" dist="38100" dir="2700000" algn="tl">
                    <a:srgbClr val="000000">
                      <a:alpha val="43137"/>
                    </a:srgbClr>
                  </a:outerShdw>
                </a:effectLst>
              </a:rPr>
              <a:t> Plaque </a:t>
            </a:r>
            <a:r>
              <a:rPr lang="pt-BR" sz="5600" dirty="0" err="1">
                <a:solidFill>
                  <a:schemeClr val="bg1"/>
                </a:solidFill>
                <a:effectLst>
                  <a:outerShdw blurRad="38100" dist="38100" dir="2700000" algn="tl">
                    <a:srgbClr val="000000">
                      <a:alpha val="43137"/>
                    </a:srgbClr>
                  </a:outerShdw>
                </a:effectLst>
              </a:rPr>
              <a:t>Study</a:t>
            </a:r>
            <a:r>
              <a:rPr lang="pt-BR" sz="5600" dirty="0">
                <a:solidFill>
                  <a:schemeClr val="bg1"/>
                </a:solidFill>
                <a:effectLst>
                  <a:outerShdw blurRad="38100" dist="38100" dir="2700000" algn="tl">
                    <a:srgbClr val="000000">
                      <a:alpha val="43137"/>
                    </a:srgbClr>
                  </a:outerShdw>
                </a:effectLst>
              </a:rPr>
              <a:t> (BCAPS). </a:t>
            </a:r>
            <a:r>
              <a:rPr lang="pt-BR" sz="5600" dirty="0" err="1">
                <a:solidFill>
                  <a:schemeClr val="bg1"/>
                </a:solidFill>
                <a:effectLst>
                  <a:outerShdw blurRad="38100" dist="38100" dir="2700000" algn="tl">
                    <a:srgbClr val="000000">
                      <a:alpha val="43137"/>
                    </a:srgbClr>
                  </a:outerShdw>
                </a:effectLst>
              </a:rPr>
              <a:t>Circulation</a:t>
            </a:r>
            <a:r>
              <a:rPr lang="pt-BR" sz="5600" dirty="0">
                <a:solidFill>
                  <a:schemeClr val="bg1"/>
                </a:solidFill>
                <a:effectLst>
                  <a:outerShdw blurRad="38100" dist="38100" dir="2700000" algn="tl">
                    <a:srgbClr val="000000">
                      <a:alpha val="43137"/>
                    </a:srgbClr>
                  </a:outerShdw>
                </a:effectLst>
              </a:rPr>
              <a:t>. 2001 </a:t>
            </a:r>
            <a:r>
              <a:rPr lang="pt-BR" sz="5600" dirty="0" err="1">
                <a:solidFill>
                  <a:schemeClr val="bg1"/>
                </a:solidFill>
                <a:effectLst>
                  <a:outerShdw blurRad="38100" dist="38100" dir="2700000" algn="tl">
                    <a:srgbClr val="000000">
                      <a:alpha val="43137"/>
                    </a:srgbClr>
                  </a:outerShdw>
                </a:effectLst>
              </a:rPr>
              <a:t>Apr</a:t>
            </a:r>
            <a:r>
              <a:rPr lang="pt-BR" sz="5600" dirty="0">
                <a:solidFill>
                  <a:schemeClr val="bg1"/>
                </a:solidFill>
                <a:effectLst>
                  <a:outerShdw blurRad="38100" dist="38100" dir="2700000" algn="tl">
                    <a:srgbClr val="000000">
                      <a:alpha val="43137"/>
                    </a:srgbClr>
                  </a:outerShdw>
                </a:effectLst>
              </a:rPr>
              <a:t> 3;103(13):</a:t>
            </a:r>
            <a:r>
              <a:rPr lang="pt-BR" sz="5600" dirty="0" smtClean="0">
                <a:solidFill>
                  <a:schemeClr val="bg1"/>
                </a:solidFill>
                <a:effectLst>
                  <a:outerShdw blurRad="38100" dist="38100" dir="2700000" algn="tl">
                    <a:srgbClr val="000000">
                      <a:alpha val="43137"/>
                    </a:srgbClr>
                  </a:outerShdw>
                </a:effectLst>
              </a:rPr>
              <a:t>1721-6.; </a:t>
            </a:r>
            <a:r>
              <a:rPr lang="pt-BR" sz="5600" dirty="0" err="1" smtClean="0">
                <a:solidFill>
                  <a:schemeClr val="bg1"/>
                </a:solidFill>
                <a:effectLst>
                  <a:outerShdw blurRad="38100" dist="38100" dir="2700000" algn="tl">
                    <a:srgbClr val="000000">
                      <a:alpha val="43137"/>
                    </a:srgbClr>
                  </a:outerShdw>
                </a:effectLst>
              </a:rPr>
              <a:t>Sipahi</a:t>
            </a:r>
            <a:r>
              <a:rPr lang="pt-BR" sz="5600" dirty="0" smtClean="0">
                <a:solidFill>
                  <a:schemeClr val="bg1"/>
                </a:solidFill>
                <a:effectLst>
                  <a:outerShdw blurRad="38100" dist="38100" dir="2700000" algn="tl">
                    <a:srgbClr val="000000">
                      <a:alpha val="43137"/>
                    </a:srgbClr>
                  </a:outerShdw>
                </a:effectLst>
              </a:rPr>
              <a:t> </a:t>
            </a:r>
            <a:r>
              <a:rPr lang="pt-BR" sz="5600" dirty="0">
                <a:solidFill>
                  <a:schemeClr val="bg1"/>
                </a:solidFill>
                <a:effectLst>
                  <a:outerShdw blurRad="38100" dist="38100" dir="2700000" algn="tl">
                    <a:srgbClr val="000000">
                      <a:alpha val="43137"/>
                    </a:srgbClr>
                  </a:outerShdw>
                </a:effectLst>
              </a:rPr>
              <a:t>I et al. 2007. </a:t>
            </a:r>
            <a:r>
              <a:rPr lang="pt-BR" sz="5600" dirty="0" smtClean="0">
                <a:solidFill>
                  <a:schemeClr val="bg1"/>
                </a:solidFill>
                <a:effectLst>
                  <a:outerShdw blurRad="38100" dist="38100" dir="2700000" algn="tl">
                    <a:srgbClr val="000000">
                      <a:alpha val="43137"/>
                    </a:srgbClr>
                  </a:outerShdw>
                </a:effectLst>
              </a:rPr>
              <a:t>   B-</a:t>
            </a:r>
            <a:r>
              <a:rPr lang="pt-BR" sz="5600" dirty="0" err="1" smtClean="0">
                <a:solidFill>
                  <a:schemeClr val="bg1"/>
                </a:solidFill>
                <a:effectLst>
                  <a:outerShdw blurRad="38100" dist="38100" dir="2700000" algn="tl">
                    <a:srgbClr val="000000">
                      <a:alpha val="43137"/>
                    </a:srgbClr>
                  </a:outerShdw>
                </a:effectLst>
              </a:rPr>
              <a:t>Blockers</a:t>
            </a:r>
            <a:r>
              <a:rPr lang="pt-BR" sz="5600" dirty="0" smtClean="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progression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coronary</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atherosclerosis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Pooled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analysis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4 intravascular </a:t>
            </a:r>
            <a:r>
              <a:rPr lang="pt-BR" sz="5600" dirty="0" err="1">
                <a:solidFill>
                  <a:schemeClr val="bg1"/>
                </a:solidFill>
                <a:effectLst>
                  <a:outerShdw blurRad="38100" dist="38100" dir="2700000" algn="tl">
                    <a:srgbClr val="000000">
                      <a:alpha val="43137"/>
                    </a:srgbClr>
                  </a:outerShdw>
                </a:effectLst>
              </a:rPr>
              <a:t>trials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Annals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Internal</a:t>
            </a:r>
            <a:r>
              <a:rPr lang="pt-BR" sz="5600" dirty="0">
                <a:solidFill>
                  <a:schemeClr val="bg1"/>
                </a:solidFill>
                <a:effectLst>
                  <a:outerShdw blurRad="38100" dist="38100" dir="2700000" algn="tl">
                    <a:srgbClr val="000000">
                      <a:alpha val="43137"/>
                    </a:srgbClr>
                  </a:outerShdw>
                </a:effectLst>
              </a:rPr>
              <a:t> Medicine, 3 July, V147; </a:t>
            </a:r>
            <a:r>
              <a:rPr lang="pt-BR" sz="5600" dirty="0" err="1">
                <a:solidFill>
                  <a:schemeClr val="bg1"/>
                </a:solidFill>
                <a:effectLst>
                  <a:outerShdw blurRad="38100" dist="38100" dir="2700000" algn="tl">
                    <a:srgbClr val="000000">
                      <a:alpha val="43137"/>
                    </a:srgbClr>
                  </a:outerShdw>
                </a:effectLst>
              </a:rPr>
              <a:t>Issue</a:t>
            </a:r>
            <a:r>
              <a:rPr lang="pt-BR" sz="5600" dirty="0">
                <a:solidFill>
                  <a:schemeClr val="bg1"/>
                </a:solidFill>
                <a:effectLst>
                  <a:outerShdw blurRad="38100" dist="38100" dir="2700000" algn="tl">
                    <a:srgbClr val="000000">
                      <a:alpha val="43137"/>
                    </a:srgbClr>
                  </a:outerShdw>
                </a:effectLst>
              </a:rPr>
              <a:t> 1: </a:t>
            </a:r>
            <a:r>
              <a:rPr lang="pt-BR" sz="5600" dirty="0" smtClean="0">
                <a:solidFill>
                  <a:schemeClr val="bg1"/>
                </a:solidFill>
                <a:effectLst>
                  <a:outerShdw blurRad="38100" dist="38100" dir="2700000" algn="tl">
                    <a:srgbClr val="000000">
                      <a:alpha val="43137"/>
                    </a:srgbClr>
                  </a:outerShdw>
                </a:effectLst>
              </a:rPr>
              <a:t>10-18; </a:t>
            </a:r>
            <a:r>
              <a:rPr lang="pt-BR" sz="5600" dirty="0" err="1" smtClean="0">
                <a:solidFill>
                  <a:schemeClr val="bg1"/>
                </a:solidFill>
                <a:effectLst>
                  <a:outerShdw blurRad="38100" dist="38100" dir="2700000" algn="tl">
                    <a:srgbClr val="000000">
                      <a:alpha val="43137"/>
                    </a:srgbClr>
                  </a:outerShdw>
                </a:effectLst>
              </a:rPr>
              <a:t>Strawn</a:t>
            </a:r>
            <a:r>
              <a:rPr lang="pt-BR" sz="5600" dirty="0" smtClean="0">
                <a:solidFill>
                  <a:schemeClr val="bg1"/>
                </a:solidFill>
                <a:effectLst>
                  <a:outerShdw blurRad="38100" dist="38100" dir="2700000" algn="tl">
                    <a:srgbClr val="000000">
                      <a:alpha val="43137"/>
                    </a:srgbClr>
                  </a:outerShdw>
                </a:effectLst>
              </a:rPr>
              <a:t> </a:t>
            </a:r>
            <a:r>
              <a:rPr lang="pt-BR" sz="5600" dirty="0">
                <a:solidFill>
                  <a:schemeClr val="bg1"/>
                </a:solidFill>
                <a:effectLst>
                  <a:outerShdw blurRad="38100" dist="38100" dir="2700000" algn="tl">
                    <a:srgbClr val="000000">
                      <a:alpha val="43137"/>
                    </a:srgbClr>
                  </a:outerShdw>
                </a:effectLst>
              </a:rPr>
              <a:t>WB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all</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Endothelial</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dysfunction</a:t>
            </a:r>
            <a:r>
              <a:rPr lang="pt-BR" sz="5600" dirty="0">
                <a:solidFill>
                  <a:schemeClr val="bg1"/>
                </a:solidFill>
                <a:effectLst>
                  <a:outerShdw blurRad="38100" dist="38100" dir="2700000" algn="tl">
                    <a:srgbClr val="000000">
                      <a:alpha val="43137"/>
                    </a:srgbClr>
                  </a:outerShdw>
                </a:effectLst>
              </a:rPr>
              <a:t> in response </a:t>
            </a:r>
            <a:r>
              <a:rPr lang="pt-BR" sz="5600" dirty="0" err="1">
                <a:solidFill>
                  <a:schemeClr val="bg1"/>
                </a:solidFill>
                <a:effectLst>
                  <a:outerShdw blurRad="38100" dist="38100" dir="2700000" algn="tl">
                    <a:srgbClr val="000000">
                      <a:alpha val="43137"/>
                    </a:srgbClr>
                  </a:outerShdw>
                </a:effectLst>
              </a:rPr>
              <a:t>to</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psychosocial</a:t>
            </a:r>
            <a:r>
              <a:rPr lang="pt-BR" sz="5600" dirty="0">
                <a:solidFill>
                  <a:schemeClr val="bg1"/>
                </a:solidFill>
                <a:effectLst>
                  <a:outerShdw blurRad="38100" dist="38100" dir="2700000" algn="tl">
                    <a:srgbClr val="000000">
                      <a:alpha val="43137"/>
                    </a:srgbClr>
                  </a:outerShdw>
                </a:effectLst>
              </a:rPr>
              <a:t> stress in </a:t>
            </a:r>
            <a:r>
              <a:rPr lang="pt-BR" sz="5600" dirty="0" err="1">
                <a:solidFill>
                  <a:schemeClr val="bg1"/>
                </a:solidFill>
                <a:effectLst>
                  <a:outerShdw blurRad="38100" dist="38100" dir="2700000" algn="tl">
                    <a:srgbClr val="000000">
                      <a:alpha val="43137"/>
                    </a:srgbClr>
                  </a:outerShdw>
                </a:effectLst>
              </a:rPr>
              <a:t>monkeys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Circulation</a:t>
            </a:r>
            <a:r>
              <a:rPr lang="pt-BR" sz="5600" dirty="0">
                <a:solidFill>
                  <a:schemeClr val="bg1"/>
                </a:solidFill>
                <a:effectLst>
                  <a:outerShdw blurRad="38100" dist="38100" dir="2700000" algn="tl">
                    <a:srgbClr val="000000">
                      <a:alpha val="43137"/>
                    </a:srgbClr>
                  </a:outerShdw>
                </a:effectLst>
              </a:rPr>
              <a:t> Research 1991; 68:1270-1279; </a:t>
            </a:r>
            <a:r>
              <a:rPr lang="en-US" sz="5600" dirty="0" err="1" smtClean="0">
                <a:solidFill>
                  <a:schemeClr val="bg1"/>
                </a:solidFill>
                <a:effectLst>
                  <a:outerShdw blurRad="38100" dist="38100" dir="2700000" algn="tl">
                    <a:srgbClr val="000000">
                      <a:alpha val="43137"/>
                    </a:srgbClr>
                  </a:outerShdw>
                </a:effectLst>
              </a:rPr>
              <a:t>Issekutz</a:t>
            </a:r>
            <a:r>
              <a:rPr lang="en-US" sz="5600" dirty="0" smtClean="0">
                <a:solidFill>
                  <a:schemeClr val="bg1"/>
                </a:solidFill>
                <a:effectLst>
                  <a:outerShdw blurRad="38100" dist="38100" dir="2700000" algn="tl">
                    <a:srgbClr val="000000">
                      <a:alpha val="43137"/>
                    </a:srgbClr>
                  </a:outerShdw>
                </a:effectLst>
              </a:rPr>
              <a:t> B Jr. Effect of beta–adrenergic blockade on lactate turnover in exercising dogs. J </a:t>
            </a:r>
            <a:r>
              <a:rPr lang="en-US" sz="5600" dirty="0" err="1" smtClean="0">
                <a:solidFill>
                  <a:schemeClr val="bg1"/>
                </a:solidFill>
                <a:effectLst>
                  <a:outerShdw blurRad="38100" dist="38100" dir="2700000" algn="tl">
                    <a:srgbClr val="000000">
                      <a:alpha val="43137"/>
                    </a:srgbClr>
                  </a:outerShdw>
                </a:effectLst>
              </a:rPr>
              <a:t>Appl</a:t>
            </a:r>
            <a:r>
              <a:rPr lang="en-US" sz="5600" dirty="0" smtClean="0">
                <a:solidFill>
                  <a:schemeClr val="bg1"/>
                </a:solidFill>
                <a:effectLst>
                  <a:outerShdw blurRad="38100" dist="38100" dir="2700000" algn="tl">
                    <a:srgbClr val="000000">
                      <a:alpha val="43137"/>
                    </a:srgbClr>
                  </a:outerShdw>
                </a:effectLst>
              </a:rPr>
              <a:t> </a:t>
            </a:r>
            <a:r>
              <a:rPr lang="en-US" sz="5600" dirty="0" err="1" smtClean="0">
                <a:solidFill>
                  <a:schemeClr val="bg1"/>
                </a:solidFill>
                <a:effectLst>
                  <a:outerShdw blurRad="38100" dist="38100" dir="2700000" algn="tl">
                    <a:srgbClr val="000000">
                      <a:alpha val="43137"/>
                    </a:srgbClr>
                  </a:outerShdw>
                </a:effectLst>
              </a:rPr>
              <a:t>Physiol</a:t>
            </a:r>
            <a:r>
              <a:rPr lang="en-US" sz="5600" dirty="0" smtClean="0">
                <a:solidFill>
                  <a:schemeClr val="bg1"/>
                </a:solidFill>
                <a:effectLst>
                  <a:outerShdw blurRad="38100" dist="38100" dir="2700000" algn="tl">
                    <a:srgbClr val="000000">
                      <a:alpha val="43137"/>
                    </a:srgbClr>
                  </a:outerShdw>
                </a:effectLst>
              </a:rPr>
              <a:t> 1984; 57: 1754–59)</a:t>
            </a:r>
            <a:r>
              <a:rPr lang="en-US" sz="800" b="1" i="1" dirty="0" smtClean="0">
                <a:solidFill>
                  <a:schemeClr val="bg1"/>
                </a:solidFill>
                <a:effectLst>
                  <a:outerShdw blurRad="38100" dist="38100" dir="2700000" algn="tl">
                    <a:srgbClr val="000000">
                      <a:alpha val="43137"/>
                    </a:srgbClr>
                  </a:outerShdw>
                </a:effectLst>
              </a:rPr>
              <a:t>.</a:t>
            </a:r>
            <a:endParaRPr lang="pt-BR" sz="5600" dirty="0">
              <a:solidFill>
                <a:schemeClr val="bg1"/>
              </a:solidFill>
              <a:effectLst>
                <a:outerShdw blurRad="38100" dist="38100" dir="2700000" algn="tl">
                  <a:srgbClr val="000000">
                    <a:alpha val="43137"/>
                  </a:srgbClr>
                </a:outerShdw>
              </a:effectLst>
            </a:endParaRPr>
          </a:p>
          <a:p>
            <a:endParaRPr lang="pt-BR" sz="1800" dirty="0"/>
          </a:p>
        </p:txBody>
      </p:sp>
    </p:spTree>
    <p:extLst>
      <p:ext uri="{BB962C8B-B14F-4D97-AF65-F5344CB8AC3E}">
        <p14:creationId xmlns:p14="http://schemas.microsoft.com/office/powerpoint/2010/main" xmlns="" val="1823402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426170"/>
          </a:xfrm>
        </p:spPr>
        <p:txBody>
          <a:bodyPr>
            <a:noAutofit/>
          </a:bodyPr>
          <a:lstStyle/>
          <a:p>
            <a:r>
              <a:rPr lang="pt-BR" sz="3200" smtClean="0"/>
              <a:t>Em Reconhecimento</a:t>
            </a:r>
            <a:endParaRPr lang="pt-BR" sz="3200" dirty="0">
              <a:latin typeface="+mn-lt"/>
            </a:endParaRPr>
          </a:p>
        </p:txBody>
      </p:sp>
      <p:sp>
        <p:nvSpPr>
          <p:cNvPr id="3" name="Espaço Reservado para Conteúdo 2"/>
          <p:cNvSpPr>
            <a:spLocks noGrp="1"/>
          </p:cNvSpPr>
          <p:nvPr>
            <p:ph idx="1"/>
          </p:nvPr>
        </p:nvSpPr>
        <p:spPr>
          <a:xfrm>
            <a:off x="457200" y="2060848"/>
            <a:ext cx="8229600" cy="4248512"/>
          </a:xfrm>
        </p:spPr>
        <p:txBody>
          <a:bodyPr/>
          <a:lstStyle/>
          <a:p>
            <a:endParaRPr lang="en-US" dirty="0" smtClean="0"/>
          </a:p>
          <a:p>
            <a:r>
              <a:rPr lang="pt-BR" sz="1800" dirty="0" smtClean="0">
                <a:effectLst>
                  <a:outerShdw blurRad="38100" dist="38100" dir="2700000" algn="tl">
                    <a:srgbClr val="000000">
                      <a:alpha val="43137"/>
                    </a:srgbClr>
                  </a:outerShdw>
                </a:effectLst>
              </a:rPr>
              <a:t>James P. Henry e </a:t>
            </a:r>
            <a:r>
              <a:rPr lang="pt-BR" sz="1800" dirty="0" err="1" smtClean="0">
                <a:effectLst>
                  <a:outerShdw blurRad="38100" dist="38100" dir="2700000" algn="tl">
                    <a:srgbClr val="000000">
                      <a:alpha val="43137"/>
                    </a:srgbClr>
                  </a:outerShdw>
                </a:effectLst>
              </a:rPr>
              <a:t>Patricia</a:t>
            </a:r>
            <a:r>
              <a:rPr lang="pt-BR" sz="1800" dirty="0" smtClean="0">
                <a:effectLst>
                  <a:outerShdw blurRad="38100" dist="38100" dir="2700000" algn="tl">
                    <a:srgbClr val="000000">
                      <a:alpha val="43137"/>
                    </a:srgbClr>
                  </a:outerShdw>
                </a:effectLst>
              </a:rPr>
              <a:t> M. </a:t>
            </a:r>
            <a:r>
              <a:rPr lang="pt-BR" sz="1800" dirty="0" err="1" smtClean="0">
                <a:effectLst>
                  <a:outerShdw blurRad="38100" dist="38100" dir="2700000" algn="tl">
                    <a:srgbClr val="000000">
                      <a:alpha val="43137"/>
                    </a:srgbClr>
                  </a:outerShdw>
                </a:effectLst>
              </a:rPr>
              <a:t>Stephens</a:t>
            </a:r>
            <a:r>
              <a:rPr lang="pt-BR" sz="1800" dirty="0" smtClean="0">
                <a:effectLst>
                  <a:outerShdw blurRad="38100" dist="38100" dir="2700000" algn="tl">
                    <a:srgbClr val="000000">
                      <a:alpha val="43137"/>
                    </a:srgbClr>
                  </a:outerShdw>
                </a:effectLst>
              </a:rPr>
              <a:t> foram os primeiros a postular em 1977 que o estresse crônico ou uma constantemente elevada atividade do sistema nervoso simpático poderia levar a aterosclerose e a doença cardiovascular.*</a:t>
            </a:r>
            <a:endParaRPr lang="en-US" sz="2000" dirty="0">
              <a:effectLst>
                <a:outerShdw blurRad="38100" dist="38100" dir="2700000" algn="tl">
                  <a:srgbClr val="000000">
                    <a:alpha val="43137"/>
                  </a:srgbClr>
                </a:outerShdw>
              </a:effectLst>
            </a:endParaRPr>
          </a:p>
          <a:p>
            <a:endParaRPr lang="en-US" sz="2000" dirty="0" smtClean="0">
              <a:effectLst>
                <a:outerShdw blurRad="38100" dist="38100" dir="2700000" algn="tl">
                  <a:srgbClr val="000000">
                    <a:alpha val="43137"/>
                  </a:srgbClr>
                </a:outerShdw>
              </a:effectLst>
            </a:endParaRPr>
          </a:p>
          <a:p>
            <a:r>
              <a:rPr lang="en-US" sz="1600" dirty="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*J.P</a:t>
            </a:r>
            <a:r>
              <a:rPr lang="en-US" sz="1600" dirty="0">
                <a:solidFill>
                  <a:schemeClr val="bg1"/>
                </a:solidFill>
                <a:effectLst>
                  <a:outerShdw blurRad="38100" dist="38100" dir="2700000" algn="tl">
                    <a:srgbClr val="000000">
                      <a:alpha val="43137"/>
                    </a:srgbClr>
                  </a:outerShdw>
                </a:effectLst>
              </a:rPr>
              <a:t>. Henry , P.M. Stephens. Stress, Health, and the Social Environment: A </a:t>
            </a:r>
            <a:r>
              <a:rPr lang="en-US" sz="1600" dirty="0" err="1">
                <a:solidFill>
                  <a:schemeClr val="bg1"/>
                </a:solidFill>
                <a:effectLst>
                  <a:outerShdw blurRad="38100" dist="38100" dir="2700000" algn="tl">
                    <a:srgbClr val="000000">
                      <a:alpha val="43137"/>
                    </a:srgbClr>
                  </a:outerShdw>
                </a:effectLst>
              </a:rPr>
              <a:t>Sociobiologic</a:t>
            </a:r>
            <a:r>
              <a:rPr lang="en-US" sz="1600" dirty="0">
                <a:solidFill>
                  <a:schemeClr val="bg1"/>
                </a:solidFill>
                <a:effectLst>
                  <a:outerShdw blurRad="38100" dist="38100" dir="2700000" algn="tl">
                    <a:srgbClr val="000000">
                      <a:alpha val="43137"/>
                    </a:srgbClr>
                  </a:outerShdw>
                </a:effectLst>
              </a:rPr>
              <a:t> Approach to Medicine. Springer; First edition, Dec 21 1977</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15967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568952" cy="1143000"/>
          </a:xfrm>
        </p:spPr>
        <p:txBody>
          <a:bodyPr>
            <a:noAutofit/>
          </a:bodyPr>
          <a:lstStyle/>
          <a:p>
            <a:r>
              <a:rPr lang="pt-BR" sz="3200" dirty="0" smtClean="0"/>
              <a:t>Agentes Simpatolíticos Podem Reduzir a Progressão da Aterosclerose</a:t>
            </a:r>
            <a:endParaRPr lang="pt-BR" sz="3200" dirty="0"/>
          </a:p>
        </p:txBody>
      </p:sp>
      <p:sp>
        <p:nvSpPr>
          <p:cNvPr id="3" name="Espaço Reservado para Conteúdo 2"/>
          <p:cNvSpPr>
            <a:spLocks noGrp="1"/>
          </p:cNvSpPr>
          <p:nvPr>
            <p:ph idx="1"/>
          </p:nvPr>
        </p:nvSpPr>
        <p:spPr>
          <a:xfrm>
            <a:off x="457200" y="1600200"/>
            <a:ext cx="8229600" cy="5141168"/>
          </a:xfrm>
        </p:spPr>
        <p:txBody>
          <a:bodyPr>
            <a:normAutofit lnSpcReduction="10000"/>
          </a:bodyPr>
          <a:lstStyle/>
          <a:p>
            <a:r>
              <a:rPr lang="en-US" sz="1900" dirty="0" err="1" smtClean="0">
                <a:effectLst>
                  <a:outerShdw blurRad="38100" dist="38100" dir="2700000" algn="tl">
                    <a:srgbClr val="000000">
                      <a:alpha val="43137"/>
                    </a:srgbClr>
                  </a:outerShdw>
                </a:effectLst>
              </a:rPr>
              <a:t>Dentro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nosso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conhecimento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apenas</a:t>
            </a:r>
            <a:r>
              <a:rPr lang="en-US" sz="1900" dirty="0" smtClean="0">
                <a:effectLst>
                  <a:outerShdw blurRad="38100" dist="38100" dir="2700000" algn="tl">
                    <a:srgbClr val="000000">
                      <a:alpha val="43137"/>
                    </a:srgbClr>
                  </a:outerShdw>
                </a:effectLst>
              </a:rPr>
              <a:t> um </a:t>
            </a:r>
            <a:r>
              <a:rPr lang="en-US" sz="1900" dirty="0" err="1" smtClean="0">
                <a:effectLst>
                  <a:outerShdw blurRad="38100" dist="38100" dir="2700000" algn="tl">
                    <a:srgbClr val="000000">
                      <a:alpha val="43137"/>
                    </a:srgbClr>
                  </a:outerShdw>
                </a:effectLst>
              </a:rPr>
              <a:t>estudo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angiográfico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avaliou</a:t>
            </a:r>
            <a:r>
              <a:rPr lang="en-US" sz="1900" dirty="0" smtClean="0">
                <a:effectLst>
                  <a:outerShdw blurRad="38100" dist="38100" dir="2700000" algn="tl">
                    <a:srgbClr val="000000">
                      <a:alpha val="43137"/>
                    </a:srgbClr>
                  </a:outerShdw>
                </a:effectLst>
              </a:rPr>
              <a:t> dados </a:t>
            </a:r>
            <a:r>
              <a:rPr lang="en-US" sz="1900" dirty="0" err="1" smtClean="0">
                <a:effectLst>
                  <a:outerShdw blurRad="38100" dist="38100" dir="2700000" algn="tl">
                    <a:srgbClr val="000000">
                      <a:alpha val="43137"/>
                    </a:srgbClr>
                  </a:outerShdw>
                </a:effectLst>
              </a:rPr>
              <a:t>sobre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regressão</a:t>
            </a:r>
            <a:r>
              <a:rPr lang="en-US" sz="1900" dirty="0" smtClean="0">
                <a:effectLst>
                  <a:outerShdw blurRad="38100" dist="38100" dir="2700000" algn="tl">
                    <a:srgbClr val="000000">
                      <a:alpha val="43137"/>
                    </a:srgbClr>
                  </a:outerShdw>
                </a:effectLst>
              </a:rPr>
              <a:t> (15%), </a:t>
            </a:r>
            <a:r>
              <a:rPr lang="en-US" sz="1900" dirty="0" err="1" smtClean="0">
                <a:effectLst>
                  <a:outerShdw blurRad="38100" dist="38100" dir="2700000" algn="tl">
                    <a:srgbClr val="000000">
                      <a:alpha val="43137"/>
                    </a:srgbClr>
                  </a:outerShdw>
                </a:effectLst>
              </a:rPr>
              <a:t>inalterabilidade</a:t>
            </a:r>
            <a:r>
              <a:rPr lang="en-US" sz="1900" dirty="0" smtClean="0">
                <a:effectLst>
                  <a:outerShdw blurRad="38100" dist="38100" dir="2700000" algn="tl">
                    <a:srgbClr val="000000">
                      <a:alpha val="43137"/>
                    </a:srgbClr>
                  </a:outerShdw>
                </a:effectLst>
              </a:rPr>
              <a:t> (62%) </a:t>
            </a:r>
            <a:r>
              <a:rPr lang="en-US" sz="1900" dirty="0" err="1" smtClean="0">
                <a:effectLst>
                  <a:outerShdw blurRad="38100" dist="38100" dir="2700000" algn="tl">
                    <a:srgbClr val="000000">
                      <a:alpha val="43137"/>
                    </a:srgbClr>
                  </a:outerShdw>
                </a:effectLst>
              </a:rPr>
              <a:t>ou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progressão</a:t>
            </a:r>
            <a:r>
              <a:rPr lang="en-US" sz="1900" dirty="0" smtClean="0">
                <a:effectLst>
                  <a:outerShdw blurRad="38100" dist="38100" dir="2700000" algn="tl">
                    <a:srgbClr val="000000">
                      <a:alpha val="43137"/>
                    </a:srgbClr>
                  </a:outerShdw>
                </a:effectLst>
              </a:rPr>
              <a:t> (23%)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pacientes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tratados</a:t>
            </a:r>
            <a:r>
              <a:rPr lang="en-US" sz="1900" dirty="0" smtClean="0">
                <a:effectLst>
                  <a:outerShdw blurRad="38100" dist="38100" dir="2700000" algn="tl">
                    <a:srgbClr val="000000">
                      <a:alpha val="43137"/>
                    </a:srgbClr>
                  </a:outerShdw>
                </a:effectLst>
              </a:rPr>
              <a:t> com </a:t>
            </a:r>
            <a:r>
              <a:rPr lang="en-US" sz="1900" dirty="0" err="1" smtClean="0">
                <a:effectLst>
                  <a:outerShdw blurRad="38100" dist="38100" dir="2700000" algn="tl">
                    <a:srgbClr val="000000">
                      <a:alpha val="43137"/>
                    </a:srgbClr>
                  </a:outerShdw>
                </a:effectLst>
              </a:rPr>
              <a:t>glicosideos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cardíacos</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fato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glicosideos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cardíacos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baixa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concentração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podem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levar</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redução</a:t>
            </a:r>
            <a:r>
              <a:rPr lang="en-US" sz="1900" dirty="0" smtClean="0">
                <a:effectLst>
                  <a:outerShdw blurRad="38100" dist="38100" dir="2700000" algn="tl">
                    <a:srgbClr val="000000">
                      <a:alpha val="43137"/>
                    </a:srgbClr>
                  </a:outerShdw>
                </a:effectLst>
              </a:rPr>
              <a:t> do stress </a:t>
            </a:r>
            <a:r>
              <a:rPr lang="en-US" sz="1900" dirty="0" err="1" smtClean="0">
                <a:effectLst>
                  <a:outerShdw blurRad="38100" dist="38100" dir="2700000" algn="tl">
                    <a:srgbClr val="000000">
                      <a:alpha val="43137"/>
                    </a:srgbClr>
                  </a:outerShdw>
                </a:effectLst>
              </a:rPr>
              <a:t>através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melhoria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função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baroreceptora</a:t>
            </a:r>
            <a:r>
              <a:rPr lang="en-US" sz="1900" dirty="0" smtClean="0">
                <a:effectLst>
                  <a:outerShdw blurRad="38100" dist="38100" dir="2700000" algn="tl">
                    <a:srgbClr val="000000">
                      <a:alpha val="43137"/>
                    </a:srgbClr>
                  </a:outerShdw>
                </a:effectLst>
              </a:rPr>
              <a:t> , </a:t>
            </a:r>
            <a:r>
              <a:rPr lang="en-US" sz="1900" dirty="0" err="1" smtClean="0">
                <a:effectLst>
                  <a:outerShdw blurRad="38100" dist="38100" dir="2700000" algn="tl">
                    <a:srgbClr val="000000">
                      <a:alpha val="43137"/>
                    </a:srgbClr>
                  </a:outerShdw>
                </a:effectLst>
              </a:rPr>
              <a:t>efeitos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simpatolíticos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efeitos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vagomiméticos</a:t>
            </a:r>
            <a:r>
              <a:rPr lang="en-US" sz="1900" dirty="0" smtClean="0">
                <a:effectLst>
                  <a:outerShdw blurRad="38100" dist="38100" dir="2700000" algn="tl">
                    <a:srgbClr val="000000">
                      <a:alpha val="43137"/>
                    </a:srgbClr>
                  </a:outerShdw>
                </a:effectLst>
              </a:rPr>
              <a:t> e </a:t>
            </a:r>
            <a:r>
              <a:rPr lang="en-US" sz="1900" dirty="0" err="1" smtClean="0">
                <a:effectLst>
                  <a:outerShdw blurRad="38100" dist="38100" dir="2700000" algn="tl">
                    <a:srgbClr val="000000">
                      <a:alpha val="43137"/>
                    </a:srgbClr>
                  </a:outerShdw>
                </a:effectLst>
              </a:rPr>
              <a:t>decréscimo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aumentada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secreção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catecolaminas</a:t>
            </a:r>
            <a:r>
              <a:rPr lang="en-US" sz="1900" dirty="0" smtClean="0">
                <a:effectLst>
                  <a:outerShdw blurRad="38100" dist="38100" dir="2700000" algn="tl">
                    <a:srgbClr val="000000">
                      <a:alpha val="43137"/>
                    </a:srgbClr>
                  </a:outerShdw>
                </a:effectLst>
              </a:rPr>
              <a:t>.</a:t>
            </a:r>
          </a:p>
          <a:p>
            <a:r>
              <a:rPr lang="en-US" sz="1900" dirty="0" err="1" smtClean="0">
                <a:effectLst>
                  <a:outerShdw blurRad="38100" dist="38100" dir="2700000" algn="tl">
                    <a:srgbClr val="000000">
                      <a:alpha val="43137"/>
                    </a:srgbClr>
                  </a:outerShdw>
                </a:effectLst>
              </a:rPr>
              <a:t>Aliás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alguns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estudos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mostram</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existência</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efeitos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potencialmente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positivos</a:t>
            </a:r>
            <a:r>
              <a:rPr lang="en-US" sz="1900" dirty="0" smtClean="0">
                <a:effectLst>
                  <a:outerShdw blurRad="38100" dist="38100" dir="2700000" algn="tl">
                    <a:srgbClr val="000000">
                      <a:alpha val="43137"/>
                    </a:srgbClr>
                  </a:outerShdw>
                </a:effectLst>
              </a:rPr>
              <a:t> no </a:t>
            </a:r>
            <a:r>
              <a:rPr lang="en-US" sz="1900" dirty="0" err="1" smtClean="0">
                <a:effectLst>
                  <a:outerShdw blurRad="38100" dist="38100" dir="2700000" algn="tl">
                    <a:srgbClr val="000000">
                      <a:alpha val="43137"/>
                    </a:srgbClr>
                  </a:outerShdw>
                </a:effectLst>
              </a:rPr>
              <a:t>uso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glicosídeos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cardíacos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digoxina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digitoxina</a:t>
            </a:r>
            <a:r>
              <a:rPr lang="en-US" sz="1900" dirty="0" smtClean="0">
                <a:effectLst>
                  <a:outerShdw blurRad="38100" dist="38100" dir="2700000" algn="tl">
                    <a:srgbClr val="000000">
                      <a:alpha val="43137"/>
                    </a:srgbClr>
                  </a:outerShdw>
                </a:effectLst>
              </a:rPr>
              <a:t>, etc..) </a:t>
            </a:r>
            <a:r>
              <a:rPr lang="en-US" sz="1900" dirty="0" err="1" smtClean="0">
                <a:effectLst>
                  <a:outerShdw blurRad="38100" dist="38100" dir="2700000" algn="tl">
                    <a:srgbClr val="000000">
                      <a:alpha val="43137"/>
                    </a:srgbClr>
                  </a:outerShdw>
                </a:effectLst>
              </a:rPr>
              <a:t>para</a:t>
            </a:r>
            <a:r>
              <a:rPr lang="en-US" sz="1900" dirty="0" smtClean="0">
                <a:effectLst>
                  <a:outerShdw blurRad="38100" dist="38100" dir="2700000" algn="tl">
                    <a:srgbClr val="000000">
                      <a:alpha val="43137"/>
                    </a:srgbClr>
                  </a:outerShdw>
                </a:effectLst>
              </a:rPr>
              <a:t> o </a:t>
            </a:r>
            <a:r>
              <a:rPr lang="en-US" sz="1900" dirty="0" err="1" smtClean="0">
                <a:effectLst>
                  <a:outerShdw blurRad="38100" dist="38100" dir="2700000" algn="tl">
                    <a:srgbClr val="000000">
                      <a:alpha val="43137"/>
                    </a:srgbClr>
                  </a:outerShdw>
                </a:effectLst>
              </a:rPr>
              <a:t>tratamento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a:t>
            </a:r>
          </a:p>
          <a:p>
            <a:endParaRPr lang="en-US" sz="1800" dirty="0" smtClean="0">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(Mesquita </a:t>
            </a:r>
            <a:r>
              <a:rPr lang="pt-BR" sz="1600" dirty="0" err="1" smtClean="0">
                <a:solidFill>
                  <a:schemeClr val="bg1"/>
                </a:solidFill>
                <a:effectLst>
                  <a:outerShdw blurRad="38100" dist="38100" dir="2700000" algn="tl">
                    <a:srgbClr val="000000">
                      <a:alpha val="43137"/>
                    </a:srgbClr>
                  </a:outerShdw>
                </a:effectLst>
              </a:rPr>
              <a:t>QHde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Preservação funcional do miocárdio isquêmico pelo </a:t>
            </a:r>
            <a:r>
              <a:rPr lang="pt-BR" sz="1600" dirty="0" err="1" smtClean="0">
                <a:solidFill>
                  <a:schemeClr val="bg1"/>
                </a:solidFill>
                <a:effectLst>
                  <a:outerShdw blurRad="38100" dist="38100" dir="2700000" algn="tl">
                    <a:srgbClr val="000000">
                      <a:alpha val="43137"/>
                    </a:srgbClr>
                  </a:outerShdw>
                </a:effectLst>
              </a:rPr>
              <a:t>cardiotonico</a:t>
            </a:r>
            <a:r>
              <a:rPr lang="pt-BR" sz="1600" dirty="0" smtClean="0">
                <a:solidFill>
                  <a:schemeClr val="bg1"/>
                </a:solidFill>
                <a:effectLst>
                  <a:outerShdw blurRad="38100" dist="38100" dir="2700000" algn="tl">
                    <a:srgbClr val="000000">
                      <a:alpha val="43137"/>
                    </a:srgbClr>
                  </a:outerShdw>
                </a:effectLst>
              </a:rPr>
              <a:t> a longo prazo: </a:t>
            </a:r>
            <a:r>
              <a:rPr lang="pt-BR" sz="1600" dirty="0" err="1" smtClean="0">
                <a:solidFill>
                  <a:schemeClr val="bg1"/>
                </a:solidFill>
                <a:effectLst>
                  <a:outerShdw blurRad="38100" dist="38100" dir="2700000" algn="tl">
                    <a:srgbClr val="000000">
                      <a:alpha val="43137"/>
                    </a:srgbClr>
                  </a:outerShdw>
                </a:effectLst>
              </a:rPr>
              <a:t>recateterização</a:t>
            </a:r>
            <a:r>
              <a:rPr lang="pt-BR" sz="1600" dirty="0" smtClean="0">
                <a:solidFill>
                  <a:schemeClr val="bg1"/>
                </a:solidFill>
                <a:effectLst>
                  <a:outerShdw blurRad="38100" dist="38100" dir="2700000" algn="tl">
                    <a:srgbClr val="000000">
                      <a:alpha val="43137"/>
                    </a:srgbClr>
                  </a:outerShdw>
                </a:effectLst>
              </a:rPr>
              <a:t> de 29 casos. Medicina de Hoje, março 1978; </a:t>
            </a:r>
            <a:r>
              <a:rPr lang="en-US" sz="1600" dirty="0" err="1" smtClean="0">
                <a:solidFill>
                  <a:schemeClr val="bg1"/>
                </a:solidFill>
                <a:effectLst>
                  <a:outerShdw blurRad="38100" dist="38100" dir="2700000" algn="tl">
                    <a:srgbClr val="000000">
                      <a:alpha val="43137"/>
                    </a:srgbClr>
                  </a:outerShdw>
                </a:effectLst>
              </a:rPr>
              <a:t>Gheorghiade</a:t>
            </a:r>
            <a:r>
              <a:rPr lang="en-US" sz="1600" dirty="0" smtClean="0">
                <a:solidFill>
                  <a:schemeClr val="bg1"/>
                </a:solidFill>
                <a:effectLst>
                  <a:outerShdw blurRad="38100" dist="38100" dir="2700000" algn="tl">
                    <a:srgbClr val="000000">
                      <a:alpha val="43137"/>
                    </a:srgbClr>
                  </a:outerShdw>
                </a:effectLst>
              </a:rPr>
              <a:t> M,  Adams KF,  </a:t>
            </a:r>
            <a:r>
              <a:rPr lang="en-US" sz="1600" dirty="0" err="1" smtClean="0">
                <a:solidFill>
                  <a:schemeClr val="bg1"/>
                </a:solidFill>
                <a:effectLst>
                  <a:outerShdw blurRad="38100" dist="38100" dir="2700000" algn="tl">
                    <a:srgbClr val="000000">
                      <a:alpha val="43137"/>
                    </a:srgbClr>
                  </a:outerShdw>
                </a:effectLst>
              </a:rPr>
              <a:t>Colucci</a:t>
            </a:r>
            <a:r>
              <a:rPr lang="en-US" sz="1600" dirty="0" smtClean="0">
                <a:solidFill>
                  <a:schemeClr val="bg1"/>
                </a:solidFill>
                <a:effectLst>
                  <a:outerShdw blurRad="38100" dist="38100" dir="2700000" algn="tl">
                    <a:srgbClr val="000000">
                      <a:alpha val="43137"/>
                    </a:srgbClr>
                  </a:outerShdw>
                </a:effectLst>
              </a:rPr>
              <a:t> WS. </a:t>
            </a:r>
            <a:r>
              <a:rPr lang="en-US" sz="1600" dirty="0" err="1" smtClean="0">
                <a:solidFill>
                  <a:schemeClr val="bg1"/>
                </a:solidFill>
                <a:effectLst>
                  <a:outerShdw blurRad="38100" dist="38100" dir="2700000" algn="tl">
                    <a:srgbClr val="000000">
                      <a:alpha val="43137"/>
                    </a:srgbClr>
                  </a:outerShdw>
                </a:effectLst>
              </a:rPr>
              <a:t>Digoxin</a:t>
            </a:r>
            <a:r>
              <a:rPr lang="en-US" sz="1600" dirty="0" smtClean="0">
                <a:solidFill>
                  <a:schemeClr val="bg1"/>
                </a:solidFill>
                <a:effectLst>
                  <a:outerShdw blurRad="38100" dist="38100" dir="2700000" algn="tl">
                    <a:srgbClr val="000000">
                      <a:alpha val="43137"/>
                    </a:srgbClr>
                  </a:outerShdw>
                </a:effectLst>
              </a:rPr>
              <a:t> in the Management of Cardiovascular Disorders 2004</a:t>
            </a:r>
            <a:r>
              <a:rPr lang="en-US" sz="1600" b="1" dirty="0" smtClean="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109</a:t>
            </a:r>
            <a:r>
              <a:rPr lang="en-US" sz="1600" b="1" dirty="0" smtClean="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2959-2964; </a:t>
            </a:r>
            <a:r>
              <a:rPr lang="en-US" sz="1600" dirty="0" err="1" smtClean="0">
                <a:solidFill>
                  <a:schemeClr val="bg1"/>
                </a:solidFill>
                <a:effectLst>
                  <a:outerShdw blurRad="38100" dist="38100" dir="2700000" algn="tl">
                    <a:srgbClr val="000000">
                      <a:alpha val="43137"/>
                    </a:srgbClr>
                  </a:outerShdw>
                </a:effectLst>
              </a:rPr>
              <a:t>Jagielska</a:t>
            </a:r>
            <a:r>
              <a:rPr lang="en-US" sz="1600" dirty="0" smtClean="0">
                <a:solidFill>
                  <a:schemeClr val="bg1"/>
                </a:solidFill>
                <a:effectLst>
                  <a:outerShdw blurRad="38100" dist="38100" dir="2700000" algn="tl">
                    <a:srgbClr val="000000">
                      <a:alpha val="43137"/>
                    </a:srgbClr>
                  </a:outerShdw>
                </a:effectLst>
              </a:rPr>
              <a:t> J. et al. </a:t>
            </a:r>
            <a:r>
              <a:rPr lang="en-US" sz="1600" dirty="0" err="1" smtClean="0">
                <a:solidFill>
                  <a:schemeClr val="bg1"/>
                </a:solidFill>
                <a:effectLst>
                  <a:outerShdw blurRad="38100" dist="38100" dir="2700000" algn="tl">
                    <a:srgbClr val="000000">
                      <a:alpha val="43137"/>
                    </a:srgbClr>
                  </a:outerShdw>
                </a:effectLst>
              </a:rPr>
              <a:t>Digitoxin</a:t>
            </a:r>
            <a:r>
              <a:rPr lang="en-US" sz="1600" dirty="0" smtClean="0">
                <a:solidFill>
                  <a:schemeClr val="bg1"/>
                </a:solidFill>
                <a:effectLst>
                  <a:outerShdw blurRad="38100" dist="38100" dir="2700000" algn="tl">
                    <a:srgbClr val="000000">
                      <a:alpha val="43137"/>
                    </a:srgbClr>
                  </a:outerShdw>
                </a:effectLst>
              </a:rPr>
              <a:t> elicits anti-inflammatory and </a:t>
            </a:r>
            <a:r>
              <a:rPr lang="en-US" sz="1600" dirty="0" err="1" smtClean="0">
                <a:solidFill>
                  <a:schemeClr val="bg1"/>
                </a:solidFill>
                <a:effectLst>
                  <a:outerShdw blurRad="38100" dist="38100" dir="2700000" algn="tl">
                    <a:srgbClr val="000000">
                      <a:alpha val="43137"/>
                    </a:srgbClr>
                  </a:outerShdw>
                </a:effectLst>
              </a:rPr>
              <a:t>vasoprotective</a:t>
            </a:r>
            <a:r>
              <a:rPr lang="en-US" sz="1600" dirty="0" smtClean="0">
                <a:solidFill>
                  <a:schemeClr val="bg1"/>
                </a:solidFill>
                <a:effectLst>
                  <a:outerShdw blurRad="38100" dist="38100" dir="2700000" algn="tl">
                    <a:srgbClr val="000000">
                      <a:alpha val="43137"/>
                    </a:srgbClr>
                  </a:outerShdw>
                </a:effectLst>
              </a:rPr>
              <a:t> properties in endothelial cells: Therapeutic implications for the treatment of atherosclerosis?, Atherosclerosis 2009 Oct;206(2):390-6; </a:t>
            </a:r>
            <a:r>
              <a:rPr lang="en-US" sz="1600" dirty="0" err="1" smtClean="0">
                <a:solidFill>
                  <a:schemeClr val="bg1"/>
                </a:solidFill>
                <a:effectLst>
                  <a:outerShdw blurRad="38100" dist="38100" dir="2700000" algn="tl">
                    <a:srgbClr val="000000">
                      <a:alpha val="43137"/>
                    </a:srgbClr>
                  </a:outerShdw>
                </a:effectLst>
              </a:rPr>
              <a:t>Kolkhof</a:t>
            </a:r>
            <a:r>
              <a:rPr lang="en-US" sz="1600" dirty="0" smtClean="0">
                <a:solidFill>
                  <a:schemeClr val="bg1"/>
                </a:solidFill>
                <a:effectLst>
                  <a:outerShdw blurRad="38100" dist="38100" dir="2700000" algn="tl">
                    <a:srgbClr val="000000">
                      <a:alpha val="43137"/>
                    </a:srgbClr>
                  </a:outerShdw>
                </a:effectLst>
              </a:rPr>
              <a:t> P et al. Cardiac glycosides potently inhibit C-reactive protein synthesis in human </a:t>
            </a:r>
            <a:r>
              <a:rPr lang="en-US" sz="1600" dirty="0" err="1" smtClean="0">
                <a:solidFill>
                  <a:schemeClr val="bg1"/>
                </a:solidFill>
                <a:effectLst>
                  <a:outerShdw blurRad="38100" dist="38100" dir="2700000" algn="tl">
                    <a:srgbClr val="000000">
                      <a:alpha val="43137"/>
                    </a:srgbClr>
                  </a:outerShdw>
                </a:effectLst>
              </a:rPr>
              <a:t>hepatocytes</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Biochem</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Biophys</a:t>
            </a:r>
            <a:r>
              <a:rPr lang="en-US" sz="1600" dirty="0" smtClean="0">
                <a:solidFill>
                  <a:schemeClr val="bg1"/>
                </a:solidFill>
                <a:effectLst>
                  <a:outerShdw blurRad="38100" dist="38100" dir="2700000" algn="tl">
                    <a:srgbClr val="000000">
                      <a:alpha val="43137"/>
                    </a:srgbClr>
                  </a:outerShdw>
                </a:effectLst>
              </a:rPr>
              <a:t> Res </a:t>
            </a:r>
            <a:r>
              <a:rPr lang="en-US" sz="1600" dirty="0" err="1" smtClean="0">
                <a:solidFill>
                  <a:schemeClr val="bg1"/>
                </a:solidFill>
                <a:effectLst>
                  <a:outerShdw blurRad="38100" dist="38100" dir="2700000" algn="tl">
                    <a:srgbClr val="000000">
                      <a:alpha val="43137"/>
                    </a:srgbClr>
                  </a:outerShdw>
                </a:effectLst>
              </a:rPr>
              <a:t>Commun</a:t>
            </a:r>
            <a:r>
              <a:rPr lang="en-US" sz="1600" dirty="0" smtClean="0">
                <a:solidFill>
                  <a:schemeClr val="bg1"/>
                </a:solidFill>
                <a:effectLst>
                  <a:outerShdw blurRad="38100" dist="38100" dir="2700000" algn="tl">
                    <a:srgbClr val="000000">
                      <a:alpha val="43137"/>
                    </a:srgbClr>
                  </a:outerShdw>
                </a:effectLst>
              </a:rPr>
              <a:t>. 2010 Mar 26;394(1): 233-9)</a:t>
            </a:r>
            <a:endParaRPr lang="pt-BR" sz="1600" dirty="0" smtClean="0">
              <a:solidFill>
                <a:schemeClr val="bg1"/>
              </a:solidFill>
              <a:effectLst>
                <a:outerShdw blurRad="38100" dist="38100" dir="2700000" algn="tl">
                  <a:srgbClr val="000000">
                    <a:alpha val="43137"/>
                  </a:srgbClr>
                </a:outerShdw>
              </a:effectLst>
            </a:endParaRPr>
          </a:p>
          <a:p>
            <a:endParaRPr lang="pt-BR" sz="800" dirty="0" smtClean="0"/>
          </a:p>
          <a:p>
            <a:endParaRPr lang="en-US" sz="1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274638"/>
            <a:ext cx="8363272" cy="1143000"/>
          </a:xfrm>
        </p:spPr>
        <p:txBody>
          <a:bodyPr>
            <a:normAutofit/>
          </a:bodyPr>
          <a:lstStyle/>
          <a:p>
            <a:r>
              <a:rPr lang="en-US" sz="3200" dirty="0" smtClean="0"/>
              <a:t>A </a:t>
            </a:r>
            <a:r>
              <a:rPr lang="en-US" sz="3200" dirty="0" err="1" smtClean="0"/>
              <a:t>Redução</a:t>
            </a:r>
            <a:r>
              <a:rPr lang="en-US" sz="3200" dirty="0" smtClean="0"/>
              <a:t> do Stress </a:t>
            </a:r>
            <a:r>
              <a:rPr lang="en-US" sz="3200" dirty="0" err="1" smtClean="0"/>
              <a:t>Leva</a:t>
            </a:r>
            <a:r>
              <a:rPr lang="en-US" sz="3200" dirty="0" smtClean="0"/>
              <a:t> a </a:t>
            </a:r>
            <a:r>
              <a:rPr lang="en-US" sz="3200" dirty="0" err="1" smtClean="0"/>
              <a:t>Reversão</a:t>
            </a:r>
            <a:r>
              <a:rPr lang="en-US" sz="3200" dirty="0" smtClean="0"/>
              <a:t> </a:t>
            </a:r>
            <a:r>
              <a:rPr lang="en-US" sz="3200" dirty="0" err="1" smtClean="0"/>
              <a:t>ou</a:t>
            </a:r>
            <a:r>
              <a:rPr lang="en-US" sz="3200" dirty="0" smtClean="0"/>
              <a:t> </a:t>
            </a:r>
            <a:r>
              <a:rPr lang="en-US" sz="3200" dirty="0" err="1" smtClean="0"/>
              <a:t>Menor</a:t>
            </a:r>
            <a:r>
              <a:rPr lang="en-US" sz="3200" dirty="0" smtClean="0"/>
              <a:t> </a:t>
            </a:r>
            <a:r>
              <a:rPr lang="en-US" sz="3200" dirty="0" err="1" smtClean="0"/>
              <a:t>Progressão</a:t>
            </a:r>
            <a:r>
              <a:rPr lang="en-US" sz="3200" dirty="0" smtClean="0"/>
              <a:t> </a:t>
            </a:r>
            <a:r>
              <a:rPr lang="en-US" sz="3200" dirty="0" err="1" smtClean="0"/>
              <a:t>da</a:t>
            </a:r>
            <a:r>
              <a:rPr lang="en-US" sz="3200" dirty="0" smtClean="0"/>
              <a:t> </a:t>
            </a:r>
            <a:r>
              <a:rPr lang="en-US" sz="3200" dirty="0" err="1" smtClean="0"/>
              <a:t>Aterosclerose</a:t>
            </a:r>
            <a:endParaRPr lang="pt-BR" sz="3200" dirty="0"/>
          </a:p>
        </p:txBody>
      </p:sp>
      <p:sp>
        <p:nvSpPr>
          <p:cNvPr id="3" name="Espaço Reservado para Conteúdo 2"/>
          <p:cNvSpPr>
            <a:spLocks noGrp="1"/>
          </p:cNvSpPr>
          <p:nvPr>
            <p:ph idx="1"/>
          </p:nvPr>
        </p:nvSpPr>
        <p:spPr>
          <a:xfrm>
            <a:off x="457200" y="1412776"/>
            <a:ext cx="8229600" cy="5445224"/>
          </a:xfrm>
        </p:spPr>
        <p:txBody>
          <a:bodyPr>
            <a:normAutofit fontScale="25000" lnSpcReduction="20000"/>
          </a:bodyPr>
          <a:lstStyle/>
          <a:p>
            <a:pPr>
              <a:buFont typeface="Wingdings" pitchFamily="2" charset="2"/>
              <a:buChar char="q"/>
            </a:pPr>
            <a:endParaRPr lang="pt-BR" sz="7200" dirty="0" smtClean="0"/>
          </a:p>
          <a:p>
            <a:pPr>
              <a:buFont typeface="Wingdings" pitchFamily="2" charset="2"/>
              <a:buChar char="q"/>
            </a:pPr>
            <a:r>
              <a:rPr lang="pt-BR" sz="7200" dirty="0" smtClean="0">
                <a:effectLst>
                  <a:outerShdw blurRad="38100" dist="38100" dir="2700000" algn="tl">
                    <a:srgbClr val="000000">
                      <a:alpha val="43137"/>
                    </a:srgbClr>
                  </a:outerShdw>
                </a:effectLst>
              </a:rPr>
              <a:t>Regressão da aterosclerose em mulheres que estavam livres de estresse, medida através do uso de angiografia quantitativa serial;</a:t>
            </a:r>
            <a:endParaRPr lang="en-US" sz="7200" dirty="0" smtClean="0">
              <a:effectLst>
                <a:outerShdw blurRad="38100" dist="38100" dir="2700000" algn="tl">
                  <a:srgbClr val="000000">
                    <a:alpha val="43137"/>
                  </a:srgbClr>
                </a:outerShdw>
              </a:effectLst>
            </a:endParaRPr>
          </a:p>
          <a:p>
            <a:pPr>
              <a:buFont typeface="Wingdings" pitchFamily="2" charset="2"/>
              <a:buChar char="q"/>
            </a:pPr>
            <a:r>
              <a:rPr lang="pt-BR" sz="7200" dirty="0" smtClean="0">
                <a:effectLst>
                  <a:outerShdw blurRad="38100" dist="38100" dir="2700000" algn="tl">
                    <a:srgbClr val="000000">
                      <a:alpha val="43137"/>
                    </a:srgbClr>
                  </a:outerShdw>
                </a:effectLst>
              </a:rPr>
              <a:t>Decréscimo na IMT da carótida em Afro-Americanos com hipertensão submetidos a redução do estresse através da Meditação Transcendental;</a:t>
            </a:r>
            <a:endParaRPr lang="en-US" sz="7200" dirty="0" smtClean="0">
              <a:effectLst>
                <a:outerShdw blurRad="38100" dist="38100" dir="2700000" algn="tl">
                  <a:srgbClr val="000000">
                    <a:alpha val="43137"/>
                  </a:srgbClr>
                </a:outerShdw>
              </a:effectLst>
            </a:endParaRPr>
          </a:p>
          <a:p>
            <a:pPr>
              <a:buFont typeface="Wingdings" pitchFamily="2" charset="2"/>
              <a:buChar char="q"/>
            </a:pPr>
            <a:r>
              <a:rPr lang="pt-BR" sz="7200" dirty="0" smtClean="0">
                <a:effectLst>
                  <a:outerShdw blurRad="38100" dist="38100" dir="2700000" algn="tl">
                    <a:srgbClr val="000000">
                      <a:alpha val="43137"/>
                    </a:srgbClr>
                  </a:outerShdw>
                </a:effectLst>
              </a:rPr>
              <a:t>Decréscimo na IMT da carótida relacionado com pessoas idosas, com múltiplos fatores para a doença arterial coronária, submetidas ao tratamento dentro da medicina </a:t>
            </a:r>
            <a:r>
              <a:rPr lang="pt-BR" sz="7200" dirty="0" err="1" smtClean="0">
                <a:effectLst>
                  <a:outerShdw blurRad="38100" dist="38100" dir="2700000" algn="tl">
                    <a:srgbClr val="000000">
                      <a:alpha val="43137"/>
                    </a:srgbClr>
                  </a:outerShdw>
                </a:effectLst>
              </a:rPr>
              <a:t>Maharishi</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Vedic</a:t>
            </a:r>
            <a:r>
              <a:rPr lang="pt-BR" sz="7200" dirty="0" smtClean="0">
                <a:effectLst>
                  <a:outerShdw blurRad="38100" dist="38100" dir="2700000" algn="tl">
                    <a:srgbClr val="000000">
                      <a:alpha val="43137"/>
                    </a:srgbClr>
                  </a:outerShdw>
                </a:effectLst>
              </a:rPr>
              <a:t>, a qual também inclui a redução do estresse através do programa de Meditação Transcendental;</a:t>
            </a:r>
            <a:endParaRPr lang="en-US" sz="7200" dirty="0" smtClean="0">
              <a:effectLst>
                <a:outerShdw blurRad="38100" dist="38100" dir="2700000" algn="tl">
                  <a:srgbClr val="000000">
                    <a:alpha val="43137"/>
                  </a:srgbClr>
                </a:outerShdw>
              </a:effectLst>
            </a:endParaRPr>
          </a:p>
          <a:p>
            <a:pPr>
              <a:buFont typeface="Wingdings" pitchFamily="2" charset="2"/>
              <a:buChar char="q"/>
            </a:pPr>
            <a:r>
              <a:rPr lang="pt-BR" sz="7200" dirty="0" smtClean="0">
                <a:effectLst>
                  <a:outerShdw blurRad="38100" dist="38100" dir="2700000" algn="tl">
                    <a:srgbClr val="000000">
                      <a:alpha val="43137"/>
                    </a:srgbClr>
                  </a:outerShdw>
                </a:effectLst>
              </a:rPr>
              <a:t>Intervenção através da ioga retarda a progressão ou aumenta a regressão da aterosclerose coronária, em pacientes com doença arterial coronária mais grave;</a:t>
            </a:r>
            <a:endParaRPr lang="en-US" sz="7200" dirty="0" smtClean="0">
              <a:effectLst>
                <a:outerShdw blurRad="38100" dist="38100" dir="2700000" algn="tl">
                  <a:srgbClr val="000000">
                    <a:alpha val="43137"/>
                  </a:srgbClr>
                </a:outerShdw>
              </a:effectLst>
            </a:endParaRPr>
          </a:p>
          <a:p>
            <a:pPr>
              <a:buFont typeface="Wingdings" pitchFamily="2" charset="2"/>
              <a:buChar char="q"/>
            </a:pPr>
            <a:r>
              <a:rPr lang="en-US" sz="7200" dirty="0" smtClean="0">
                <a:effectLst>
                  <a:outerShdw blurRad="38100" dist="38100" dir="2700000" algn="tl">
                    <a:srgbClr val="000000">
                      <a:alpha val="43137"/>
                    </a:srgbClr>
                  </a:outerShdw>
                </a:effectLst>
              </a:rPr>
              <a:t>A </a:t>
            </a:r>
            <a:r>
              <a:rPr lang="en-US" sz="7200" dirty="0" err="1" smtClean="0">
                <a:effectLst>
                  <a:outerShdw blurRad="38100" dist="38100" dir="2700000" algn="tl">
                    <a:srgbClr val="000000">
                      <a:alpha val="43137"/>
                    </a:srgbClr>
                  </a:outerShdw>
                </a:effectLst>
              </a:rPr>
              <a:t>respiração</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lenta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aumenta</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sensibilidade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baroreflexa</a:t>
            </a:r>
            <a:r>
              <a:rPr lang="en-US" sz="7200" dirty="0" smtClean="0">
                <a:effectLst>
                  <a:outerShdw blurRad="38100" dist="38100" dir="2700000" algn="tl">
                    <a:srgbClr val="000000">
                      <a:alpha val="43137"/>
                    </a:srgbClr>
                  </a:outerShdw>
                </a:effectLst>
              </a:rPr>
              <a:t> e </a:t>
            </a:r>
            <a:r>
              <a:rPr lang="en-US" sz="7200" dirty="0" err="1" smtClean="0">
                <a:effectLst>
                  <a:outerShdw blurRad="38100" dist="38100" dir="2700000" algn="tl">
                    <a:srgbClr val="000000">
                      <a:alpha val="43137"/>
                    </a:srgbClr>
                  </a:outerShdw>
                </a:effectLst>
              </a:rPr>
              <a:t>reduz</a:t>
            </a:r>
            <a:r>
              <a:rPr lang="en-US" sz="7200" dirty="0" smtClean="0">
                <a:effectLst>
                  <a:outerShdw blurRad="38100" dist="38100" dir="2700000" algn="tl">
                    <a:srgbClr val="000000">
                      <a:alpha val="43137"/>
                    </a:srgbClr>
                  </a:outerShdw>
                </a:effectLst>
              </a:rPr>
              <a:t> a </a:t>
            </a:r>
            <a:r>
              <a:rPr lang="en-US" sz="7200" dirty="0" err="1" smtClean="0">
                <a:effectLst>
                  <a:outerShdw blurRad="38100" dist="38100" dir="2700000" algn="tl">
                    <a:srgbClr val="000000">
                      <a:alpha val="43137"/>
                    </a:srgbClr>
                  </a:outerShdw>
                </a:effectLst>
              </a:rPr>
              <a:t>atividade</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simpática</a:t>
            </a:r>
            <a:r>
              <a:rPr lang="en-US" sz="7200" dirty="0" smtClean="0">
                <a:effectLst>
                  <a:outerShdw blurRad="38100" dist="38100" dir="2700000" algn="tl">
                    <a:srgbClr val="000000">
                      <a:alpha val="43137"/>
                    </a:srgbClr>
                  </a:outerShdw>
                </a:effectLst>
              </a:rPr>
              <a:t> com </a:t>
            </a:r>
            <a:r>
              <a:rPr lang="en-US" sz="7200" dirty="0" err="1" smtClean="0">
                <a:effectLst>
                  <a:outerShdw blurRad="38100" dist="38100" dir="2700000" algn="tl">
                    <a:srgbClr val="000000">
                      <a:alpha val="43137"/>
                    </a:srgbClr>
                  </a:outerShdw>
                </a:effectLst>
              </a:rPr>
              <a:t>efeitos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benéficos</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na</a:t>
            </a:r>
            <a:r>
              <a:rPr lang="en-US" sz="7200" dirty="0" smtClean="0">
                <a:effectLst>
                  <a:outerShdw blurRad="38100" dist="38100" dir="2700000" algn="tl">
                    <a:srgbClr val="000000">
                      <a:alpha val="43137"/>
                    </a:srgbClr>
                  </a:outerShdw>
                </a:effectLst>
              </a:rPr>
              <a:t> </a:t>
            </a:r>
            <a:r>
              <a:rPr lang="en-US" sz="7200" dirty="0" err="1" smtClean="0">
                <a:effectLst>
                  <a:outerShdw blurRad="38100" dist="38100" dir="2700000" algn="tl">
                    <a:srgbClr val="000000">
                      <a:alpha val="43137"/>
                    </a:srgbClr>
                  </a:outerShdw>
                </a:effectLst>
              </a:rPr>
              <a:t>doença</a:t>
            </a:r>
            <a:r>
              <a:rPr lang="en-US" sz="7200" dirty="0" smtClean="0">
                <a:effectLst>
                  <a:outerShdw blurRad="38100" dist="38100" dir="2700000" algn="tl">
                    <a:srgbClr val="000000">
                      <a:alpha val="43137"/>
                    </a:srgbClr>
                  </a:outerShdw>
                </a:effectLst>
              </a:rPr>
              <a:t> arterial </a:t>
            </a:r>
            <a:r>
              <a:rPr lang="en-US" sz="7200" dirty="0" err="1" smtClean="0">
                <a:effectLst>
                  <a:outerShdw blurRad="38100" dist="38100" dir="2700000" algn="tl">
                    <a:srgbClr val="000000">
                      <a:alpha val="43137"/>
                    </a:srgbClr>
                  </a:outerShdw>
                </a:effectLst>
              </a:rPr>
              <a:t>coronária</a:t>
            </a:r>
            <a:r>
              <a:rPr lang="en-US" sz="7200" dirty="0" smtClean="0">
                <a:effectLst>
                  <a:outerShdw blurRad="38100" dist="38100" dir="2700000" algn="tl">
                    <a:srgbClr val="000000">
                      <a:alpha val="43137"/>
                    </a:srgbClr>
                  </a:outerShdw>
                </a:effectLst>
              </a:rPr>
              <a:t>.</a:t>
            </a:r>
          </a:p>
          <a:p>
            <a:pPr marL="137160" indent="0">
              <a:buNone/>
            </a:pPr>
            <a:endParaRPr lang="en-US" sz="2300" dirty="0" smtClean="0">
              <a:solidFill>
                <a:schemeClr val="bg1"/>
              </a:solidFill>
            </a:endParaRPr>
          </a:p>
          <a:p>
            <a:endParaRPr lang="en-US" sz="2300" dirty="0">
              <a:solidFill>
                <a:schemeClr val="bg1"/>
              </a:solidFill>
            </a:endParaRPr>
          </a:p>
          <a:p>
            <a:pPr marL="137160" indent="0">
              <a:buNone/>
            </a:pPr>
            <a:endParaRPr lang="en-US" sz="2900" dirty="0" smtClean="0">
              <a:solidFill>
                <a:schemeClr val="bg1"/>
              </a:solidFill>
            </a:endParaRPr>
          </a:p>
          <a:p>
            <a:endParaRPr lang="en-US" sz="2900" dirty="0">
              <a:solidFill>
                <a:schemeClr val="bg1"/>
              </a:solidFill>
            </a:endParaRPr>
          </a:p>
          <a:p>
            <a:r>
              <a:rPr lang="en-US" sz="6400" dirty="0" smtClean="0">
                <a:solidFill>
                  <a:schemeClr val="bg1"/>
                </a:solidFill>
                <a:effectLst>
                  <a:outerShdw blurRad="38100" dist="38100" dir="2700000" algn="tl">
                    <a:srgbClr val="000000">
                      <a:alpha val="43137"/>
                    </a:srgbClr>
                  </a:outerShdw>
                </a:effectLst>
              </a:rPr>
              <a:t>(</a:t>
            </a:r>
            <a:r>
              <a:rPr lang="en-US" sz="6600" dirty="0" smtClean="0">
                <a:solidFill>
                  <a:schemeClr val="bg1"/>
                </a:solidFill>
                <a:effectLst>
                  <a:outerShdw blurRad="38100" dist="38100" dir="2700000" algn="tl">
                    <a:srgbClr val="000000">
                      <a:alpha val="43137"/>
                    </a:srgbClr>
                  </a:outerShdw>
                </a:effectLst>
              </a:rPr>
              <a:t>Carlos ETB </a:t>
            </a:r>
            <a:r>
              <a:rPr lang="en-US" sz="6600" dirty="0" err="1" smtClean="0">
                <a:solidFill>
                  <a:schemeClr val="bg1"/>
                </a:solidFill>
                <a:effectLst>
                  <a:outerShdw blurRad="38100" dist="38100" dir="2700000" algn="tl">
                    <a:srgbClr val="000000">
                      <a:alpha val="43137"/>
                    </a:srgbClr>
                  </a:outerShdw>
                </a:effectLst>
              </a:rPr>
              <a:t>Monteiro</a:t>
            </a:r>
            <a:r>
              <a:rPr lang="en-US" sz="6600" dirty="0" smtClean="0">
                <a:solidFill>
                  <a:schemeClr val="bg1"/>
                </a:solidFill>
                <a:effectLst>
                  <a:outerShdw blurRad="38100" dist="38100" dir="2700000" algn="tl">
                    <a:srgbClr val="000000">
                      <a:alpha val="43137"/>
                    </a:srgbClr>
                  </a:outerShdw>
                </a:effectLst>
              </a:rPr>
              <a:t>, </a:t>
            </a:r>
            <a:r>
              <a:rPr lang="pt-BR" sz="6600" dirty="0" smtClean="0">
                <a:solidFill>
                  <a:schemeClr val="bg1"/>
                </a:solidFill>
                <a:effectLst>
                  <a:outerShdw blurRad="38100" dist="38100" dir="2700000" algn="tl">
                    <a:srgbClr val="000000">
                      <a:alpha val="43137"/>
                    </a:srgbClr>
                  </a:outerShdw>
                </a:effectLst>
              </a:rPr>
              <a:t>Ambiente ácido evocado por estresse crônico: Um novo mecanismo para explicar </a:t>
            </a:r>
            <a:r>
              <a:rPr lang="pt-BR" sz="6600" dirty="0" err="1" smtClean="0">
                <a:solidFill>
                  <a:schemeClr val="bg1"/>
                </a:solidFill>
                <a:effectLst>
                  <a:outerShdw blurRad="38100" dist="38100" dir="2700000" algn="tl">
                    <a:srgbClr val="000000">
                      <a:alpha val="43137"/>
                    </a:srgbClr>
                  </a:outerShdw>
                </a:effectLst>
              </a:rPr>
              <a:t>aterogênese</a:t>
            </a:r>
            <a:r>
              <a:rPr lang="en-US" sz="6600" dirty="0" smtClean="0">
                <a:solidFill>
                  <a:schemeClr val="bg1"/>
                </a:solidFill>
                <a:effectLst>
                  <a:outerShdw blurRad="38100" dist="38100" dir="2700000" algn="tl">
                    <a:srgbClr val="000000">
                      <a:alpha val="43137"/>
                    </a:srgbClr>
                  </a:outerShdw>
                </a:effectLst>
              </a:rPr>
              <a:t>, January 28, 2008. </a:t>
            </a:r>
            <a:r>
              <a:rPr lang="en-US" sz="6600" dirty="0" err="1" smtClean="0">
                <a:solidFill>
                  <a:schemeClr val="bg1"/>
                </a:solidFill>
                <a:effectLst>
                  <a:outerShdw blurRad="38100" dist="38100" dir="2700000" algn="tl">
                    <a:srgbClr val="000000">
                      <a:alpha val="43137"/>
                    </a:srgbClr>
                  </a:outerShdw>
                </a:effectLst>
              </a:rPr>
              <a:t>Disponível</a:t>
            </a:r>
            <a:r>
              <a:rPr lang="en-US" sz="6600" dirty="0" smtClean="0">
                <a:solidFill>
                  <a:schemeClr val="bg1"/>
                </a:solidFill>
                <a:effectLst>
                  <a:outerShdw blurRad="38100" dist="38100" dir="2700000" algn="tl">
                    <a:srgbClr val="000000">
                      <a:alpha val="43137"/>
                    </a:srgbClr>
                  </a:outerShdw>
                </a:effectLst>
              </a:rPr>
              <a:t> </a:t>
            </a:r>
            <a:r>
              <a:rPr lang="en-US" sz="6600" dirty="0" err="1" smtClean="0">
                <a:solidFill>
                  <a:schemeClr val="bg1"/>
                </a:solidFill>
                <a:effectLst>
                  <a:outerShdw blurRad="38100" dist="38100" dir="2700000" algn="tl">
                    <a:srgbClr val="000000">
                      <a:alpha val="43137"/>
                    </a:srgbClr>
                  </a:outerShdw>
                </a:effectLst>
              </a:rPr>
              <a:t>em</a:t>
            </a:r>
            <a:r>
              <a:rPr lang="en-US" sz="6600" dirty="0" smtClean="0">
                <a:solidFill>
                  <a:schemeClr val="bg1"/>
                </a:solidFill>
                <a:effectLst>
                  <a:outerShdw blurRad="38100" dist="38100" dir="2700000" algn="tl">
                    <a:srgbClr val="000000">
                      <a:alpha val="43137"/>
                    </a:srgbClr>
                  </a:outerShdw>
                </a:effectLst>
              </a:rPr>
              <a:t> http://www.infarctcombat.org/AcidityTheory-p.pdf</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Livro</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Teoria</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da</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Acidez</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na</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Aterosclerose</a:t>
            </a:r>
            <a:r>
              <a:rPr lang="en-US" sz="6400" dirty="0" smtClean="0">
                <a:solidFill>
                  <a:schemeClr val="bg1"/>
                </a:solidFill>
                <a:effectLst>
                  <a:outerShdw blurRad="38100" dist="38100" dir="2700000" algn="tl">
                    <a:srgbClr val="000000">
                      <a:alpha val="43137"/>
                    </a:srgbClr>
                  </a:outerShdw>
                </a:effectLst>
              </a:rPr>
              <a:t>: Novas </a:t>
            </a:r>
            <a:r>
              <a:rPr lang="en-US" sz="6400" dirty="0" err="1" smtClean="0">
                <a:solidFill>
                  <a:schemeClr val="bg1"/>
                </a:solidFill>
                <a:effectLst>
                  <a:outerShdw blurRad="38100" dist="38100" dir="2700000" algn="tl">
                    <a:srgbClr val="000000">
                      <a:alpha val="43137"/>
                    </a:srgbClr>
                  </a:outerShdw>
                </a:effectLst>
              </a:rPr>
              <a:t>Evidências</a:t>
            </a:r>
            <a:r>
              <a:rPr lang="en-US" sz="6400" dirty="0" smtClean="0">
                <a:solidFill>
                  <a:schemeClr val="bg1"/>
                </a:solidFill>
                <a:effectLst>
                  <a:outerShdw blurRad="38100" dist="38100" dir="2700000" algn="tl">
                    <a:srgbClr val="000000">
                      <a:alpha val="43137"/>
                    </a:srgbClr>
                  </a:outerShdw>
                </a:effectLst>
              </a:rPr>
              <a:t>”, 2011)</a:t>
            </a:r>
            <a:endParaRPr lang="en-US" sz="6400" dirty="0">
              <a:solidFill>
                <a:schemeClr val="bg1"/>
              </a:solidFill>
              <a:effectLst>
                <a:outerShdw blurRad="38100" dist="38100" dir="2700000" algn="tl">
                  <a:srgbClr val="000000">
                    <a:alpha val="43137"/>
                  </a:srgbClr>
                </a:outerShdw>
              </a:effectLst>
            </a:endParaRPr>
          </a:p>
          <a:p>
            <a:endParaRPr lang="pt-BR" sz="2300" dirty="0"/>
          </a:p>
        </p:txBody>
      </p:sp>
    </p:spTree>
    <p:extLst>
      <p:ext uri="{BB962C8B-B14F-4D97-AF65-F5344CB8AC3E}">
        <p14:creationId xmlns:p14="http://schemas.microsoft.com/office/powerpoint/2010/main" xmlns="" val="7788019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A Função </a:t>
            </a:r>
            <a:r>
              <a:rPr lang="pt-BR" sz="3200" dirty="0" err="1" smtClean="0"/>
              <a:t>Baroreflexa</a:t>
            </a:r>
            <a:r>
              <a:rPr lang="pt-BR" sz="3200" dirty="0" smtClean="0"/>
              <a:t> e o </a:t>
            </a:r>
            <a:br>
              <a:rPr lang="pt-BR" sz="3200" dirty="0" smtClean="0"/>
            </a:br>
            <a:r>
              <a:rPr lang="pt-BR" sz="3200" dirty="0" smtClean="0"/>
              <a:t>Sistema Nervoso Autônomo  </a:t>
            </a:r>
            <a:endParaRPr lang="pt-BR" sz="3200" dirty="0"/>
          </a:p>
        </p:txBody>
      </p:sp>
      <p:sp>
        <p:nvSpPr>
          <p:cNvPr id="3" name="Espaço Reservado para Conteúdo 2"/>
          <p:cNvSpPr>
            <a:spLocks noGrp="1"/>
          </p:cNvSpPr>
          <p:nvPr>
            <p:ph idx="1"/>
          </p:nvPr>
        </p:nvSpPr>
        <p:spPr>
          <a:xfrm>
            <a:off x="457200" y="1412776"/>
            <a:ext cx="8229600" cy="5445224"/>
          </a:xfrm>
        </p:spPr>
        <p:txBody>
          <a:bodyPr>
            <a:normAutofit fontScale="92500" lnSpcReduction="20000"/>
          </a:bodyPr>
          <a:lstStyle/>
          <a:p>
            <a:endParaRPr lang="en-US" sz="1800" dirty="0" smtClean="0">
              <a:effectLst>
                <a:outerShdw blurRad="38100" dist="38100" dir="2700000" algn="tl">
                  <a:srgbClr val="000000">
                    <a:alpha val="43137"/>
                  </a:srgbClr>
                </a:outerShdw>
              </a:effectLst>
            </a:endParaRPr>
          </a:p>
          <a:p>
            <a:r>
              <a:rPr lang="en-US" sz="1900" dirty="0" smtClean="0">
                <a:effectLst>
                  <a:outerShdw blurRad="38100" dist="38100" dir="2700000" algn="tl">
                    <a:srgbClr val="000000">
                      <a:alpha val="43137"/>
                    </a:srgbClr>
                  </a:outerShdw>
                </a:effectLst>
              </a:rPr>
              <a:t>É </a:t>
            </a:r>
            <a:r>
              <a:rPr lang="en-US" sz="1900" dirty="0" err="1" smtClean="0">
                <a:effectLst>
                  <a:outerShdw blurRad="38100" dist="38100" dir="2700000" algn="tl">
                    <a:srgbClr val="000000">
                      <a:alpha val="43137"/>
                    </a:srgbClr>
                  </a:outerShdw>
                </a:effectLst>
              </a:rPr>
              <a:t>interessante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notar</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sobre</a:t>
            </a:r>
            <a:r>
              <a:rPr lang="en-US" sz="1900" dirty="0" smtClean="0">
                <a:effectLst>
                  <a:outerShdw blurRad="38100" dist="38100" dir="2700000" algn="tl">
                    <a:srgbClr val="000000">
                      <a:alpha val="43137"/>
                    </a:srgbClr>
                  </a:outerShdw>
                </a:effectLst>
              </a:rPr>
              <a:t> o </a:t>
            </a:r>
            <a:r>
              <a:rPr lang="en-US" sz="1900" dirty="0" err="1" smtClean="0">
                <a:effectLst>
                  <a:outerShdw blurRad="38100" dist="38100" dir="2700000" algn="tl">
                    <a:srgbClr val="000000">
                      <a:alpha val="43137"/>
                    </a:srgbClr>
                  </a:outerShdw>
                </a:effectLst>
              </a:rPr>
              <a:t>enfraquecimento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ou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decréscimo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sensibilidade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baroreflexa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frente</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alguns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fatores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chave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para</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doença</a:t>
            </a:r>
            <a:r>
              <a:rPr lang="en-US" sz="1900" dirty="0" smtClean="0">
                <a:effectLst>
                  <a:outerShdw blurRad="38100" dist="38100" dir="2700000" algn="tl">
                    <a:srgbClr val="000000">
                      <a:alpha val="43137"/>
                    </a:srgbClr>
                  </a:outerShdw>
                </a:effectLst>
              </a:rPr>
              <a:t> cardiovascular e </a:t>
            </a:r>
            <a:r>
              <a:rPr lang="en-US" sz="1900" dirty="0" err="1" smtClean="0">
                <a:effectLst>
                  <a:outerShdw blurRad="38100" dist="38100" dir="2700000" algn="tl">
                    <a:srgbClr val="000000">
                      <a:alpha val="43137"/>
                    </a:srgbClr>
                  </a:outerShdw>
                </a:effectLst>
              </a:rPr>
              <a:t>derrame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como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por</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exemplo</a:t>
            </a:r>
            <a:r>
              <a:rPr lang="en-US" sz="1900" dirty="0" smtClean="0">
                <a:effectLst>
                  <a:outerShdw blurRad="38100" dist="38100" dir="2700000" algn="tl">
                    <a:srgbClr val="000000">
                      <a:alpha val="43137"/>
                    </a:srgbClr>
                  </a:outerShdw>
                </a:effectLst>
              </a:rPr>
              <a:t> no </a:t>
            </a:r>
            <a:r>
              <a:rPr lang="en-US" sz="1900" dirty="0" err="1" smtClean="0">
                <a:effectLst>
                  <a:outerShdw blurRad="38100" dist="38100" dir="2700000" algn="tl">
                    <a:srgbClr val="000000">
                      <a:alpha val="43137"/>
                    </a:srgbClr>
                  </a:outerShdw>
                </a:effectLst>
              </a:rPr>
              <a:t>envelhecimento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ingestão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açúcares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especial </a:t>
            </a:r>
            <a:r>
              <a:rPr lang="en-US" sz="1900" dirty="0" err="1" smtClean="0">
                <a:effectLst>
                  <a:outerShdw blurRad="38100" dist="38100" dir="2700000" algn="tl">
                    <a:srgbClr val="000000">
                      <a:alpha val="43137"/>
                    </a:srgbClr>
                  </a:outerShdw>
                </a:effectLst>
              </a:rPr>
              <a:t>dietas</a:t>
            </a:r>
            <a:r>
              <a:rPr lang="en-US" sz="1900" dirty="0" smtClean="0">
                <a:effectLst>
                  <a:outerShdw blurRad="38100" dist="38100" dir="2700000" algn="tl">
                    <a:srgbClr val="000000">
                      <a:alpha val="43137"/>
                    </a:srgbClr>
                  </a:outerShdw>
                </a:effectLst>
              </a:rPr>
              <a:t> com alto </a:t>
            </a:r>
            <a:r>
              <a:rPr lang="en-US" sz="1900" dirty="0" err="1" smtClean="0">
                <a:effectLst>
                  <a:outerShdw blurRad="38100" dist="38100" dir="2700000" algn="tl">
                    <a:srgbClr val="000000">
                      <a:alpha val="43137"/>
                    </a:srgbClr>
                  </a:outerShdw>
                </a:effectLst>
              </a:rPr>
              <a:t>teor</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frutose</a:t>
            </a:r>
            <a:r>
              <a:rPr lang="en-US" sz="1900" dirty="0" smtClean="0">
                <a:effectLst>
                  <a:outerShdw blurRad="38100" dist="38100" dir="2700000" algn="tl">
                    <a:srgbClr val="000000">
                      <a:alpha val="43137"/>
                    </a:srgbClr>
                  </a:outerShdw>
                </a:effectLst>
              </a:rPr>
              <a:t>, e </a:t>
            </a:r>
            <a:r>
              <a:rPr lang="en-US" sz="1900" dirty="0" err="1" smtClean="0">
                <a:effectLst>
                  <a:outerShdw blurRad="38100" dist="38100" dir="2700000" algn="tl">
                    <a:srgbClr val="000000">
                      <a:alpha val="43137"/>
                    </a:srgbClr>
                  </a:outerShdw>
                </a:effectLst>
              </a:rPr>
              <a:t>fumo</a:t>
            </a:r>
            <a:r>
              <a:rPr lang="en-US" sz="1900" dirty="0" smtClean="0">
                <a:effectLst>
                  <a:outerShdw blurRad="38100" dist="38100" dir="2700000" algn="tl">
                    <a:srgbClr val="000000">
                      <a:alpha val="43137"/>
                    </a:srgbClr>
                  </a:outerShdw>
                </a:effectLst>
              </a:rPr>
              <a:t>. De </a:t>
            </a:r>
            <a:r>
              <a:rPr lang="en-US" sz="1900" dirty="0" err="1" smtClean="0">
                <a:effectLst>
                  <a:outerShdw blurRad="38100" dist="38100" dir="2700000" algn="tl">
                    <a:srgbClr val="000000">
                      <a:alpha val="43137"/>
                    </a:srgbClr>
                  </a:outerShdw>
                </a:effectLst>
              </a:rPr>
              <a:t>fato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existem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alguns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estudos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mostrando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que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bilateral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carótida</a:t>
            </a:r>
            <a:r>
              <a:rPr lang="en-US" sz="1900" dirty="0" smtClean="0">
                <a:effectLst>
                  <a:outerShdw blurRad="38100" dist="38100" dir="2700000" algn="tl">
                    <a:srgbClr val="000000">
                      <a:alpha val="43137"/>
                    </a:srgbClr>
                  </a:outerShdw>
                </a:effectLst>
              </a:rPr>
              <a:t> e </a:t>
            </a:r>
            <a:r>
              <a:rPr lang="en-US" sz="1900" dirty="0" err="1" smtClean="0">
                <a:effectLst>
                  <a:outerShdw blurRad="38100" dist="38100" dir="2700000" algn="tl">
                    <a:srgbClr val="000000">
                      <a:alpha val="43137"/>
                    </a:srgbClr>
                  </a:outerShdw>
                </a:effectLst>
              </a:rPr>
              <a:t>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uma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maior</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espessura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intima</a:t>
            </a:r>
            <a:r>
              <a:rPr lang="en-US" sz="1900" dirty="0" smtClean="0">
                <a:effectLst>
                  <a:outerShdw blurRad="38100" dist="38100" dir="2700000" algn="tl">
                    <a:srgbClr val="000000">
                      <a:alpha val="43137"/>
                    </a:srgbClr>
                  </a:outerShdw>
                </a:effectLst>
              </a:rPr>
              <a:t> medial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carótida</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sensibilidade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baroreflexa</a:t>
            </a:r>
            <a:r>
              <a:rPr lang="en-US" sz="1900" dirty="0" smtClean="0">
                <a:effectLst>
                  <a:outerShdw blurRad="38100" dist="38100" dir="2700000" algn="tl">
                    <a:srgbClr val="000000">
                      <a:alpha val="43137"/>
                    </a:srgbClr>
                  </a:outerShdw>
                </a:effectLst>
              </a:rPr>
              <a:t> é </a:t>
            </a:r>
            <a:r>
              <a:rPr lang="en-US" sz="1900" dirty="0" err="1" smtClean="0">
                <a:effectLst>
                  <a:outerShdw blurRad="38100" dist="38100" dir="2700000" algn="tl">
                    <a:srgbClr val="000000">
                      <a:alpha val="43137"/>
                    </a:srgbClr>
                  </a:outerShdw>
                </a:effectLst>
              </a:rPr>
              <a:t>reduzida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ou</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comprometida</a:t>
            </a:r>
            <a:r>
              <a:rPr lang="en-US" sz="1900" dirty="0" smtClean="0">
                <a:effectLst>
                  <a:outerShdw blurRad="38100" dist="38100" dir="2700000" algn="tl">
                    <a:srgbClr val="000000">
                      <a:alpha val="43137"/>
                    </a:srgbClr>
                  </a:outerShdw>
                </a:effectLst>
              </a:rPr>
              <a:t>.</a:t>
            </a:r>
          </a:p>
          <a:p>
            <a:r>
              <a:rPr lang="en-US" sz="1900" dirty="0" smtClean="0">
                <a:effectLst>
                  <a:outerShdw blurRad="38100" dist="38100" dir="2700000" algn="tl">
                    <a:srgbClr val="000000">
                      <a:alpha val="43137"/>
                    </a:srgbClr>
                  </a:outerShdw>
                </a:effectLst>
              </a:rPr>
              <a:t>De </a:t>
            </a:r>
            <a:r>
              <a:rPr lang="en-US" sz="1900" dirty="0" err="1" smtClean="0">
                <a:effectLst>
                  <a:outerShdw blurRad="38100" dist="38100" dir="2700000" algn="tl">
                    <a:srgbClr val="000000">
                      <a:alpha val="43137"/>
                    </a:srgbClr>
                  </a:outerShdw>
                </a:effectLst>
              </a:rPr>
              <a:t>outro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lado</a:t>
            </a:r>
            <a:r>
              <a:rPr lang="en-US" sz="1900" dirty="0" smtClean="0">
                <a:effectLst>
                  <a:outerShdw blurRad="38100" dist="38100" dir="2700000" algn="tl">
                    <a:srgbClr val="000000">
                      <a:alpha val="43137"/>
                    </a:srgbClr>
                  </a:outerShdw>
                </a:effectLst>
              </a:rPr>
              <a:t> o </a:t>
            </a:r>
            <a:r>
              <a:rPr lang="en-US" sz="1900" dirty="0" err="1" smtClean="0">
                <a:effectLst>
                  <a:outerShdw blurRad="38100" dist="38100" dir="2700000" algn="tl">
                    <a:srgbClr val="000000">
                      <a:alpha val="43137"/>
                    </a:srgbClr>
                  </a:outerShdw>
                </a:effectLst>
              </a:rPr>
              <a:t>resultado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da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melhoria</a:t>
            </a:r>
            <a:r>
              <a:rPr lang="en-US" sz="1900" dirty="0" smtClean="0">
                <a:effectLst>
                  <a:outerShdw blurRad="38100" dist="38100" dir="2700000" algn="tl">
                    <a:srgbClr val="000000">
                      <a:alpha val="43137"/>
                    </a:srgbClr>
                  </a:outerShdw>
                </a:effectLst>
              </a:rPr>
              <a:t> do </a:t>
            </a:r>
            <a:r>
              <a:rPr lang="en-US" sz="1900" dirty="0" err="1" smtClean="0">
                <a:effectLst>
                  <a:outerShdw blurRad="38100" dist="38100" dir="2700000" algn="tl">
                    <a:srgbClr val="000000">
                      <a:alpha val="43137"/>
                    </a:srgbClr>
                  </a:outerShdw>
                </a:effectLst>
              </a:rPr>
              <a:t>baroreceptor</a:t>
            </a:r>
            <a:r>
              <a:rPr lang="en-US" sz="1900" dirty="0" smtClean="0">
                <a:effectLst>
                  <a:outerShdw blurRad="38100" dist="38100" dir="2700000" algn="tl">
                    <a:srgbClr val="000000">
                      <a:alpha val="43137"/>
                    </a:srgbClr>
                  </a:outerShdw>
                </a:effectLst>
              </a:rPr>
              <a:t> é a </a:t>
            </a:r>
            <a:r>
              <a:rPr lang="en-US" sz="1900" dirty="0" err="1" smtClean="0">
                <a:effectLst>
                  <a:outerShdw blurRad="38100" dist="38100" dir="2700000" algn="tl">
                    <a:srgbClr val="000000">
                      <a:alpha val="43137"/>
                    </a:srgbClr>
                  </a:outerShdw>
                </a:effectLst>
              </a:rPr>
              <a:t>inibição</a:t>
            </a:r>
            <a:r>
              <a:rPr lang="en-US" sz="1900" dirty="0" smtClean="0">
                <a:effectLst>
                  <a:outerShdw blurRad="38100" dist="38100" dir="2700000" algn="tl">
                    <a:srgbClr val="000000">
                      <a:alpha val="43137"/>
                    </a:srgbClr>
                  </a:outerShdw>
                </a:effectLst>
              </a:rPr>
              <a:t> do </a:t>
            </a:r>
            <a:r>
              <a:rPr lang="en-US" sz="1900" dirty="0" err="1" smtClean="0">
                <a:effectLst>
                  <a:outerShdw blurRad="38100" dist="38100" dir="2700000" algn="tl">
                    <a:srgbClr val="000000">
                      <a:alpha val="43137"/>
                    </a:srgbClr>
                  </a:outerShdw>
                </a:effectLst>
              </a:rPr>
              <a:t>sistema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nervoso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simpático</a:t>
            </a:r>
            <a:r>
              <a:rPr lang="en-US" sz="1900" dirty="0" smtClean="0">
                <a:effectLst>
                  <a:outerShdw blurRad="38100" dist="38100" dir="2700000" algn="tl">
                    <a:srgbClr val="000000">
                      <a:alpha val="43137"/>
                    </a:srgbClr>
                  </a:outerShdw>
                </a:effectLst>
              </a:rPr>
              <a:t> e a </a:t>
            </a:r>
            <a:r>
              <a:rPr lang="en-US" sz="1900" dirty="0" err="1" smtClean="0">
                <a:effectLst>
                  <a:outerShdw blurRad="38100" dist="38100" dir="2700000" algn="tl">
                    <a:srgbClr val="000000">
                      <a:alpha val="43137"/>
                    </a:srgbClr>
                  </a:outerShdw>
                </a:effectLst>
              </a:rPr>
              <a:t>ativação</a:t>
            </a:r>
            <a:r>
              <a:rPr lang="en-US" sz="1900" dirty="0" smtClean="0">
                <a:effectLst>
                  <a:outerShdw blurRad="38100" dist="38100" dir="2700000" algn="tl">
                    <a:srgbClr val="000000">
                      <a:alpha val="43137"/>
                    </a:srgbClr>
                  </a:outerShdw>
                </a:effectLst>
              </a:rPr>
              <a:t> do </a:t>
            </a:r>
            <a:r>
              <a:rPr lang="en-US" sz="1900" dirty="0" err="1" smtClean="0">
                <a:effectLst>
                  <a:outerShdw blurRad="38100" dist="38100" dir="2700000" algn="tl">
                    <a:srgbClr val="000000">
                      <a:alpha val="43137"/>
                    </a:srgbClr>
                  </a:outerShdw>
                </a:effectLst>
              </a:rPr>
              <a:t>sistema</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nervoso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parassimpático</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Medicamentos</a:t>
            </a:r>
            <a:r>
              <a:rPr lang="en-US" sz="1900" dirty="0" smtClean="0">
                <a:effectLst>
                  <a:outerShdw blurRad="38100" dist="38100" dir="2700000" algn="tl">
                    <a:srgbClr val="000000">
                      <a:alpha val="43137"/>
                    </a:srgbClr>
                  </a:outerShdw>
                </a:effectLst>
              </a:rPr>
              <a:t> do </a:t>
            </a:r>
            <a:r>
              <a:rPr lang="en-US" sz="1900" dirty="0" err="1" smtClean="0">
                <a:effectLst>
                  <a:outerShdw blurRad="38100" dist="38100" dir="2700000" algn="tl">
                    <a:srgbClr val="000000">
                      <a:alpha val="43137"/>
                    </a:srgbClr>
                  </a:outerShdw>
                </a:effectLst>
              </a:rPr>
              <a:t>tipo</a:t>
            </a:r>
            <a:r>
              <a:rPr lang="en-US" sz="1900" dirty="0" smtClean="0">
                <a:effectLst>
                  <a:outerShdw blurRad="38100" dist="38100" dir="2700000" algn="tl">
                    <a:srgbClr val="000000">
                      <a:alpha val="43137"/>
                    </a:srgbClr>
                  </a:outerShdw>
                </a:effectLst>
              </a:rPr>
              <a:t> beta-</a:t>
            </a:r>
            <a:r>
              <a:rPr lang="en-US" sz="1900" dirty="0" err="1" smtClean="0">
                <a:effectLst>
                  <a:outerShdw blurRad="38100" dist="38100" dir="2700000" algn="tl">
                    <a:srgbClr val="000000">
                      <a:alpha val="43137"/>
                    </a:srgbClr>
                  </a:outerShdw>
                </a:effectLst>
              </a:rPr>
              <a:t>bloqueadores</a:t>
            </a:r>
            <a:r>
              <a:rPr lang="en-US" sz="1900" dirty="0" smtClean="0">
                <a:effectLst>
                  <a:outerShdw blurRad="38100" dist="38100" dir="2700000" algn="tl">
                    <a:srgbClr val="000000">
                      <a:alpha val="43137"/>
                    </a:srgbClr>
                  </a:outerShdw>
                </a:effectLst>
              </a:rPr>
              <a:t> e </a:t>
            </a:r>
            <a:r>
              <a:rPr lang="en-US" sz="1900" dirty="0" err="1" smtClean="0">
                <a:effectLst>
                  <a:outerShdw blurRad="38100" dist="38100" dir="2700000" algn="tl">
                    <a:srgbClr val="000000">
                      <a:alpha val="43137"/>
                    </a:srgbClr>
                  </a:outerShdw>
                </a:effectLst>
              </a:rPr>
              <a:t>glicosídeos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cardíacos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podem</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aumentar</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sensibilidade</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baroreflexa</a:t>
            </a:r>
            <a:r>
              <a:rPr lang="en-US" sz="1900" dirty="0" smtClean="0">
                <a:effectLst>
                  <a:outerShdw blurRad="38100" dist="38100" dir="2700000" algn="tl">
                    <a:srgbClr val="000000">
                      <a:alpha val="43137"/>
                    </a:srgbClr>
                  </a:outerShdw>
                </a:effectLst>
              </a:rPr>
              <a:t> com </a:t>
            </a:r>
            <a:r>
              <a:rPr lang="en-US" sz="1900" dirty="0" err="1" smtClean="0">
                <a:effectLst>
                  <a:outerShdw blurRad="38100" dist="38100" dir="2700000" algn="tl">
                    <a:srgbClr val="000000">
                      <a:alpha val="43137"/>
                    </a:srgbClr>
                  </a:outerShdw>
                </a:effectLst>
              </a:rPr>
              <a:t>possíveis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efeitos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positivos</a:t>
            </a:r>
            <a:r>
              <a:rPr lang="en-US" sz="1900" dirty="0" smtClean="0">
                <a:effectLst>
                  <a:outerShdw blurRad="38100" dist="38100" dir="2700000" algn="tl">
                    <a:srgbClr val="000000">
                      <a:alpha val="43137"/>
                    </a:srgbClr>
                  </a:outerShdw>
                </a:effectLst>
              </a:rPr>
              <a:t> </a:t>
            </a:r>
            <a:r>
              <a:rPr lang="en-US" sz="1900" dirty="0" err="1" smtClean="0">
                <a:effectLst>
                  <a:outerShdw blurRad="38100" dist="38100" dir="2700000" algn="tl">
                    <a:srgbClr val="000000">
                      <a:alpha val="43137"/>
                    </a:srgbClr>
                  </a:outerShdw>
                </a:effectLst>
              </a:rPr>
              <a:t>sobre</a:t>
            </a:r>
            <a:r>
              <a:rPr lang="en-US" sz="1900" dirty="0" smtClean="0">
                <a:effectLst>
                  <a:outerShdw blurRad="38100" dist="38100" dir="2700000" algn="tl">
                    <a:srgbClr val="000000">
                      <a:alpha val="43137"/>
                    </a:srgbClr>
                  </a:outerShdw>
                </a:effectLst>
              </a:rPr>
              <a:t> a </a:t>
            </a:r>
            <a:r>
              <a:rPr lang="en-US" sz="1900" dirty="0" err="1" smtClean="0">
                <a:effectLst>
                  <a:outerShdw blurRad="38100" dist="38100" dir="2700000" algn="tl">
                    <a:srgbClr val="000000">
                      <a:alpha val="43137"/>
                    </a:srgbClr>
                  </a:outerShdw>
                </a:effectLst>
              </a:rPr>
              <a:t>aterosclerose</a:t>
            </a:r>
            <a:r>
              <a:rPr lang="en-US" sz="1900" dirty="0" smtClean="0">
                <a:effectLst>
                  <a:outerShdw blurRad="38100" dist="38100" dir="2700000" algn="tl">
                    <a:srgbClr val="000000">
                      <a:alpha val="43137"/>
                    </a:srgbClr>
                  </a:outerShdw>
                </a:effectLst>
              </a:rPr>
              <a:t>. </a:t>
            </a:r>
          </a:p>
          <a:p>
            <a:endParaRPr lang="en-US" sz="1800" dirty="0"/>
          </a:p>
          <a:p>
            <a:r>
              <a:rPr lang="en-US" sz="1700" dirty="0" smtClean="0">
                <a:solidFill>
                  <a:schemeClr val="bg1"/>
                </a:solidFill>
                <a:effectLst>
                  <a:outerShdw blurRad="38100" dist="38100" dir="2700000" algn="tl">
                    <a:srgbClr val="000000">
                      <a:alpha val="43137"/>
                    </a:srgbClr>
                  </a:outerShdw>
                </a:effectLst>
              </a:rPr>
              <a:t>(Nasr </a:t>
            </a:r>
            <a:r>
              <a:rPr lang="en-US" sz="1700" dirty="0">
                <a:solidFill>
                  <a:schemeClr val="bg1"/>
                </a:solidFill>
                <a:effectLst>
                  <a:outerShdw blurRad="38100" dist="38100" dir="2700000" algn="tl">
                    <a:srgbClr val="000000">
                      <a:alpha val="43137"/>
                    </a:srgbClr>
                  </a:outerShdw>
                </a:effectLst>
              </a:rPr>
              <a:t>N et al. </a:t>
            </a:r>
            <a:r>
              <a:rPr lang="en-US" sz="1700" dirty="0" err="1">
                <a:solidFill>
                  <a:schemeClr val="bg1"/>
                </a:solidFill>
                <a:effectLst>
                  <a:outerShdw blurRad="38100" dist="38100" dir="2700000" algn="tl">
                    <a:srgbClr val="000000">
                      <a:alpha val="43137"/>
                    </a:srgbClr>
                  </a:outerShdw>
                </a:effectLst>
              </a:rPr>
              <a:t>Baroreflex</a:t>
            </a:r>
            <a:r>
              <a:rPr lang="en-US" sz="1700" dirty="0">
                <a:solidFill>
                  <a:schemeClr val="bg1"/>
                </a:solidFill>
                <a:effectLst>
                  <a:outerShdw blurRad="38100" dist="38100" dir="2700000" algn="tl">
                    <a:srgbClr val="000000">
                      <a:alpha val="43137"/>
                    </a:srgbClr>
                  </a:outerShdw>
                </a:effectLst>
              </a:rPr>
              <a:t> sensitivity is impaired in bilateral carotid </a:t>
            </a:r>
            <a:r>
              <a:rPr lang="en-US" sz="1700" dirty="0" smtClean="0">
                <a:solidFill>
                  <a:schemeClr val="bg1"/>
                </a:solidFill>
                <a:effectLst>
                  <a:outerShdw blurRad="38100" dist="38100" dir="2700000" algn="tl">
                    <a:srgbClr val="000000">
                      <a:alpha val="43137"/>
                    </a:srgbClr>
                  </a:outerShdw>
                </a:effectLst>
              </a:rPr>
              <a:t>atherosclerosis. Stroke;36:1891-1895; </a:t>
            </a:r>
            <a:r>
              <a:rPr lang="en-US" sz="1700" dirty="0" err="1" smtClean="0">
                <a:solidFill>
                  <a:schemeClr val="bg1"/>
                </a:solidFill>
                <a:effectLst>
                  <a:outerShdw blurRad="38100" dist="38100" dir="2700000" algn="tl">
                    <a:srgbClr val="000000">
                      <a:alpha val="43137"/>
                    </a:srgbClr>
                  </a:outerShdw>
                </a:effectLst>
              </a:rPr>
              <a:t>Gianoros</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PJ et al. Greater intima-media thickness in the carotid bulb </a:t>
            </a:r>
            <a:r>
              <a:rPr lang="en-US" sz="1700" dirty="0" smtClean="0">
                <a:solidFill>
                  <a:schemeClr val="bg1"/>
                </a:solidFill>
                <a:effectLst>
                  <a:outerShdw blurRad="38100" dist="38100" dir="2700000" algn="tl">
                    <a:srgbClr val="000000">
                      <a:alpha val="43137"/>
                    </a:srgbClr>
                  </a:outerShdw>
                </a:effectLst>
              </a:rPr>
              <a:t>is associated </a:t>
            </a:r>
            <a:r>
              <a:rPr lang="en-US" sz="1700" dirty="0">
                <a:solidFill>
                  <a:schemeClr val="bg1"/>
                </a:solidFill>
                <a:effectLst>
                  <a:outerShdw blurRad="38100" dist="38100" dir="2700000" algn="tl">
                    <a:srgbClr val="000000">
                      <a:alpha val="43137"/>
                    </a:srgbClr>
                  </a:outerShdw>
                </a:effectLst>
              </a:rPr>
              <a:t>with reduced </a:t>
            </a:r>
            <a:r>
              <a:rPr lang="en-US" sz="1700" dirty="0" err="1">
                <a:solidFill>
                  <a:schemeClr val="bg1"/>
                </a:solidFill>
                <a:effectLst>
                  <a:outerShdw blurRad="38100" dist="38100" dir="2700000" algn="tl">
                    <a:srgbClr val="000000">
                      <a:alpha val="43137"/>
                    </a:srgbClr>
                  </a:outerShdw>
                </a:effectLst>
              </a:rPr>
              <a:t>baroreflex</a:t>
            </a:r>
            <a:r>
              <a:rPr lang="en-US" sz="1700" dirty="0">
                <a:solidFill>
                  <a:schemeClr val="bg1"/>
                </a:solidFill>
                <a:effectLst>
                  <a:outerShdw blurRad="38100" dist="38100" dir="2700000" algn="tl">
                    <a:srgbClr val="000000">
                      <a:alpha val="43137"/>
                    </a:srgbClr>
                  </a:outerShdw>
                </a:effectLst>
              </a:rPr>
              <a:t> sensitivity. Am J </a:t>
            </a:r>
            <a:r>
              <a:rPr lang="en-US" sz="1700" dirty="0" err="1">
                <a:solidFill>
                  <a:schemeClr val="bg1"/>
                </a:solidFill>
                <a:effectLst>
                  <a:outerShdw blurRad="38100" dist="38100" dir="2700000" algn="tl">
                    <a:srgbClr val="000000">
                      <a:alpha val="43137"/>
                    </a:srgbClr>
                  </a:outerShdw>
                </a:effectLst>
              </a:rPr>
              <a:t>Hypertens</a:t>
            </a:r>
            <a:r>
              <a:rPr lang="en-US" sz="1700" dirty="0">
                <a:solidFill>
                  <a:schemeClr val="bg1"/>
                </a:solidFill>
                <a:effectLst>
                  <a:outerShdw blurRad="38100" dist="38100" dir="2700000" algn="tl">
                    <a:srgbClr val="000000">
                      <a:alpha val="43137"/>
                    </a:srgbClr>
                  </a:outerShdw>
                </a:effectLst>
              </a:rPr>
              <a:t>. </a:t>
            </a:r>
            <a:r>
              <a:rPr lang="en-US" sz="1700" dirty="0" smtClean="0">
                <a:solidFill>
                  <a:schemeClr val="bg1"/>
                </a:solidFill>
                <a:effectLst>
                  <a:outerShdw blurRad="38100" dist="38100" dir="2700000" algn="tl">
                    <a:srgbClr val="000000">
                      <a:alpha val="43137"/>
                    </a:srgbClr>
                  </a:outerShdw>
                </a:effectLst>
              </a:rPr>
              <a:t>2002;15(6</a:t>
            </a:r>
            <a:r>
              <a:rPr lang="en-US" sz="1700" dirty="0">
                <a:solidFill>
                  <a:schemeClr val="bg1"/>
                </a:solidFill>
                <a:effectLst>
                  <a:outerShdw blurRad="38100" dist="38100" dir="2700000" algn="tl">
                    <a:srgbClr val="000000">
                      <a:alpha val="43137"/>
                    </a:srgbClr>
                  </a:outerShdw>
                </a:effectLst>
              </a:rPr>
              <a:t>): </a:t>
            </a:r>
            <a:r>
              <a:rPr lang="en-US" sz="1700" dirty="0" smtClean="0">
                <a:solidFill>
                  <a:schemeClr val="bg1"/>
                </a:solidFill>
                <a:effectLst>
                  <a:outerShdw blurRad="38100" dist="38100" dir="2700000" algn="tl">
                    <a:srgbClr val="000000">
                      <a:alpha val="43137"/>
                    </a:srgbClr>
                  </a:outerShdw>
                </a:effectLst>
              </a:rPr>
              <a:t>486-491</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Truijen</a:t>
            </a:r>
            <a:r>
              <a:rPr lang="en-US" sz="1700" dirty="0">
                <a:solidFill>
                  <a:schemeClr val="bg1"/>
                </a:solidFill>
                <a:effectLst>
                  <a:outerShdw blurRad="38100" dist="38100" dir="2700000" algn="tl">
                    <a:srgbClr val="000000">
                      <a:alpha val="43137"/>
                    </a:srgbClr>
                  </a:outerShdw>
                </a:effectLst>
              </a:rPr>
              <a:t> J et al. </a:t>
            </a:r>
            <a:r>
              <a:rPr lang="en-US" sz="1700" dirty="0" err="1">
                <a:solidFill>
                  <a:schemeClr val="bg1"/>
                </a:solidFill>
                <a:effectLst>
                  <a:outerShdw blurRad="38100" dist="38100" dir="2700000" algn="tl">
                    <a:srgbClr val="000000">
                      <a:alpha val="43137"/>
                    </a:srgbClr>
                  </a:outerShdw>
                </a:effectLst>
              </a:rPr>
              <a:t>Baroreflex</a:t>
            </a:r>
            <a:r>
              <a:rPr lang="en-US" sz="1700" dirty="0">
                <a:solidFill>
                  <a:schemeClr val="bg1"/>
                </a:solidFill>
                <a:effectLst>
                  <a:outerShdw blurRad="38100" dist="38100" dir="2700000" algn="tl">
                    <a:srgbClr val="000000">
                      <a:alpha val="43137"/>
                    </a:srgbClr>
                  </a:outerShdw>
                </a:effectLst>
              </a:rPr>
              <a:t> sensitivity is higher during acute </a:t>
            </a:r>
            <a:r>
              <a:rPr lang="en-US" sz="1700" dirty="0" smtClean="0">
                <a:solidFill>
                  <a:schemeClr val="bg1"/>
                </a:solidFill>
                <a:effectLst>
                  <a:outerShdw blurRad="38100" dist="38100" dir="2700000" algn="tl">
                    <a:srgbClr val="000000">
                      <a:alpha val="43137"/>
                    </a:srgbClr>
                  </a:outerShdw>
                </a:effectLst>
              </a:rPr>
              <a:t>psychological stress </a:t>
            </a:r>
            <a:r>
              <a:rPr lang="en-US" sz="1700" dirty="0">
                <a:solidFill>
                  <a:schemeClr val="bg1"/>
                </a:solidFill>
                <a:effectLst>
                  <a:outerShdw blurRad="38100" dist="38100" dir="2700000" algn="tl">
                    <a:srgbClr val="000000">
                      <a:alpha val="43137"/>
                    </a:srgbClr>
                  </a:outerShdw>
                </a:effectLst>
              </a:rPr>
              <a:t>in healthy subjects under B-adrenergic blockade. </a:t>
            </a:r>
            <a:r>
              <a:rPr lang="en-US" sz="1700" dirty="0" err="1">
                <a:solidFill>
                  <a:schemeClr val="bg1"/>
                </a:solidFill>
                <a:effectLst>
                  <a:outerShdw blurRad="38100" dist="38100" dir="2700000" algn="tl">
                    <a:srgbClr val="000000">
                      <a:alpha val="43137"/>
                    </a:srgbClr>
                  </a:outerShdw>
                </a:effectLst>
              </a:rPr>
              <a:t>Clin</a:t>
            </a:r>
            <a:r>
              <a:rPr lang="en-US" sz="1700" dirty="0">
                <a:solidFill>
                  <a:schemeClr val="bg1"/>
                </a:solidFill>
                <a:effectLst>
                  <a:outerShdw blurRad="38100" dist="38100" dir="2700000" algn="tl">
                    <a:srgbClr val="000000">
                      <a:alpha val="43137"/>
                    </a:srgbClr>
                  </a:outerShdw>
                </a:effectLst>
              </a:rPr>
              <a:t> </a:t>
            </a:r>
            <a:r>
              <a:rPr lang="en-US" sz="1700" dirty="0" err="1" smtClean="0">
                <a:solidFill>
                  <a:schemeClr val="bg1"/>
                </a:solidFill>
                <a:effectLst>
                  <a:outerShdw blurRad="38100" dist="38100" dir="2700000" algn="tl">
                    <a:srgbClr val="000000">
                      <a:alpha val="43137"/>
                    </a:srgbClr>
                  </a:outerShdw>
                </a:effectLst>
              </a:rPr>
              <a:t>Sci</a:t>
            </a:r>
            <a:r>
              <a:rPr lang="en-US" sz="1700" dirty="0" smtClean="0">
                <a:solidFill>
                  <a:schemeClr val="bg1"/>
                </a:solidFill>
                <a:effectLst>
                  <a:outerShdw blurRad="38100" dist="38100" dir="2700000" algn="tl">
                    <a:srgbClr val="000000">
                      <a:alpha val="43137"/>
                    </a:srgbClr>
                  </a:outerShdw>
                </a:effectLst>
              </a:rPr>
              <a:t> (</a:t>
            </a:r>
            <a:r>
              <a:rPr lang="en-US" sz="1700" dirty="0" err="1" smtClean="0">
                <a:solidFill>
                  <a:schemeClr val="bg1"/>
                </a:solidFill>
                <a:effectLst>
                  <a:outerShdw blurRad="38100" dist="38100" dir="2700000" algn="tl">
                    <a:srgbClr val="000000">
                      <a:alpha val="43137"/>
                    </a:srgbClr>
                  </a:outerShdw>
                </a:effectLst>
              </a:rPr>
              <a:t>Lond</a:t>
            </a:r>
            <a:r>
              <a:rPr lang="en-US" sz="1700" dirty="0">
                <a:solidFill>
                  <a:schemeClr val="bg1"/>
                </a:solidFill>
                <a:effectLst>
                  <a:outerShdw blurRad="38100" dist="38100" dir="2700000" algn="tl">
                    <a:srgbClr val="000000">
                      <a:alpha val="43137"/>
                    </a:srgbClr>
                  </a:outerShdw>
                </a:effectLst>
              </a:rPr>
              <a:t>), Feb 2011; 120(4):161-167; </a:t>
            </a:r>
            <a:r>
              <a:rPr lang="en-US" sz="1700" dirty="0" err="1">
                <a:solidFill>
                  <a:schemeClr val="bg1"/>
                </a:solidFill>
                <a:effectLst>
                  <a:outerShdw blurRad="38100" dist="38100" dir="2700000" algn="tl">
                    <a:srgbClr val="000000">
                      <a:alpha val="43137"/>
                    </a:srgbClr>
                  </a:outerShdw>
                </a:effectLst>
              </a:rPr>
              <a:t>Schobel</a:t>
            </a:r>
            <a:r>
              <a:rPr lang="en-US" sz="1700" dirty="0">
                <a:solidFill>
                  <a:schemeClr val="bg1"/>
                </a:solidFill>
                <a:effectLst>
                  <a:outerShdw blurRad="38100" dist="38100" dir="2700000" algn="tl">
                    <a:srgbClr val="000000">
                      <a:alpha val="43137"/>
                    </a:srgbClr>
                  </a:outerShdw>
                </a:effectLst>
              </a:rPr>
              <a:t> HP et al. 1991.Contrasting effects of digitalis and </a:t>
            </a:r>
            <a:r>
              <a:rPr lang="en-US" sz="1700" dirty="0" err="1" smtClean="0">
                <a:solidFill>
                  <a:schemeClr val="bg1"/>
                </a:solidFill>
                <a:effectLst>
                  <a:outerShdw blurRad="38100" dist="38100" dir="2700000" algn="tl">
                    <a:srgbClr val="000000">
                      <a:alpha val="43137"/>
                    </a:srgbClr>
                  </a:outerShdw>
                </a:effectLst>
              </a:rPr>
              <a:t>dobutamine</a:t>
            </a:r>
            <a:r>
              <a:rPr lang="en-US" sz="1700" dirty="0" smtClean="0">
                <a:solidFill>
                  <a:schemeClr val="bg1"/>
                </a:solidFill>
                <a:effectLst>
                  <a:outerShdw blurRad="38100" dist="38100" dir="2700000" algn="tl">
                    <a:srgbClr val="000000">
                      <a:alpha val="43137"/>
                    </a:srgbClr>
                  </a:outerShdw>
                </a:effectLst>
              </a:rPr>
              <a:t> on </a:t>
            </a:r>
            <a:r>
              <a:rPr lang="en-US" sz="1700" dirty="0" err="1">
                <a:solidFill>
                  <a:schemeClr val="bg1"/>
                </a:solidFill>
                <a:effectLst>
                  <a:outerShdw blurRad="38100" dist="38100" dir="2700000" algn="tl">
                    <a:srgbClr val="000000">
                      <a:alpha val="43137"/>
                    </a:srgbClr>
                  </a:outerShdw>
                </a:effectLst>
              </a:rPr>
              <a:t>baroreflex</a:t>
            </a:r>
            <a:r>
              <a:rPr lang="en-US" sz="1700" dirty="0">
                <a:solidFill>
                  <a:schemeClr val="bg1"/>
                </a:solidFill>
                <a:effectLst>
                  <a:outerShdw blurRad="38100" dist="38100" dir="2700000" algn="tl">
                    <a:srgbClr val="000000">
                      <a:alpha val="43137"/>
                    </a:srgbClr>
                  </a:outerShdw>
                </a:effectLst>
              </a:rPr>
              <a:t> sympathetic control in normal humans, Circulation </a:t>
            </a:r>
            <a:r>
              <a:rPr lang="en-US" sz="1700" dirty="0" smtClean="0">
                <a:solidFill>
                  <a:schemeClr val="bg1"/>
                </a:solidFill>
                <a:effectLst>
                  <a:outerShdw blurRad="38100" dist="38100" dir="2700000" algn="tl">
                    <a:srgbClr val="000000">
                      <a:alpha val="43137"/>
                    </a:srgbClr>
                  </a:outerShdw>
                </a:effectLst>
              </a:rPr>
              <a:t>V84,1118-1129</a:t>
            </a:r>
            <a:r>
              <a:rPr lang="en-US" sz="1700" dirty="0">
                <a:solidFill>
                  <a:schemeClr val="bg1"/>
                </a:solidFill>
                <a:effectLst>
                  <a:outerShdw blurRad="38100" dist="38100" dir="2700000" algn="tl">
                    <a:srgbClr val="000000">
                      <a:alpha val="43137"/>
                    </a:srgbClr>
                  </a:outerShdw>
                </a:effectLst>
              </a:rPr>
              <a:t>.</a:t>
            </a:r>
            <a:endParaRPr lang="en-US" sz="17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969583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0"/>
            <a:ext cx="8640960" cy="1124744"/>
          </a:xfrm>
        </p:spPr>
        <p:txBody>
          <a:bodyPr>
            <a:normAutofit fontScale="90000"/>
          </a:bodyPr>
          <a:lstStyle/>
          <a:p>
            <a:r>
              <a:rPr lang="el-GR" sz="4000" dirty="0" smtClean="0">
                <a:latin typeface="Times New Roman"/>
                <a:cs typeface="Times New Roman"/>
              </a:rPr>
              <a:t>β</a:t>
            </a:r>
            <a:r>
              <a:rPr lang="pt-BR" sz="4000" dirty="0" smtClean="0">
                <a:latin typeface="Times New Roman"/>
                <a:cs typeface="Times New Roman"/>
              </a:rPr>
              <a:t> - </a:t>
            </a:r>
            <a:r>
              <a:rPr lang="pt-BR" sz="3200" dirty="0" smtClean="0"/>
              <a:t>bloqueadores, </a:t>
            </a:r>
            <a:br>
              <a:rPr lang="pt-BR" sz="3200" dirty="0" smtClean="0"/>
            </a:br>
            <a:r>
              <a:rPr lang="pt-BR" sz="3200" dirty="0" smtClean="0"/>
              <a:t>Uma Espada de Dois Gumes?</a:t>
            </a:r>
            <a:endParaRPr lang="pt-BR" sz="3200" dirty="0"/>
          </a:p>
        </p:txBody>
      </p:sp>
      <p:sp>
        <p:nvSpPr>
          <p:cNvPr id="3" name="Espaço Reservado para Conteúdo 2"/>
          <p:cNvSpPr>
            <a:spLocks noGrp="1"/>
          </p:cNvSpPr>
          <p:nvPr>
            <p:ph idx="1"/>
          </p:nvPr>
        </p:nvSpPr>
        <p:spPr>
          <a:xfrm>
            <a:off x="0" y="980728"/>
            <a:ext cx="9144000" cy="5877272"/>
          </a:xfrm>
        </p:spPr>
        <p:txBody>
          <a:bodyPr>
            <a:normAutofit fontScale="32500" lnSpcReduction="20000"/>
          </a:bodyPr>
          <a:lstStyle/>
          <a:p>
            <a:endParaRPr lang="en-US" sz="5500" dirty="0" smtClean="0"/>
          </a:p>
          <a:p>
            <a:r>
              <a:rPr lang="en-US" sz="5500" dirty="0" smtClean="0">
                <a:effectLst>
                  <a:outerShdw blurRad="38100" dist="38100" dir="2700000" algn="tl">
                    <a:srgbClr val="000000">
                      <a:alpha val="43137"/>
                    </a:srgbClr>
                  </a:outerShdw>
                </a:effectLst>
              </a:rPr>
              <a:t>Um </a:t>
            </a:r>
            <a:r>
              <a:rPr lang="en-US" sz="5500" dirty="0" err="1" smtClean="0">
                <a:effectLst>
                  <a:outerShdw blurRad="38100" dist="38100" dir="2700000" algn="tl">
                    <a:srgbClr val="000000">
                      <a:alpha val="43137"/>
                    </a:srgbClr>
                  </a:outerShdw>
                </a:effectLst>
              </a:rPr>
              <a:t>estudo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recente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confirmou</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que</a:t>
            </a:r>
            <a:r>
              <a:rPr lang="en-US" sz="5500" dirty="0" smtClean="0">
                <a:effectLst>
                  <a:outerShdw blurRad="38100" dist="38100" dir="2700000" algn="tl">
                    <a:srgbClr val="000000">
                      <a:alpha val="43137"/>
                    </a:srgbClr>
                  </a:outerShdw>
                </a:effectLst>
              </a:rPr>
              <a:t> o </a:t>
            </a:r>
            <a:r>
              <a:rPr lang="en-US" sz="5500" dirty="0" err="1" smtClean="0">
                <a:effectLst>
                  <a:outerShdw blurRad="38100" dist="38100" dir="2700000" algn="tl">
                    <a:srgbClr val="000000">
                      <a:alpha val="43137"/>
                    </a:srgbClr>
                  </a:outerShdw>
                </a:effectLst>
              </a:rPr>
              <a:t>uso</a:t>
            </a:r>
            <a:r>
              <a:rPr lang="en-US" sz="5500" dirty="0" smtClean="0">
                <a:effectLst>
                  <a:outerShdw blurRad="38100" dist="38100" dir="2700000" algn="tl">
                    <a:srgbClr val="000000">
                      <a:alpha val="43137"/>
                    </a:srgbClr>
                  </a:outerShdw>
                </a:effectLst>
              </a:rPr>
              <a:t> de </a:t>
            </a:r>
            <a:r>
              <a:rPr lang="en-US" sz="5500" dirty="0" err="1" smtClean="0">
                <a:effectLst>
                  <a:outerShdw blurRad="38100" dist="38100" dir="2700000" algn="tl">
                    <a:srgbClr val="000000">
                      <a:alpha val="43137"/>
                    </a:srgbClr>
                  </a:outerShdw>
                </a:effectLst>
              </a:rPr>
              <a:t>betabloqueadores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parece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não</a:t>
            </a:r>
            <a:r>
              <a:rPr lang="en-US" sz="5500" dirty="0" smtClean="0">
                <a:effectLst>
                  <a:outerShdw blurRad="38100" dist="38100" dir="2700000" algn="tl">
                    <a:srgbClr val="000000">
                      <a:alpha val="43137"/>
                    </a:srgbClr>
                  </a:outerShdw>
                </a:effectLst>
              </a:rPr>
              <a:t> ser de </a:t>
            </a:r>
            <a:r>
              <a:rPr lang="en-US" sz="5500" dirty="0" err="1" smtClean="0">
                <a:effectLst>
                  <a:outerShdw blurRad="38100" dist="38100" dir="2700000" algn="tl">
                    <a:srgbClr val="000000">
                      <a:alpha val="43137"/>
                    </a:srgbClr>
                  </a:outerShdw>
                </a:effectLst>
              </a:rPr>
              <a:t>qualquer</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benefício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três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grupos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distintos</a:t>
            </a:r>
            <a:r>
              <a:rPr lang="en-US" sz="5500" dirty="0" smtClean="0">
                <a:effectLst>
                  <a:outerShdw blurRad="38100" dist="38100" dir="2700000" algn="tl">
                    <a:srgbClr val="000000">
                      <a:alpha val="43137"/>
                    </a:srgbClr>
                  </a:outerShdw>
                </a:effectLst>
              </a:rPr>
              <a:t> de </a:t>
            </a:r>
            <a:r>
              <a:rPr lang="en-US" sz="5500" dirty="0" err="1" smtClean="0">
                <a:effectLst>
                  <a:outerShdw blurRad="38100" dist="38100" dir="2700000" algn="tl">
                    <a:srgbClr val="000000">
                      <a:alpha val="43137"/>
                    </a:srgbClr>
                  </a:outerShdw>
                </a:effectLst>
              </a:rPr>
              <a:t>pacientes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ambulatoriais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estáveis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aqueles</a:t>
            </a:r>
            <a:r>
              <a:rPr lang="en-US" sz="5500" dirty="0" smtClean="0">
                <a:effectLst>
                  <a:outerShdw blurRad="38100" dist="38100" dir="2700000" algn="tl">
                    <a:srgbClr val="000000">
                      <a:alpha val="43137"/>
                    </a:srgbClr>
                  </a:outerShdw>
                </a:effectLst>
              </a:rPr>
              <a:t> com </a:t>
            </a:r>
            <a:r>
              <a:rPr lang="en-US" sz="5500" dirty="0" err="1" smtClean="0">
                <a:effectLst>
                  <a:outerShdw blurRad="38100" dist="38100" dir="2700000" algn="tl">
                    <a:srgbClr val="000000">
                      <a:alpha val="43137"/>
                    </a:srgbClr>
                  </a:outerShdw>
                </a:effectLst>
              </a:rPr>
              <a:t>doença</a:t>
            </a:r>
            <a:r>
              <a:rPr lang="en-US" sz="5500" dirty="0" smtClean="0">
                <a:effectLst>
                  <a:outerShdw blurRad="38100" dist="38100" dir="2700000" algn="tl">
                    <a:srgbClr val="000000">
                      <a:alpha val="43137"/>
                    </a:srgbClr>
                  </a:outerShdw>
                </a:effectLst>
              </a:rPr>
              <a:t> arterial </a:t>
            </a:r>
            <a:r>
              <a:rPr lang="en-US" sz="5500" dirty="0" err="1" smtClean="0">
                <a:effectLst>
                  <a:outerShdw blurRad="38100" dist="38100" dir="2700000" algn="tl">
                    <a:srgbClr val="000000">
                      <a:alpha val="43137"/>
                    </a:srgbClr>
                  </a:outerShdw>
                </a:effectLst>
              </a:rPr>
              <a:t>coronária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mas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sem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história</a:t>
            </a:r>
            <a:r>
              <a:rPr lang="en-US" sz="5500" dirty="0" smtClean="0">
                <a:effectLst>
                  <a:outerShdw blurRad="38100" dist="38100" dir="2700000" algn="tl">
                    <a:srgbClr val="000000">
                      <a:alpha val="43137"/>
                    </a:srgbClr>
                  </a:outerShdw>
                </a:effectLst>
              </a:rPr>
              <a:t> de </a:t>
            </a:r>
            <a:r>
              <a:rPr lang="en-US" sz="5500" dirty="0" err="1" smtClean="0">
                <a:effectLst>
                  <a:outerShdw blurRad="38100" dist="38100" dir="2700000" algn="tl">
                    <a:srgbClr val="000000">
                      <a:alpha val="43137"/>
                    </a:srgbClr>
                  </a:outerShdw>
                </a:effectLst>
              </a:rPr>
              <a:t>infarto</a:t>
            </a:r>
            <a:r>
              <a:rPr lang="en-US" sz="5500" dirty="0" smtClean="0">
                <a:effectLst>
                  <a:outerShdw blurRad="38100" dist="38100" dir="2700000" algn="tl">
                    <a:srgbClr val="000000">
                      <a:alpha val="43137"/>
                    </a:srgbClr>
                  </a:outerShdw>
                </a:effectLst>
              </a:rPr>
              <a:t> do </a:t>
            </a:r>
            <a:r>
              <a:rPr lang="en-US" sz="5500" dirty="0" err="1" smtClean="0">
                <a:effectLst>
                  <a:outerShdw blurRad="38100" dist="38100" dir="2700000" algn="tl">
                    <a:srgbClr val="000000">
                      <a:alpha val="43137"/>
                    </a:srgbClr>
                  </a:outerShdw>
                </a:effectLst>
              </a:rPr>
              <a:t>miocárdio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aqueles</a:t>
            </a:r>
            <a:r>
              <a:rPr lang="en-US" sz="5500" dirty="0" smtClean="0">
                <a:effectLst>
                  <a:outerShdw blurRad="38100" dist="38100" dir="2700000" algn="tl">
                    <a:srgbClr val="000000">
                      <a:alpha val="43137"/>
                    </a:srgbClr>
                  </a:outerShdw>
                </a:effectLst>
              </a:rPr>
              <a:t> com </a:t>
            </a:r>
            <a:r>
              <a:rPr lang="en-US" sz="5500" dirty="0" err="1" smtClean="0">
                <a:effectLst>
                  <a:outerShdw blurRad="38100" dist="38100" dir="2700000" algn="tl">
                    <a:srgbClr val="000000">
                      <a:alpha val="43137"/>
                    </a:srgbClr>
                  </a:outerShdw>
                </a:effectLst>
              </a:rPr>
              <a:t>uma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remota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história</a:t>
            </a:r>
            <a:r>
              <a:rPr lang="en-US" sz="5500" dirty="0" smtClean="0">
                <a:effectLst>
                  <a:outerShdw blurRad="38100" dist="38100" dir="2700000" algn="tl">
                    <a:srgbClr val="000000">
                      <a:alpha val="43137"/>
                    </a:srgbClr>
                  </a:outerShdw>
                </a:effectLst>
              </a:rPr>
              <a:t> de </a:t>
            </a:r>
            <a:r>
              <a:rPr lang="en-US" sz="5500" dirty="0" err="1" smtClean="0">
                <a:effectLst>
                  <a:outerShdw blurRad="38100" dist="38100" dir="2700000" algn="tl">
                    <a:srgbClr val="000000">
                      <a:alpha val="43137"/>
                    </a:srgbClr>
                  </a:outerShdw>
                </a:effectLst>
              </a:rPr>
              <a:t>infarto</a:t>
            </a:r>
            <a:r>
              <a:rPr lang="en-US" sz="5500" dirty="0" smtClean="0">
                <a:effectLst>
                  <a:outerShdw blurRad="38100" dist="38100" dir="2700000" algn="tl">
                    <a:srgbClr val="000000">
                      <a:alpha val="43137"/>
                    </a:srgbClr>
                  </a:outerShdw>
                </a:effectLst>
              </a:rPr>
              <a:t> do </a:t>
            </a:r>
            <a:r>
              <a:rPr lang="en-US" sz="5500" dirty="0" err="1" smtClean="0">
                <a:effectLst>
                  <a:outerShdw blurRad="38100" dist="38100" dir="2700000" algn="tl">
                    <a:srgbClr val="000000">
                      <a:alpha val="43137"/>
                    </a:srgbClr>
                  </a:outerShdw>
                </a:effectLst>
              </a:rPr>
              <a:t>miocárdio</a:t>
            </a:r>
            <a:r>
              <a:rPr lang="en-US" sz="5500" dirty="0" smtClean="0">
                <a:effectLst>
                  <a:outerShdw blurRad="38100" dist="38100" dir="2700000" algn="tl">
                    <a:srgbClr val="000000">
                      <a:alpha val="43137"/>
                    </a:srgbClr>
                  </a:outerShdw>
                </a:effectLst>
              </a:rPr>
              <a:t> (um </a:t>
            </a:r>
            <a:r>
              <a:rPr lang="en-US" sz="5500" dirty="0" err="1" smtClean="0">
                <a:effectLst>
                  <a:outerShdw blurRad="38100" dist="38100" dir="2700000" algn="tl">
                    <a:srgbClr val="000000">
                      <a:alpha val="43137"/>
                    </a:srgbClr>
                  </a:outerShdw>
                </a:effectLst>
              </a:rPr>
              <a:t>ano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ou</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mais</a:t>
            </a:r>
            <a:r>
              <a:rPr lang="en-US" sz="5500" dirty="0" smtClean="0">
                <a:effectLst>
                  <a:outerShdw blurRad="38100" dist="38100" dir="2700000" algn="tl">
                    <a:srgbClr val="000000">
                      <a:alpha val="43137"/>
                    </a:srgbClr>
                  </a:outerShdw>
                </a:effectLst>
              </a:rPr>
              <a:t>); e </a:t>
            </a:r>
            <a:r>
              <a:rPr lang="en-US" sz="5500" dirty="0" err="1" smtClean="0">
                <a:effectLst>
                  <a:outerShdw blurRad="38100" dist="38100" dir="2700000" algn="tl">
                    <a:srgbClr val="000000">
                      <a:alpha val="43137"/>
                    </a:srgbClr>
                  </a:outerShdw>
                </a:effectLst>
              </a:rPr>
              <a:t>aqueles</a:t>
            </a:r>
            <a:r>
              <a:rPr lang="en-US" sz="5500" dirty="0" smtClean="0">
                <a:effectLst>
                  <a:outerShdw blurRad="38100" dist="38100" dir="2700000" algn="tl">
                    <a:srgbClr val="000000">
                      <a:alpha val="43137"/>
                    </a:srgbClr>
                  </a:outerShdw>
                </a:effectLst>
              </a:rPr>
              <a:t> com </a:t>
            </a:r>
            <a:r>
              <a:rPr lang="en-US" sz="5500" dirty="0" err="1" smtClean="0">
                <a:effectLst>
                  <a:outerShdw blurRad="38100" dist="38100" dir="2700000" algn="tl">
                    <a:srgbClr val="000000">
                      <a:alpha val="43137"/>
                    </a:srgbClr>
                  </a:outerShdw>
                </a:effectLst>
              </a:rPr>
              <a:t>apenas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fatores</a:t>
            </a:r>
            <a:r>
              <a:rPr lang="en-US" sz="5500" dirty="0" smtClean="0">
                <a:effectLst>
                  <a:outerShdw blurRad="38100" dist="38100" dir="2700000" algn="tl">
                    <a:srgbClr val="000000">
                      <a:alpha val="43137"/>
                    </a:srgbClr>
                  </a:outerShdw>
                </a:effectLst>
              </a:rPr>
              <a:t> de </a:t>
            </a:r>
            <a:r>
              <a:rPr lang="en-US" sz="5500" dirty="0" err="1" smtClean="0">
                <a:effectLst>
                  <a:outerShdw blurRad="38100" dist="38100" dir="2700000" algn="tl">
                    <a:srgbClr val="000000">
                      <a:alpha val="43137"/>
                    </a:srgbClr>
                  </a:outerShdw>
                </a:effectLst>
              </a:rPr>
              <a:t>risco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coronário</a:t>
            </a:r>
            <a:r>
              <a:rPr lang="en-US" sz="5500" dirty="0" smtClean="0">
                <a:effectLst>
                  <a:outerShdw blurRad="38100" dist="38100" dir="2700000" algn="tl">
                    <a:srgbClr val="000000">
                      <a:alpha val="43137"/>
                    </a:srgbClr>
                  </a:outerShdw>
                </a:effectLst>
              </a:rPr>
              <a:t>. </a:t>
            </a:r>
            <a:endParaRPr lang="pt-BR" sz="5500" dirty="0" smtClean="0">
              <a:effectLst>
                <a:outerShdw blurRad="38100" dist="38100" dir="2700000" algn="tl">
                  <a:srgbClr val="000000">
                    <a:alpha val="43137"/>
                  </a:srgbClr>
                </a:outerShdw>
              </a:effectLst>
            </a:endParaRPr>
          </a:p>
          <a:p>
            <a:r>
              <a:rPr lang="en-US" sz="5500" dirty="0" err="1" smtClean="0">
                <a:effectLst>
                  <a:outerShdw blurRad="38100" dist="38100" dir="2700000" algn="tl">
                    <a:srgbClr val="000000">
                      <a:alpha val="43137"/>
                    </a:srgbClr>
                  </a:outerShdw>
                </a:effectLst>
              </a:rPr>
              <a:t>Também</a:t>
            </a:r>
            <a:r>
              <a:rPr lang="en-US" sz="5500" dirty="0" smtClean="0">
                <a:effectLst>
                  <a:outerShdw blurRad="38100" dist="38100" dir="2700000" algn="tl">
                    <a:srgbClr val="000000">
                      <a:alpha val="43137"/>
                    </a:srgbClr>
                  </a:outerShdw>
                </a:effectLst>
              </a:rPr>
              <a:t>, o </a:t>
            </a:r>
            <a:r>
              <a:rPr lang="en-US" sz="5500" dirty="0" err="1" smtClean="0">
                <a:effectLst>
                  <a:outerShdw blurRad="38100" dist="38100" dir="2700000" algn="tl">
                    <a:srgbClr val="000000">
                      <a:alpha val="43137"/>
                    </a:srgbClr>
                  </a:outerShdw>
                </a:effectLst>
              </a:rPr>
              <a:t>efeito</a:t>
            </a:r>
            <a:r>
              <a:rPr lang="en-US" sz="5500" dirty="0" smtClean="0">
                <a:effectLst>
                  <a:outerShdw blurRad="38100" dist="38100" dir="2700000" algn="tl">
                    <a:srgbClr val="000000">
                      <a:alpha val="43137"/>
                    </a:srgbClr>
                  </a:outerShdw>
                </a:effectLst>
              </a:rPr>
              <a:t> dos </a:t>
            </a:r>
            <a:r>
              <a:rPr lang="en-US" sz="5500" dirty="0" err="1" smtClean="0">
                <a:effectLst>
                  <a:outerShdw blurRad="38100" dist="38100" dir="2700000" algn="tl">
                    <a:srgbClr val="000000">
                      <a:alpha val="43137"/>
                    </a:srgbClr>
                  </a:outerShdw>
                </a:effectLst>
              </a:rPr>
              <a:t>betabloqueadores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como</a:t>
            </a:r>
            <a:r>
              <a:rPr lang="en-US" sz="5500" dirty="0" smtClean="0">
                <a:effectLst>
                  <a:outerShdw blurRad="38100" dist="38100" dir="2700000" algn="tl">
                    <a:srgbClr val="000000">
                      <a:alpha val="43137"/>
                    </a:srgbClr>
                  </a:outerShdw>
                </a:effectLst>
              </a:rPr>
              <a:t> um </a:t>
            </a:r>
            <a:r>
              <a:rPr lang="en-US" sz="5500" dirty="0" err="1" smtClean="0">
                <a:effectLst>
                  <a:outerShdw blurRad="38100" dist="38100" dir="2700000" algn="tl">
                    <a:srgbClr val="000000">
                      <a:alpha val="43137"/>
                    </a:srgbClr>
                  </a:outerShdw>
                </a:effectLst>
              </a:rPr>
              <a:t>tratamento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para</a:t>
            </a:r>
            <a:r>
              <a:rPr lang="en-US" sz="5500" dirty="0" smtClean="0">
                <a:effectLst>
                  <a:outerShdw blurRad="38100" dist="38100" dir="2700000" algn="tl">
                    <a:srgbClr val="000000">
                      <a:alpha val="43137"/>
                    </a:srgbClr>
                  </a:outerShdw>
                </a:effectLst>
              </a:rPr>
              <a:t> a </a:t>
            </a:r>
            <a:r>
              <a:rPr lang="en-US" sz="5500" dirty="0" err="1" smtClean="0">
                <a:effectLst>
                  <a:outerShdw blurRad="38100" dist="38100" dir="2700000" algn="tl">
                    <a:srgbClr val="000000">
                      <a:alpha val="43137"/>
                    </a:srgbClr>
                  </a:outerShdw>
                </a:effectLst>
              </a:rPr>
              <a:t>hipertensão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primária</a:t>
            </a:r>
            <a:r>
              <a:rPr lang="en-US" sz="5500" dirty="0" smtClean="0">
                <a:effectLst>
                  <a:outerShdw blurRad="38100" dist="38100" dir="2700000" algn="tl">
                    <a:srgbClr val="000000">
                      <a:alpha val="43137"/>
                    </a:srgbClr>
                  </a:outerShdw>
                </a:effectLst>
              </a:rPr>
              <a:t> tem </a:t>
            </a:r>
            <a:r>
              <a:rPr lang="en-US" sz="5500" dirty="0" err="1" smtClean="0">
                <a:effectLst>
                  <a:outerShdw blurRad="38100" dist="38100" dir="2700000" algn="tl">
                    <a:srgbClr val="000000">
                      <a:alpha val="43137"/>
                    </a:srgbClr>
                  </a:outerShdw>
                </a:effectLst>
              </a:rPr>
              <a:t>sido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questionado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Em</a:t>
            </a:r>
            <a:r>
              <a:rPr lang="en-US" sz="5500" dirty="0" smtClean="0">
                <a:effectLst>
                  <a:outerShdw blurRad="38100" dist="38100" dir="2700000" algn="tl">
                    <a:srgbClr val="000000">
                      <a:alpha val="43137"/>
                    </a:srgbClr>
                  </a:outerShdw>
                </a:effectLst>
              </a:rPr>
              <a:t> um </a:t>
            </a:r>
            <a:r>
              <a:rPr lang="en-US" sz="5500" dirty="0" err="1" smtClean="0">
                <a:effectLst>
                  <a:outerShdw blurRad="38100" dist="38100" dir="2700000" algn="tl">
                    <a:srgbClr val="000000">
                      <a:alpha val="43137"/>
                    </a:srgbClr>
                  </a:outerShdw>
                </a:effectLst>
              </a:rPr>
              <a:t>estudo</a:t>
            </a:r>
            <a:r>
              <a:rPr lang="en-US" sz="5500" dirty="0" smtClean="0">
                <a:effectLst>
                  <a:outerShdw blurRad="38100" dist="38100" dir="2700000" algn="tl">
                    <a:srgbClr val="000000">
                      <a:alpha val="43137"/>
                    </a:srgbClr>
                  </a:outerShdw>
                </a:effectLst>
              </a:rPr>
              <a:t> de meta-</a:t>
            </a:r>
            <a:r>
              <a:rPr lang="en-US" sz="5500" dirty="0" err="1" smtClean="0">
                <a:effectLst>
                  <a:outerShdw blurRad="38100" dist="38100" dir="2700000" algn="tl">
                    <a:srgbClr val="000000">
                      <a:alpha val="43137"/>
                    </a:srgbClr>
                  </a:outerShdw>
                </a:effectLst>
              </a:rPr>
              <a:t>análise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publicado</a:t>
            </a:r>
            <a:r>
              <a:rPr lang="en-US" sz="5500" dirty="0" smtClean="0">
                <a:effectLst>
                  <a:outerShdw blurRad="38100" dist="38100" dir="2700000" algn="tl">
                    <a:srgbClr val="000000">
                      <a:alpha val="43137"/>
                    </a:srgbClr>
                  </a:outerShdw>
                </a:effectLst>
              </a:rPr>
              <a:t> no </a:t>
            </a:r>
            <a:r>
              <a:rPr lang="en-US" sz="5500" dirty="0" err="1" smtClean="0">
                <a:effectLst>
                  <a:outerShdw blurRad="38100" dist="38100" dir="2700000" algn="tl">
                    <a:srgbClr val="000000">
                      <a:alpha val="43137"/>
                    </a:srgbClr>
                  </a:outerShdw>
                </a:effectLst>
              </a:rPr>
              <a:t>Jornal</a:t>
            </a:r>
            <a:r>
              <a:rPr lang="en-US" sz="5500" dirty="0" smtClean="0">
                <a:effectLst>
                  <a:outerShdw blurRad="38100" dist="38100" dir="2700000" algn="tl">
                    <a:srgbClr val="000000">
                      <a:alpha val="43137"/>
                    </a:srgbClr>
                  </a:outerShdw>
                </a:effectLst>
              </a:rPr>
              <a:t> Lancet </a:t>
            </a:r>
            <a:r>
              <a:rPr lang="en-US" sz="5500" dirty="0" err="1" smtClean="0">
                <a:effectLst>
                  <a:outerShdw blurRad="38100" dist="38100" dir="2700000" algn="tl">
                    <a:srgbClr val="000000">
                      <a:alpha val="43137"/>
                    </a:srgbClr>
                  </a:outerShdw>
                </a:effectLst>
              </a:rPr>
              <a:t>em</a:t>
            </a:r>
            <a:r>
              <a:rPr lang="en-US" sz="5500" dirty="0" smtClean="0">
                <a:effectLst>
                  <a:outerShdw blurRad="38100" dist="38100" dir="2700000" algn="tl">
                    <a:srgbClr val="000000">
                      <a:alpha val="43137"/>
                    </a:srgbClr>
                  </a:outerShdw>
                </a:effectLst>
              </a:rPr>
              <a:t> 2005 </a:t>
            </a:r>
            <a:r>
              <a:rPr lang="en-US" sz="5500" dirty="0" err="1" smtClean="0">
                <a:effectLst>
                  <a:outerShdw blurRad="38100" dist="38100" dir="2700000" algn="tl">
                    <a:srgbClr val="000000">
                      <a:alpha val="43137"/>
                    </a:srgbClr>
                  </a:outerShdw>
                </a:effectLst>
              </a:rPr>
              <a:t>os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autores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disseram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que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os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efeitos</a:t>
            </a:r>
            <a:r>
              <a:rPr lang="en-US" sz="5500" dirty="0" smtClean="0">
                <a:effectLst>
                  <a:outerShdw blurRad="38100" dist="38100" dir="2700000" algn="tl">
                    <a:srgbClr val="000000">
                      <a:alpha val="43137"/>
                    </a:srgbClr>
                  </a:outerShdw>
                </a:effectLst>
              </a:rPr>
              <a:t> dos beta-</a:t>
            </a:r>
            <a:r>
              <a:rPr lang="en-US" sz="5500" dirty="0" err="1" smtClean="0">
                <a:effectLst>
                  <a:outerShdw blurRad="38100" dist="38100" dir="2700000" algn="tl">
                    <a:srgbClr val="000000">
                      <a:alpha val="43137"/>
                    </a:srgbClr>
                  </a:outerShdw>
                </a:effectLst>
              </a:rPr>
              <a:t>bloqueadores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comparados</a:t>
            </a:r>
            <a:r>
              <a:rPr lang="en-US" sz="5500" dirty="0" smtClean="0">
                <a:effectLst>
                  <a:outerShdw blurRad="38100" dist="38100" dir="2700000" algn="tl">
                    <a:srgbClr val="000000">
                      <a:alpha val="43137"/>
                    </a:srgbClr>
                  </a:outerShdw>
                </a:effectLst>
              </a:rPr>
              <a:t> com placebo é </a:t>
            </a:r>
            <a:r>
              <a:rPr lang="en-US" sz="5500" dirty="0" err="1" smtClean="0">
                <a:effectLst>
                  <a:outerShdw blurRad="38100" dist="38100" dir="2700000" algn="tl">
                    <a:srgbClr val="000000">
                      <a:alpha val="43137"/>
                    </a:srgbClr>
                  </a:outerShdw>
                </a:effectLst>
              </a:rPr>
              <a:t>menos</a:t>
            </a:r>
            <a:r>
              <a:rPr lang="en-US" sz="5500" dirty="0" smtClean="0">
                <a:effectLst>
                  <a:outerShdw blurRad="38100" dist="38100" dir="2700000" algn="tl">
                    <a:srgbClr val="000000">
                      <a:alpha val="43137"/>
                    </a:srgbClr>
                  </a:outerShdw>
                </a:effectLst>
              </a:rPr>
              <a:t> do </a:t>
            </a:r>
            <a:r>
              <a:rPr lang="en-US" sz="5500" dirty="0" err="1" smtClean="0">
                <a:effectLst>
                  <a:outerShdw blurRad="38100" dist="38100" dir="2700000" algn="tl">
                    <a:srgbClr val="000000">
                      <a:alpha val="43137"/>
                    </a:srgbClr>
                  </a:outerShdw>
                </a:effectLst>
              </a:rPr>
              <a:t>que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ótimo</a:t>
            </a:r>
            <a:r>
              <a:rPr lang="en-US" sz="5500" dirty="0" smtClean="0">
                <a:effectLst>
                  <a:outerShdw blurRad="38100" dist="38100" dir="2700000" algn="tl">
                    <a:srgbClr val="000000">
                      <a:alpha val="43137"/>
                    </a:srgbClr>
                  </a:outerShdw>
                </a:effectLst>
              </a:rPr>
              <a:t>, com </a:t>
            </a:r>
            <a:r>
              <a:rPr lang="en-US" sz="5500" dirty="0" err="1" smtClean="0">
                <a:effectLst>
                  <a:outerShdw blurRad="38100" dist="38100" dir="2700000" algn="tl">
                    <a:srgbClr val="000000">
                      <a:alpha val="43137"/>
                    </a:srgbClr>
                  </a:outerShdw>
                </a:effectLst>
              </a:rPr>
              <a:t>nenhuma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diferença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para</a:t>
            </a:r>
            <a:r>
              <a:rPr lang="en-US" sz="5500" dirty="0" smtClean="0">
                <a:effectLst>
                  <a:outerShdw blurRad="38100" dist="38100" dir="2700000" algn="tl">
                    <a:srgbClr val="000000">
                      <a:alpha val="43137"/>
                    </a:srgbClr>
                  </a:outerShdw>
                </a:effectLst>
              </a:rPr>
              <a:t> o </a:t>
            </a:r>
            <a:r>
              <a:rPr lang="en-US" sz="5500" dirty="0" err="1" smtClean="0">
                <a:effectLst>
                  <a:outerShdw blurRad="38100" dist="38100" dir="2700000" algn="tl">
                    <a:srgbClr val="000000">
                      <a:alpha val="43137"/>
                    </a:srgbClr>
                  </a:outerShdw>
                </a:effectLst>
              </a:rPr>
              <a:t>infarto</a:t>
            </a:r>
            <a:r>
              <a:rPr lang="en-US" sz="5500" dirty="0" smtClean="0">
                <a:effectLst>
                  <a:outerShdw blurRad="38100" dist="38100" dir="2700000" algn="tl">
                    <a:srgbClr val="000000">
                      <a:alpha val="43137"/>
                    </a:srgbClr>
                  </a:outerShdw>
                </a:effectLst>
              </a:rPr>
              <a:t> do </a:t>
            </a:r>
            <a:r>
              <a:rPr lang="en-US" sz="5500" dirty="0" err="1" smtClean="0">
                <a:effectLst>
                  <a:outerShdw blurRad="38100" dist="38100" dir="2700000" algn="tl">
                    <a:srgbClr val="000000">
                      <a:alpha val="43137"/>
                    </a:srgbClr>
                  </a:outerShdw>
                </a:effectLst>
              </a:rPr>
              <a:t>miocárdio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mas</a:t>
            </a:r>
            <a:r>
              <a:rPr lang="en-US" sz="5500" dirty="0" smtClean="0">
                <a:effectLst>
                  <a:outerShdw blurRad="38100" dist="38100" dir="2700000" algn="tl">
                    <a:srgbClr val="000000">
                      <a:alpha val="43137"/>
                    </a:srgbClr>
                  </a:outerShdw>
                </a:effectLst>
              </a:rPr>
              <a:t> com um </a:t>
            </a:r>
            <a:r>
              <a:rPr lang="en-US" sz="5500" dirty="0" err="1" smtClean="0">
                <a:effectLst>
                  <a:outerShdw blurRad="38100" dist="38100" dir="2700000" algn="tl">
                    <a:srgbClr val="000000">
                      <a:alpha val="43137"/>
                    </a:srgbClr>
                  </a:outerShdw>
                </a:effectLst>
              </a:rPr>
              <a:t>elevado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risco</a:t>
            </a:r>
            <a:r>
              <a:rPr lang="en-US" sz="5500" dirty="0" smtClean="0">
                <a:effectLst>
                  <a:outerShdw blurRad="38100" dist="38100" dir="2700000" algn="tl">
                    <a:srgbClr val="000000">
                      <a:alpha val="43137"/>
                    </a:srgbClr>
                  </a:outerShdw>
                </a:effectLst>
              </a:rPr>
              <a:t> de </a:t>
            </a:r>
            <a:r>
              <a:rPr lang="en-US" sz="5500" dirty="0" err="1" smtClean="0">
                <a:effectLst>
                  <a:outerShdw blurRad="38100" dist="38100" dir="2700000" algn="tl">
                    <a:srgbClr val="000000">
                      <a:alpha val="43137"/>
                    </a:srgbClr>
                  </a:outerShdw>
                </a:effectLst>
              </a:rPr>
              <a:t>derrame</a:t>
            </a:r>
            <a:r>
              <a:rPr lang="en-US" sz="5500" dirty="0" smtClean="0">
                <a:effectLst>
                  <a:outerShdw blurRad="38100" dist="38100" dir="2700000" algn="tl">
                    <a:srgbClr val="000000">
                      <a:alpha val="43137"/>
                    </a:srgbClr>
                  </a:outerShdw>
                </a:effectLst>
              </a:rPr>
              <a:t>.</a:t>
            </a:r>
            <a:endParaRPr lang="pt-BR" sz="5500" dirty="0" smtClean="0">
              <a:effectLst>
                <a:outerShdw blurRad="38100" dist="38100" dir="2700000" algn="tl">
                  <a:srgbClr val="000000">
                    <a:alpha val="43137"/>
                  </a:srgbClr>
                </a:outerShdw>
              </a:effectLst>
            </a:endParaRPr>
          </a:p>
          <a:p>
            <a:r>
              <a:rPr lang="en-US" sz="5500" dirty="0" err="1" smtClean="0">
                <a:effectLst>
                  <a:outerShdw blurRad="38100" dist="38100" dir="2700000" algn="tl">
                    <a:srgbClr val="000000">
                      <a:alpha val="43137"/>
                    </a:srgbClr>
                  </a:outerShdw>
                </a:effectLst>
              </a:rPr>
              <a:t>Além</a:t>
            </a:r>
            <a:r>
              <a:rPr lang="en-US" sz="5500" dirty="0" smtClean="0">
                <a:effectLst>
                  <a:outerShdw blurRad="38100" dist="38100" dir="2700000" algn="tl">
                    <a:srgbClr val="000000">
                      <a:alpha val="43137"/>
                    </a:srgbClr>
                  </a:outerShdw>
                </a:effectLst>
              </a:rPr>
              <a:t> disso, </a:t>
            </a:r>
            <a:r>
              <a:rPr lang="en-US" sz="5500" dirty="0" err="1" smtClean="0">
                <a:effectLst>
                  <a:outerShdw blurRad="38100" dist="38100" dir="2700000" algn="tl">
                    <a:srgbClr val="000000">
                      <a:alpha val="43137"/>
                    </a:srgbClr>
                  </a:outerShdw>
                </a:effectLst>
              </a:rPr>
              <a:t>em</a:t>
            </a:r>
            <a:r>
              <a:rPr lang="en-US" sz="5500" dirty="0" smtClean="0">
                <a:effectLst>
                  <a:outerShdw blurRad="38100" dist="38100" dir="2700000" algn="tl">
                    <a:srgbClr val="000000">
                      <a:alpha val="43137"/>
                    </a:srgbClr>
                  </a:outerShdw>
                </a:effectLst>
              </a:rPr>
              <a:t> um </a:t>
            </a:r>
            <a:r>
              <a:rPr lang="en-US" sz="5500" dirty="0" err="1" smtClean="0">
                <a:effectLst>
                  <a:outerShdw blurRad="38100" dist="38100" dir="2700000" algn="tl">
                    <a:srgbClr val="000000">
                      <a:alpha val="43137"/>
                    </a:srgbClr>
                  </a:outerShdw>
                </a:effectLst>
              </a:rPr>
              <a:t>estudo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randomizado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publicado</a:t>
            </a:r>
            <a:r>
              <a:rPr lang="en-US" sz="5500" dirty="0" smtClean="0">
                <a:effectLst>
                  <a:outerShdw blurRad="38100" dist="38100" dir="2700000" algn="tl">
                    <a:srgbClr val="000000">
                      <a:alpha val="43137"/>
                    </a:srgbClr>
                  </a:outerShdw>
                </a:effectLst>
              </a:rPr>
              <a:t> no </a:t>
            </a:r>
            <a:r>
              <a:rPr lang="en-US" sz="5500" dirty="0" err="1" smtClean="0">
                <a:effectLst>
                  <a:outerShdw blurRad="38100" dist="38100" dir="2700000" algn="tl">
                    <a:srgbClr val="000000">
                      <a:alpha val="43137"/>
                    </a:srgbClr>
                  </a:outerShdw>
                </a:effectLst>
              </a:rPr>
              <a:t>Jornal</a:t>
            </a:r>
            <a:r>
              <a:rPr lang="en-US" sz="5500" dirty="0" smtClean="0">
                <a:effectLst>
                  <a:outerShdw blurRad="38100" dist="38100" dir="2700000" algn="tl">
                    <a:srgbClr val="000000">
                      <a:alpha val="43137"/>
                    </a:srgbClr>
                  </a:outerShdw>
                </a:effectLst>
              </a:rPr>
              <a:t> Lancet </a:t>
            </a:r>
            <a:r>
              <a:rPr lang="en-US" sz="5500" dirty="0" err="1" smtClean="0">
                <a:effectLst>
                  <a:outerShdw blurRad="38100" dist="38100" dir="2700000" algn="tl">
                    <a:srgbClr val="000000">
                      <a:alpha val="43137"/>
                    </a:srgbClr>
                  </a:outerShdw>
                </a:effectLst>
              </a:rPr>
              <a:t>em</a:t>
            </a:r>
            <a:r>
              <a:rPr lang="en-US" sz="5500" dirty="0" smtClean="0">
                <a:effectLst>
                  <a:outerShdw blurRad="38100" dist="38100" dir="2700000" algn="tl">
                    <a:srgbClr val="000000">
                      <a:alpha val="43137"/>
                    </a:srgbClr>
                  </a:outerShdw>
                </a:effectLst>
              </a:rPr>
              <a:t> 2008 </a:t>
            </a:r>
            <a:r>
              <a:rPr lang="en-US" sz="5500" dirty="0" err="1" smtClean="0">
                <a:effectLst>
                  <a:outerShdw blurRad="38100" dist="38100" dir="2700000" algn="tl">
                    <a:srgbClr val="000000">
                      <a:alpha val="43137"/>
                    </a:srgbClr>
                  </a:outerShdw>
                </a:effectLst>
              </a:rPr>
              <a:t>seus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autores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disseram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que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existiram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mais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óbitos</a:t>
            </a:r>
            <a:r>
              <a:rPr lang="en-US" sz="5500" dirty="0" smtClean="0">
                <a:effectLst>
                  <a:outerShdw blurRad="38100" dist="38100" dir="2700000" algn="tl">
                    <a:srgbClr val="000000">
                      <a:alpha val="43137"/>
                    </a:srgbClr>
                  </a:outerShdw>
                </a:effectLst>
              </a:rPr>
              <a:t> no </a:t>
            </a:r>
            <a:r>
              <a:rPr lang="en-US" sz="5500" dirty="0" err="1" smtClean="0">
                <a:effectLst>
                  <a:outerShdw blurRad="38100" dist="38100" dir="2700000" algn="tl">
                    <a:srgbClr val="000000">
                      <a:alpha val="43137"/>
                    </a:srgbClr>
                  </a:outerShdw>
                </a:effectLst>
              </a:rPr>
              <a:t>grupo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tomando</a:t>
            </a:r>
            <a:r>
              <a:rPr lang="en-US" sz="5500" dirty="0" smtClean="0">
                <a:effectLst>
                  <a:outerShdw blurRad="38100" dist="38100" dir="2700000" algn="tl">
                    <a:srgbClr val="000000">
                      <a:alpha val="43137"/>
                    </a:srgbClr>
                  </a:outerShdw>
                </a:effectLst>
              </a:rPr>
              <a:t> o </a:t>
            </a:r>
            <a:r>
              <a:rPr lang="en-US" sz="5500" dirty="0" err="1" smtClean="0">
                <a:effectLst>
                  <a:outerShdw blurRad="38100" dist="38100" dir="2700000" algn="tl">
                    <a:srgbClr val="000000">
                      <a:alpha val="43137"/>
                    </a:srgbClr>
                  </a:outerShdw>
                </a:effectLst>
              </a:rPr>
              <a:t>Metoprolol</a:t>
            </a:r>
            <a:r>
              <a:rPr lang="en-US" sz="5500" dirty="0" smtClean="0">
                <a:effectLst>
                  <a:outerShdw blurRad="38100" dist="38100" dir="2700000" algn="tl">
                    <a:srgbClr val="000000">
                      <a:alpha val="43137"/>
                    </a:srgbClr>
                  </a:outerShdw>
                </a:effectLst>
              </a:rPr>
              <a:t> do </a:t>
            </a:r>
            <a:r>
              <a:rPr lang="en-US" sz="5500" dirty="0" err="1" smtClean="0">
                <a:effectLst>
                  <a:outerShdw blurRad="38100" dist="38100" dir="2700000" algn="tl">
                    <a:srgbClr val="000000">
                      <a:alpha val="43137"/>
                    </a:srgbClr>
                  </a:outerShdw>
                </a:effectLst>
              </a:rPr>
              <a:t>que</a:t>
            </a:r>
            <a:r>
              <a:rPr lang="en-US" sz="5500" dirty="0" smtClean="0">
                <a:effectLst>
                  <a:outerShdw blurRad="38100" dist="38100" dir="2700000" algn="tl">
                    <a:srgbClr val="000000">
                      <a:alpha val="43137"/>
                    </a:srgbClr>
                  </a:outerShdw>
                </a:effectLst>
              </a:rPr>
              <a:t> no </a:t>
            </a:r>
            <a:r>
              <a:rPr lang="en-US" sz="5500" dirty="0" err="1" smtClean="0">
                <a:effectLst>
                  <a:outerShdw blurRad="38100" dist="38100" dir="2700000" algn="tl">
                    <a:srgbClr val="000000">
                      <a:alpha val="43137"/>
                    </a:srgbClr>
                  </a:outerShdw>
                </a:effectLst>
              </a:rPr>
              <a:t>grupo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tomando</a:t>
            </a:r>
            <a:r>
              <a:rPr lang="en-US" sz="5500" dirty="0" smtClean="0">
                <a:effectLst>
                  <a:outerShdw blurRad="38100" dist="38100" dir="2700000" algn="tl">
                    <a:srgbClr val="000000">
                      <a:alpha val="43137"/>
                    </a:srgbClr>
                  </a:outerShdw>
                </a:effectLst>
              </a:rPr>
              <a:t> placebo, </a:t>
            </a:r>
            <a:r>
              <a:rPr lang="en-US" sz="5500" dirty="0" err="1" smtClean="0">
                <a:effectLst>
                  <a:outerShdw blurRad="38100" dist="38100" dir="2700000" algn="tl">
                    <a:srgbClr val="000000">
                      <a:alpha val="43137"/>
                    </a:srgbClr>
                  </a:outerShdw>
                </a:effectLst>
              </a:rPr>
              <a:t>em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pacientes</a:t>
            </a:r>
            <a:r>
              <a:rPr lang="en-US" sz="5500" dirty="0" smtClean="0">
                <a:effectLst>
                  <a:outerShdw blurRad="38100" dist="38100" dir="2700000" algn="tl">
                    <a:srgbClr val="000000">
                      <a:alpha val="43137"/>
                    </a:srgbClr>
                  </a:outerShdw>
                </a:effectLst>
              </a:rPr>
              <a:t> se </a:t>
            </a:r>
            <a:r>
              <a:rPr lang="en-US" sz="5500" dirty="0" err="1" smtClean="0">
                <a:effectLst>
                  <a:outerShdw blurRad="38100" dist="38100" dir="2700000" algn="tl">
                    <a:srgbClr val="000000">
                      <a:alpha val="43137"/>
                    </a:srgbClr>
                  </a:outerShdw>
                </a:effectLst>
              </a:rPr>
              <a:t>submetendo</a:t>
            </a:r>
            <a:r>
              <a:rPr lang="en-US" sz="5500" dirty="0" smtClean="0">
                <a:effectLst>
                  <a:outerShdw blurRad="38100" dist="38100" dir="2700000" algn="tl">
                    <a:srgbClr val="000000">
                      <a:alpha val="43137"/>
                    </a:srgbClr>
                  </a:outerShdw>
                </a:effectLst>
              </a:rPr>
              <a:t> a </a:t>
            </a:r>
            <a:r>
              <a:rPr lang="en-US" sz="5500" dirty="0" err="1" smtClean="0">
                <a:effectLst>
                  <a:outerShdw blurRad="38100" dist="38100" dir="2700000" algn="tl">
                    <a:srgbClr val="000000">
                      <a:alpha val="43137"/>
                    </a:srgbClr>
                  </a:outerShdw>
                </a:effectLst>
              </a:rPr>
              <a:t>cirurgia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não-cardíaca</a:t>
            </a:r>
            <a:r>
              <a:rPr lang="en-US" sz="5500" dirty="0" smtClean="0">
                <a:effectLst>
                  <a:outerShdw blurRad="38100" dist="38100" dir="2700000" algn="tl">
                    <a:srgbClr val="000000">
                      <a:alpha val="43137"/>
                    </a:srgbClr>
                  </a:outerShdw>
                </a:effectLst>
              </a:rPr>
              <a:t> (129 versus 97 patients).</a:t>
            </a:r>
          </a:p>
          <a:p>
            <a:r>
              <a:rPr lang="en-US" sz="5500" dirty="0" err="1" smtClean="0">
                <a:effectLst>
                  <a:outerShdw blurRad="38100" dist="38100" dir="2700000" algn="tl">
                    <a:srgbClr val="000000">
                      <a:alpha val="43137"/>
                    </a:srgbClr>
                  </a:outerShdw>
                </a:effectLst>
              </a:rPr>
              <a:t>Desta</a:t>
            </a:r>
            <a:r>
              <a:rPr lang="en-US" sz="5500" dirty="0" smtClean="0">
                <a:effectLst>
                  <a:outerShdw blurRad="38100" dist="38100" dir="2700000" algn="tl">
                    <a:srgbClr val="000000">
                      <a:alpha val="43137"/>
                    </a:srgbClr>
                  </a:outerShdw>
                </a:effectLst>
              </a:rPr>
              <a:t> forma, </a:t>
            </a:r>
            <a:r>
              <a:rPr lang="en-US" sz="5500" dirty="0" err="1" smtClean="0">
                <a:effectLst>
                  <a:outerShdw blurRad="38100" dist="38100" dir="2700000" algn="tl">
                    <a:srgbClr val="000000">
                      <a:alpha val="43137"/>
                    </a:srgbClr>
                  </a:outerShdw>
                </a:effectLst>
              </a:rPr>
              <a:t>enquanto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os</a:t>
            </a:r>
            <a:r>
              <a:rPr lang="en-US" sz="5500" dirty="0" smtClean="0">
                <a:effectLst>
                  <a:outerShdw blurRad="38100" dist="38100" dir="2700000" algn="tl">
                    <a:srgbClr val="000000">
                      <a:alpha val="43137"/>
                    </a:srgbClr>
                  </a:outerShdw>
                </a:effectLst>
              </a:rPr>
              <a:t> beta-</a:t>
            </a:r>
            <a:r>
              <a:rPr lang="en-US" sz="5500" dirty="0" err="1" smtClean="0">
                <a:effectLst>
                  <a:outerShdw blurRad="38100" dist="38100" dir="2700000" algn="tl">
                    <a:srgbClr val="000000">
                      <a:alpha val="43137"/>
                    </a:srgbClr>
                  </a:outerShdw>
                </a:effectLst>
              </a:rPr>
              <a:t>bloqueadores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parecem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eficientes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na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aterosclerose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seus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pobres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resultados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nessas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situações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clínicas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poderiam</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estar</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relacionados</a:t>
            </a:r>
            <a:r>
              <a:rPr lang="en-US" sz="5500" dirty="0" smtClean="0">
                <a:effectLst>
                  <a:outerShdw blurRad="38100" dist="38100" dir="2700000" algn="tl">
                    <a:srgbClr val="000000">
                      <a:alpha val="43137"/>
                    </a:srgbClr>
                  </a:outerShdw>
                </a:effectLst>
              </a:rPr>
              <a:t> com </a:t>
            </a:r>
            <a:r>
              <a:rPr lang="en-US" sz="5500" dirty="0" err="1" smtClean="0">
                <a:effectLst>
                  <a:outerShdw blurRad="38100" dist="38100" dir="2700000" algn="tl">
                    <a:srgbClr val="000000">
                      <a:alpha val="43137"/>
                    </a:srgbClr>
                  </a:outerShdw>
                </a:effectLst>
              </a:rPr>
              <a:t>seus</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efeitos</a:t>
            </a:r>
            <a:r>
              <a:rPr lang="en-US" sz="5500" dirty="0" smtClean="0">
                <a:effectLst>
                  <a:outerShdw blurRad="38100" dist="38100" dir="2700000" algn="tl">
                    <a:srgbClr val="000000">
                      <a:alpha val="43137"/>
                    </a:srgbClr>
                  </a:outerShdw>
                </a:effectLst>
              </a:rPr>
              <a:t> de </a:t>
            </a:r>
            <a:r>
              <a:rPr lang="en-US" sz="5500" dirty="0" err="1" smtClean="0">
                <a:effectLst>
                  <a:outerShdw blurRad="38100" dist="38100" dir="2700000" algn="tl">
                    <a:srgbClr val="000000">
                      <a:alpha val="43137"/>
                    </a:srgbClr>
                  </a:outerShdw>
                </a:effectLst>
              </a:rPr>
              <a:t>hipo-contratilidade</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generalizada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como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sugerido</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pelo</a:t>
            </a:r>
            <a:r>
              <a:rPr lang="en-US" sz="5500" dirty="0" smtClean="0">
                <a:effectLst>
                  <a:outerShdw blurRad="38100" dist="38100" dir="2700000" algn="tl">
                    <a:srgbClr val="000000">
                      <a:alpha val="43137"/>
                    </a:srgbClr>
                  </a:outerShdw>
                </a:effectLst>
              </a:rPr>
              <a:t> Dr. </a:t>
            </a:r>
            <a:r>
              <a:rPr lang="en-US" sz="5500" dirty="0" err="1" smtClean="0">
                <a:effectLst>
                  <a:outerShdw blurRad="38100" dist="38100" dir="2700000" algn="tl">
                    <a:srgbClr val="000000">
                      <a:alpha val="43137"/>
                    </a:srgbClr>
                  </a:outerShdw>
                </a:effectLst>
              </a:rPr>
              <a:t>Quintiliano</a:t>
            </a:r>
            <a:r>
              <a:rPr lang="en-US" sz="5500" dirty="0" smtClean="0">
                <a:effectLst>
                  <a:outerShdw blurRad="38100" dist="38100" dir="2700000" algn="tl">
                    <a:srgbClr val="000000">
                      <a:alpha val="43137"/>
                    </a:srgbClr>
                  </a:outerShdw>
                </a:effectLst>
              </a:rPr>
              <a:t> H. de </a:t>
            </a:r>
            <a:r>
              <a:rPr lang="en-US" sz="5500" dirty="0" err="1" smtClean="0">
                <a:effectLst>
                  <a:outerShdw blurRad="38100" dist="38100" dir="2700000" algn="tl">
                    <a:srgbClr val="000000">
                      <a:alpha val="43137"/>
                    </a:srgbClr>
                  </a:outerShdw>
                </a:effectLst>
              </a:rPr>
              <a:t>Mesquita</a:t>
            </a:r>
            <a:r>
              <a:rPr lang="en-US" sz="5500" dirty="0" smtClean="0">
                <a:effectLst>
                  <a:outerShdw blurRad="38100" dist="38100" dir="2700000" algn="tl">
                    <a:srgbClr val="000000">
                      <a:alpha val="43137"/>
                    </a:srgbClr>
                  </a:outerShdw>
                </a:effectLst>
              </a:rPr>
              <a:t>, </a:t>
            </a:r>
            <a:r>
              <a:rPr lang="en-US" sz="5500" dirty="0" err="1" smtClean="0">
                <a:effectLst>
                  <a:outerShdw blurRad="38100" dist="38100" dir="2700000" algn="tl">
                    <a:srgbClr val="000000">
                      <a:alpha val="43137"/>
                    </a:srgbClr>
                  </a:outerShdw>
                </a:effectLst>
              </a:rPr>
              <a:t>em</a:t>
            </a:r>
            <a:r>
              <a:rPr lang="en-US" sz="5500" dirty="0" smtClean="0">
                <a:effectLst>
                  <a:outerShdw blurRad="38100" dist="38100" dir="2700000" algn="tl">
                    <a:srgbClr val="000000">
                      <a:alpha val="43137"/>
                    </a:srgbClr>
                  </a:outerShdw>
                </a:effectLst>
              </a:rPr>
              <a:t> 1979.</a:t>
            </a:r>
          </a:p>
          <a:p>
            <a:endParaRPr lang="en-US" sz="2600" dirty="0" smtClean="0"/>
          </a:p>
          <a:p>
            <a:r>
              <a:rPr lang="en-US" sz="4300" dirty="0" smtClean="0">
                <a:solidFill>
                  <a:schemeClr val="bg1"/>
                </a:solidFill>
                <a:effectLst>
                  <a:outerShdw blurRad="38100" dist="38100" dir="2700000" algn="tl">
                    <a:srgbClr val="000000">
                      <a:alpha val="43137"/>
                    </a:srgbClr>
                  </a:outerShdw>
                </a:effectLst>
              </a:rPr>
              <a:t>(Bangalore S, </a:t>
            </a:r>
            <a:r>
              <a:rPr lang="en-US" sz="4300" dirty="0" err="1" smtClean="0">
                <a:solidFill>
                  <a:schemeClr val="bg1"/>
                </a:solidFill>
                <a:effectLst>
                  <a:outerShdw blurRad="38100" dist="38100" dir="2700000" algn="tl">
                    <a:srgbClr val="000000">
                      <a:alpha val="43137"/>
                    </a:srgbClr>
                  </a:outerShdw>
                </a:effectLst>
              </a:rPr>
              <a:t>Steg</a:t>
            </a:r>
            <a:r>
              <a:rPr lang="en-US" sz="4300" dirty="0" smtClean="0">
                <a:solidFill>
                  <a:schemeClr val="bg1"/>
                </a:solidFill>
                <a:effectLst>
                  <a:outerShdw blurRad="38100" dist="38100" dir="2700000" algn="tl">
                    <a:srgbClr val="000000">
                      <a:alpha val="43137"/>
                    </a:srgbClr>
                  </a:outerShdw>
                </a:effectLst>
              </a:rPr>
              <a:t> PHG, </a:t>
            </a:r>
            <a:r>
              <a:rPr lang="en-US" sz="4300" dirty="0" err="1" smtClean="0">
                <a:solidFill>
                  <a:schemeClr val="bg1"/>
                </a:solidFill>
                <a:effectLst>
                  <a:outerShdw blurRad="38100" dist="38100" dir="2700000" algn="tl">
                    <a:srgbClr val="000000">
                      <a:alpha val="43137"/>
                    </a:srgbClr>
                  </a:outerShdw>
                </a:effectLst>
              </a:rPr>
              <a:t>Deedwania</a:t>
            </a:r>
            <a:r>
              <a:rPr lang="en-US" sz="4300" dirty="0" smtClean="0">
                <a:solidFill>
                  <a:schemeClr val="bg1"/>
                </a:solidFill>
                <a:effectLst>
                  <a:outerShdw blurRad="38100" dist="38100" dir="2700000" algn="tl">
                    <a:srgbClr val="000000">
                      <a:alpha val="43137"/>
                    </a:srgbClr>
                  </a:outerShdw>
                </a:effectLst>
              </a:rPr>
              <a:t> P, et al. Beta blocker use and clinical outcomes in stable outpatients with and without coronary artery disease. JAMA 2012; 308:1340-1349; </a:t>
            </a:r>
            <a:r>
              <a:rPr lang="en-US" sz="4300" dirty="0" err="1" smtClean="0">
                <a:solidFill>
                  <a:schemeClr val="bg1"/>
                </a:solidFill>
                <a:effectLst>
                  <a:outerShdw blurRad="38100" dist="38100" dir="2700000" algn="tl">
                    <a:srgbClr val="000000">
                      <a:alpha val="43137"/>
                    </a:srgbClr>
                  </a:outerShdw>
                </a:effectLst>
              </a:rPr>
              <a:t>Lindholm</a:t>
            </a:r>
            <a:r>
              <a:rPr lang="en-US" sz="4300" dirty="0" smtClean="0">
                <a:solidFill>
                  <a:schemeClr val="bg1"/>
                </a:solidFill>
                <a:effectLst>
                  <a:outerShdw blurRad="38100" dist="38100" dir="2700000" algn="tl">
                    <a:srgbClr val="000000">
                      <a:alpha val="43137"/>
                    </a:srgbClr>
                  </a:outerShdw>
                </a:effectLst>
              </a:rPr>
              <a:t> LH, </a:t>
            </a:r>
            <a:r>
              <a:rPr lang="en-US" sz="4300" dirty="0" err="1" smtClean="0">
                <a:solidFill>
                  <a:schemeClr val="bg1"/>
                </a:solidFill>
                <a:effectLst>
                  <a:outerShdw blurRad="38100" dist="38100" dir="2700000" algn="tl">
                    <a:srgbClr val="000000">
                      <a:alpha val="43137"/>
                    </a:srgbClr>
                  </a:outerShdw>
                </a:effectLst>
              </a:rPr>
              <a:t>Carlberg</a:t>
            </a:r>
            <a:r>
              <a:rPr lang="en-US" sz="4300" dirty="0" smtClean="0">
                <a:solidFill>
                  <a:schemeClr val="bg1"/>
                </a:solidFill>
                <a:effectLst>
                  <a:outerShdw blurRad="38100" dist="38100" dir="2700000" algn="tl">
                    <a:srgbClr val="000000">
                      <a:alpha val="43137"/>
                    </a:srgbClr>
                  </a:outerShdw>
                </a:effectLst>
              </a:rPr>
              <a:t> B, Samuelsson O. Should B blockers remain first choice in the treatment of primary hypertension? A meta-analysis. Lancet 2005;366:1545-53; POISE study group. Effects of extended-release </a:t>
            </a:r>
            <a:r>
              <a:rPr lang="en-US" sz="4300" dirty="0" err="1" smtClean="0">
                <a:solidFill>
                  <a:schemeClr val="bg1"/>
                </a:solidFill>
                <a:effectLst>
                  <a:outerShdw blurRad="38100" dist="38100" dir="2700000" algn="tl">
                    <a:srgbClr val="000000">
                      <a:alpha val="43137"/>
                    </a:srgbClr>
                  </a:outerShdw>
                </a:effectLst>
              </a:rPr>
              <a:t>metoprolol</a:t>
            </a:r>
            <a:r>
              <a:rPr lang="en-US" sz="4300" dirty="0" smtClean="0">
                <a:solidFill>
                  <a:schemeClr val="bg1"/>
                </a:solidFill>
                <a:effectLst>
                  <a:outerShdw blurRad="38100" dist="38100" dir="2700000" algn="tl">
                    <a:srgbClr val="000000">
                      <a:alpha val="43137"/>
                    </a:srgbClr>
                  </a:outerShdw>
                </a:effectLst>
              </a:rPr>
              <a:t> </a:t>
            </a:r>
            <a:r>
              <a:rPr lang="en-US" sz="4300" dirty="0" err="1" smtClean="0">
                <a:solidFill>
                  <a:schemeClr val="bg1"/>
                </a:solidFill>
                <a:effectLst>
                  <a:outerShdw blurRad="38100" dist="38100" dir="2700000" algn="tl">
                    <a:srgbClr val="000000">
                      <a:alpha val="43137"/>
                    </a:srgbClr>
                  </a:outerShdw>
                </a:effectLst>
              </a:rPr>
              <a:t>succinate</a:t>
            </a:r>
            <a:r>
              <a:rPr lang="en-US" sz="4300" dirty="0" smtClean="0">
                <a:solidFill>
                  <a:schemeClr val="bg1"/>
                </a:solidFill>
                <a:effectLst>
                  <a:outerShdw blurRad="38100" dist="38100" dir="2700000" algn="tl">
                    <a:srgbClr val="000000">
                      <a:alpha val="43137"/>
                    </a:srgbClr>
                  </a:outerShdw>
                </a:effectLst>
              </a:rPr>
              <a:t> in patients undergoing non-cardiac surgery (POISE Trial): a randomized controlled trial. Lancet 2008; 371: 1839-47; </a:t>
            </a:r>
            <a:r>
              <a:rPr lang="en-US" sz="4300" dirty="0" err="1" smtClean="0">
                <a:solidFill>
                  <a:schemeClr val="bg1"/>
                </a:solidFill>
                <a:effectLst>
                  <a:outerShdw blurRad="38100" dist="38100" dir="2700000" algn="tl">
                    <a:srgbClr val="000000">
                      <a:alpha val="43137"/>
                    </a:srgbClr>
                  </a:outerShdw>
                </a:effectLst>
              </a:rPr>
              <a:t>Mesquita</a:t>
            </a:r>
            <a:r>
              <a:rPr lang="en-US" sz="4300" dirty="0" smtClean="0">
                <a:solidFill>
                  <a:schemeClr val="bg1"/>
                </a:solidFill>
                <a:effectLst>
                  <a:outerShdw blurRad="38100" dist="38100" dir="2700000" algn="tl">
                    <a:srgbClr val="000000">
                      <a:alpha val="43137"/>
                    </a:srgbClr>
                  </a:outerShdw>
                </a:effectLst>
              </a:rPr>
              <a:t>, QH, Book </a:t>
            </a:r>
            <a:r>
              <a:rPr lang="en-US" sz="4300" dirty="0" err="1" smtClean="0">
                <a:solidFill>
                  <a:schemeClr val="bg1"/>
                </a:solidFill>
                <a:effectLst>
                  <a:outerShdw blurRad="38100" dist="38100" dir="2700000" algn="tl">
                    <a:srgbClr val="000000">
                      <a:alpha val="43137"/>
                    </a:srgbClr>
                  </a:outerShdw>
                </a:effectLst>
              </a:rPr>
              <a:t>Myogenic</a:t>
            </a:r>
            <a:r>
              <a:rPr lang="en-US" sz="4300" dirty="0" smtClean="0">
                <a:solidFill>
                  <a:schemeClr val="bg1"/>
                </a:solidFill>
                <a:effectLst>
                  <a:outerShdw blurRad="38100" dist="38100" dir="2700000" algn="tl">
                    <a:srgbClr val="000000">
                      <a:alpha val="43137"/>
                    </a:srgbClr>
                  </a:outerShdw>
                </a:effectLst>
              </a:rPr>
              <a:t> Theory of Myocardial Infarction, 1979) </a:t>
            </a:r>
            <a:endParaRPr lang="pt-BR" sz="4300" dirty="0" smtClean="0">
              <a:solidFill>
                <a:schemeClr val="bg1"/>
              </a:solidFill>
              <a:effectLst>
                <a:outerShdw blurRad="38100" dist="38100" dir="2700000" algn="tl">
                  <a:srgbClr val="000000">
                    <a:alpha val="43137"/>
                  </a:srgbClr>
                </a:outerShdw>
              </a:effectLst>
            </a:endParaRPr>
          </a:p>
          <a:p>
            <a:endParaRPr lang="en-US" sz="1800" dirty="0" smtClean="0"/>
          </a:p>
          <a:p>
            <a:endParaRPr lang="pt-BR" sz="1800" dirty="0"/>
          </a:p>
        </p:txBody>
      </p:sp>
    </p:spTree>
    <p:extLst>
      <p:ext uri="{BB962C8B-B14F-4D97-AF65-F5344CB8AC3E}">
        <p14:creationId xmlns:p14="http://schemas.microsoft.com/office/powerpoint/2010/main" xmlns="" val="21684395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Marcadores Externos de Risco para a Aterosclerose</a:t>
            </a:r>
            <a:endParaRPr lang="pt-BR" dirty="0"/>
          </a:p>
        </p:txBody>
      </p:sp>
      <p:sp>
        <p:nvSpPr>
          <p:cNvPr id="3" name="Espaço Reservado para Conteúdo 2"/>
          <p:cNvSpPr>
            <a:spLocks noGrp="1"/>
          </p:cNvSpPr>
          <p:nvPr>
            <p:ph idx="1"/>
          </p:nvPr>
        </p:nvSpPr>
        <p:spPr>
          <a:xfrm>
            <a:off x="457200" y="1600200"/>
            <a:ext cx="8229600" cy="5257800"/>
          </a:xfrm>
        </p:spPr>
        <p:txBody>
          <a:bodyPr>
            <a:normAutofit fontScale="55000" lnSpcReduction="20000"/>
          </a:bodyPr>
          <a:lstStyle/>
          <a:p>
            <a:r>
              <a:rPr lang="pt-BR" sz="3600" b="1" dirty="0" err="1" smtClean="0">
                <a:effectLst>
                  <a:outerShdw blurRad="38100" dist="38100" dir="2700000" algn="tl">
                    <a:srgbClr val="000000">
                      <a:alpha val="43137"/>
                    </a:srgbClr>
                  </a:outerShdw>
                </a:effectLst>
              </a:rPr>
              <a:t>Calvicie</a:t>
            </a:r>
            <a:endParaRPr lang="pt-BR" sz="3600" b="1" dirty="0" smtClean="0">
              <a:effectLst>
                <a:outerShdw blurRad="38100" dist="38100" dir="2700000" algn="tl">
                  <a:srgbClr val="000000">
                    <a:alpha val="43137"/>
                  </a:srgbClr>
                </a:outerShdw>
              </a:effectLst>
            </a:endParaRPr>
          </a:p>
          <a:p>
            <a:r>
              <a:rPr lang="pt-BR" sz="3300" dirty="0" smtClean="0">
                <a:effectLst>
                  <a:outerShdw blurRad="38100" dist="38100" dir="2700000" algn="tl">
                    <a:srgbClr val="000000">
                      <a:alpha val="43137"/>
                    </a:srgbClr>
                  </a:outerShdw>
                </a:effectLst>
              </a:rPr>
              <a:t>Um padrão severo de </a:t>
            </a:r>
            <a:r>
              <a:rPr lang="pt-BR" sz="3300" dirty="0" err="1" smtClean="0">
                <a:effectLst>
                  <a:outerShdw blurRad="38100" dist="38100" dir="2700000" algn="tl">
                    <a:srgbClr val="000000">
                      <a:alpha val="43137"/>
                    </a:srgbClr>
                  </a:outerShdw>
                </a:effectLst>
              </a:rPr>
              <a:t>calvicie</a:t>
            </a:r>
            <a:r>
              <a:rPr lang="pt-BR" sz="3300" dirty="0" smtClean="0">
                <a:effectLst>
                  <a:outerShdw blurRad="38100" dist="38100" dir="2700000" algn="tl">
                    <a:srgbClr val="000000">
                      <a:alpha val="43137"/>
                    </a:srgbClr>
                  </a:outerShdw>
                </a:effectLst>
              </a:rPr>
              <a:t>  no topo da cabeça é </a:t>
            </a:r>
            <a:r>
              <a:rPr lang="en-US" sz="3300" dirty="0" err="1" smtClean="0">
                <a:effectLst>
                  <a:outerShdw blurRad="38100" dist="38100" dir="2700000" algn="tl">
                    <a:srgbClr val="000000">
                      <a:alpha val="43137"/>
                    </a:srgbClr>
                  </a:outerShdw>
                </a:effectLst>
              </a:rPr>
              <a:t>considerado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como</a:t>
            </a:r>
            <a:r>
              <a:rPr lang="en-US" sz="3300" dirty="0" smtClean="0">
                <a:effectLst>
                  <a:outerShdw blurRad="38100" dist="38100" dir="2700000" algn="tl">
                    <a:srgbClr val="000000">
                      <a:alpha val="43137"/>
                    </a:srgbClr>
                  </a:outerShdw>
                </a:effectLst>
              </a:rPr>
              <a:t> um </a:t>
            </a:r>
            <a:r>
              <a:rPr lang="en-US" sz="3300" dirty="0" err="1" smtClean="0">
                <a:effectLst>
                  <a:outerShdw blurRad="38100" dist="38100" dir="2700000" algn="tl">
                    <a:srgbClr val="000000">
                      <a:alpha val="43137"/>
                    </a:srgbClr>
                  </a:outerShdw>
                </a:effectLst>
              </a:rPr>
              <a:t>aumentado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fator</a:t>
            </a:r>
            <a:r>
              <a:rPr lang="en-US" sz="3300" dirty="0" smtClean="0">
                <a:effectLst>
                  <a:outerShdw blurRad="38100" dist="38100" dir="2700000" algn="tl">
                    <a:srgbClr val="000000">
                      <a:alpha val="43137"/>
                    </a:srgbClr>
                  </a:outerShdw>
                </a:effectLst>
              </a:rPr>
              <a:t> de </a:t>
            </a:r>
            <a:r>
              <a:rPr lang="en-US" sz="3300" dirty="0" err="1" smtClean="0">
                <a:effectLst>
                  <a:outerShdw blurRad="38100" dist="38100" dir="2700000" algn="tl">
                    <a:srgbClr val="000000">
                      <a:alpha val="43137"/>
                    </a:srgbClr>
                  </a:outerShdw>
                </a:effectLst>
              </a:rPr>
              <a:t>risco</a:t>
            </a:r>
            <a:r>
              <a:rPr lang="en-US" sz="3300" dirty="0" smtClean="0">
                <a:effectLst>
                  <a:outerShdw blurRad="38100" dist="38100" dir="2700000" algn="tl">
                    <a:srgbClr val="000000">
                      <a:alpha val="43137"/>
                    </a:srgbClr>
                  </a:outerShdw>
                </a:effectLst>
              </a:rPr>
              <a:t> de </a:t>
            </a:r>
            <a:r>
              <a:rPr lang="en-US" sz="3300" dirty="0" err="1" smtClean="0">
                <a:effectLst>
                  <a:outerShdw blurRad="38100" dist="38100" dir="2700000" algn="tl">
                    <a:srgbClr val="000000">
                      <a:alpha val="43137"/>
                    </a:srgbClr>
                  </a:outerShdw>
                </a:effectLst>
              </a:rPr>
              <a:t>aterosclerose</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subclínica</a:t>
            </a:r>
            <a:r>
              <a:rPr lang="pt-BR" sz="3300" dirty="0" smtClean="0">
                <a:effectLst>
                  <a:outerShdw blurRad="38100" dist="38100" dir="2700000" algn="tl">
                    <a:srgbClr val="000000">
                      <a:alpha val="43137"/>
                    </a:srgbClr>
                  </a:outerShdw>
                </a:effectLst>
              </a:rPr>
              <a:t>. </a:t>
            </a:r>
          </a:p>
          <a:p>
            <a:r>
              <a:rPr lang="en-US" sz="3300" dirty="0" err="1" smtClean="0">
                <a:effectLst>
                  <a:outerShdw blurRad="38100" dist="38100" dir="2700000" algn="tl">
                    <a:srgbClr val="000000">
                      <a:alpha val="43137"/>
                    </a:srgbClr>
                  </a:outerShdw>
                </a:effectLst>
              </a:rPr>
              <a:t>Uma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postulação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feita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em</a:t>
            </a:r>
            <a:r>
              <a:rPr lang="en-US" sz="3300" dirty="0" smtClean="0">
                <a:effectLst>
                  <a:outerShdw blurRad="38100" dist="38100" dir="2700000" algn="tl">
                    <a:srgbClr val="000000">
                      <a:alpha val="43137"/>
                    </a:srgbClr>
                  </a:outerShdw>
                </a:effectLst>
              </a:rPr>
              <a:t> 1997 </a:t>
            </a:r>
            <a:r>
              <a:rPr lang="en-US" sz="3300" dirty="0" err="1" smtClean="0">
                <a:effectLst>
                  <a:outerShdw blurRad="38100" dist="38100" dir="2700000" algn="tl">
                    <a:srgbClr val="000000">
                      <a:alpha val="43137"/>
                    </a:srgbClr>
                  </a:outerShdw>
                </a:effectLst>
              </a:rPr>
              <a:t>por</a:t>
            </a:r>
            <a:r>
              <a:rPr lang="en-US" sz="3300" dirty="0" smtClean="0">
                <a:effectLst>
                  <a:outerShdw blurRad="38100" dist="38100" dir="2700000" algn="tl">
                    <a:srgbClr val="000000">
                      <a:alpha val="43137"/>
                    </a:srgbClr>
                  </a:outerShdw>
                </a:effectLst>
              </a:rPr>
              <a:t> Marino </a:t>
            </a:r>
            <a:r>
              <a:rPr lang="en-US" sz="3300" dirty="0" err="1" smtClean="0">
                <a:effectLst>
                  <a:outerShdw blurRad="38100" dist="38100" dir="2700000" algn="tl">
                    <a:srgbClr val="000000">
                      <a:alpha val="43137"/>
                    </a:srgbClr>
                  </a:outerShdw>
                </a:effectLst>
              </a:rPr>
              <a:t>Salin</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Italy, </a:t>
            </a:r>
            <a:r>
              <a:rPr lang="en-US" sz="3300" dirty="0" err="1" smtClean="0">
                <a:effectLst>
                  <a:outerShdw blurRad="38100" dist="38100" dir="2700000" algn="tl">
                    <a:srgbClr val="000000">
                      <a:alpha val="43137"/>
                    </a:srgbClr>
                  </a:outerShdw>
                </a:effectLst>
              </a:rPr>
              <a:t>diz</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que</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em</a:t>
            </a:r>
            <a:r>
              <a:rPr lang="en-US" sz="3300" dirty="0" smtClean="0">
                <a:effectLst>
                  <a:outerShdw blurRad="38100" dist="38100" dir="2700000" algn="tl">
                    <a:srgbClr val="000000">
                      <a:alpha val="43137"/>
                    </a:srgbClr>
                  </a:outerShdw>
                </a:effectLst>
              </a:rPr>
              <a:t> um </a:t>
            </a:r>
            <a:r>
              <a:rPr lang="pt-BR" sz="3300" dirty="0" smtClean="0">
                <a:effectLst>
                  <a:outerShdw blurRad="38100" dist="38100" dir="2700000" algn="tl">
                    <a:srgbClr val="000000">
                      <a:alpha val="43137"/>
                    </a:srgbClr>
                  </a:outerShdw>
                </a:effectLst>
              </a:rPr>
              <a:t>excesso do tom adrenérgico no sistema metabólico, existirá também vasoconstrição, isquemia e </a:t>
            </a:r>
            <a:r>
              <a:rPr lang="pt-BR" sz="3300" dirty="0" err="1" smtClean="0">
                <a:effectLst>
                  <a:outerShdw blurRad="38100" dist="38100" dir="2700000" algn="tl">
                    <a:srgbClr val="000000">
                      <a:alpha val="43137"/>
                    </a:srgbClr>
                  </a:outerShdw>
                </a:effectLst>
              </a:rPr>
              <a:t>hipóxia</a:t>
            </a:r>
            <a:r>
              <a:rPr lang="pt-BR" sz="3300" dirty="0" smtClean="0">
                <a:effectLst>
                  <a:outerShdw blurRad="38100" dist="38100" dir="2700000" algn="tl">
                    <a:srgbClr val="000000">
                      <a:alpha val="43137"/>
                    </a:srgbClr>
                  </a:outerShdw>
                </a:effectLst>
              </a:rPr>
              <a:t> e se existir </a:t>
            </a:r>
            <a:r>
              <a:rPr lang="pt-BR" sz="3300" dirty="0" err="1" smtClean="0">
                <a:effectLst>
                  <a:outerShdw blurRad="38100" dist="38100" dir="2700000" algn="tl">
                    <a:srgbClr val="000000">
                      <a:alpha val="43137"/>
                    </a:srgbClr>
                  </a:outerShdw>
                </a:effectLst>
              </a:rPr>
              <a:t>hipóxia</a:t>
            </a:r>
            <a:r>
              <a:rPr lang="pt-BR" sz="3300" dirty="0" smtClean="0">
                <a:effectLst>
                  <a:outerShdw blurRad="38100" dist="38100" dir="2700000" algn="tl">
                    <a:srgbClr val="000000">
                      <a:alpha val="43137"/>
                    </a:srgbClr>
                  </a:outerShdw>
                </a:effectLst>
              </a:rPr>
              <a:t> a </a:t>
            </a:r>
            <a:r>
              <a:rPr lang="pt-BR" sz="3300" dirty="0" err="1" smtClean="0">
                <a:effectLst>
                  <a:outerShdw blurRad="38100" dist="38100" dir="2700000" algn="tl">
                    <a:srgbClr val="000000">
                      <a:alpha val="43137"/>
                    </a:srgbClr>
                  </a:outerShdw>
                </a:effectLst>
              </a:rPr>
              <a:t>glicólise</a:t>
            </a:r>
            <a:r>
              <a:rPr lang="pt-BR" sz="3300" dirty="0" smtClean="0">
                <a:effectLst>
                  <a:outerShdw blurRad="38100" dist="38100" dir="2700000" algn="tl">
                    <a:srgbClr val="000000">
                      <a:alpha val="43137"/>
                    </a:srgbClr>
                  </a:outerShdw>
                </a:effectLst>
              </a:rPr>
              <a:t> levará a produção de ácido láctico que causa um dano cáustico na bainha interior e essa bainha parecerá aumentar acima da cutícula de cabelos </a:t>
            </a:r>
            <a:endParaRPr lang="en-US" sz="3300" dirty="0" smtClean="0">
              <a:effectLst>
                <a:outerShdw blurRad="38100" dist="38100" dir="2700000" algn="tl">
                  <a:srgbClr val="000000">
                    <a:alpha val="43137"/>
                  </a:srgbClr>
                </a:outerShdw>
              </a:effectLst>
            </a:endParaRPr>
          </a:p>
          <a:p>
            <a:endParaRPr lang="en-US" sz="3200" b="1" dirty="0" smtClean="0">
              <a:effectLst>
                <a:outerShdw blurRad="38100" dist="38100" dir="2700000" algn="tl">
                  <a:srgbClr val="000000">
                    <a:alpha val="43137"/>
                  </a:srgbClr>
                </a:outerShdw>
              </a:effectLst>
            </a:endParaRPr>
          </a:p>
          <a:p>
            <a:r>
              <a:rPr lang="en-US" sz="3600" b="1" dirty="0" err="1" smtClean="0">
                <a:effectLst>
                  <a:outerShdw blurRad="38100" dist="38100" dir="2700000" algn="tl">
                    <a:srgbClr val="000000">
                      <a:alpha val="43137"/>
                    </a:srgbClr>
                  </a:outerShdw>
                </a:effectLst>
              </a:rPr>
              <a:t>Vínco</a:t>
            </a:r>
            <a:r>
              <a:rPr lang="en-US" sz="3600" b="1" dirty="0" smtClean="0">
                <a:effectLst>
                  <a:outerShdw blurRad="38100" dist="38100" dir="2700000" algn="tl">
                    <a:srgbClr val="000000">
                      <a:alpha val="43137"/>
                    </a:srgbClr>
                  </a:outerShdw>
                </a:effectLst>
              </a:rPr>
              <a:t> no </a:t>
            </a:r>
            <a:r>
              <a:rPr lang="en-US" sz="3600" b="1" dirty="0" err="1" smtClean="0">
                <a:effectLst>
                  <a:outerShdw blurRad="38100" dist="38100" dir="2700000" algn="tl">
                    <a:srgbClr val="000000">
                      <a:alpha val="43137"/>
                    </a:srgbClr>
                  </a:outerShdw>
                </a:effectLst>
              </a:rPr>
              <a:t>Lóbulo</a:t>
            </a:r>
            <a:r>
              <a:rPr lang="en-US" sz="3600" b="1" dirty="0" smtClean="0">
                <a:effectLst>
                  <a:outerShdw blurRad="38100" dist="38100" dir="2700000" algn="tl">
                    <a:srgbClr val="000000">
                      <a:alpha val="43137"/>
                    </a:srgbClr>
                  </a:outerShdw>
                </a:effectLst>
              </a:rPr>
              <a:t> </a:t>
            </a:r>
            <a:r>
              <a:rPr lang="en-US" sz="3600" b="1" dirty="0" err="1" smtClean="0">
                <a:effectLst>
                  <a:outerShdw blurRad="38100" dist="38100" dir="2700000" algn="tl">
                    <a:srgbClr val="000000">
                      <a:alpha val="43137"/>
                    </a:srgbClr>
                  </a:outerShdw>
                </a:effectLst>
              </a:rPr>
              <a:t>da</a:t>
            </a:r>
            <a:r>
              <a:rPr lang="en-US" sz="3600" b="1" dirty="0" smtClean="0">
                <a:effectLst>
                  <a:outerShdw blurRad="38100" dist="38100" dir="2700000" algn="tl">
                    <a:srgbClr val="000000">
                      <a:alpha val="43137"/>
                    </a:srgbClr>
                  </a:outerShdw>
                </a:effectLst>
              </a:rPr>
              <a:t> </a:t>
            </a:r>
            <a:r>
              <a:rPr lang="en-US" sz="3600" b="1" dirty="0" err="1" smtClean="0">
                <a:effectLst>
                  <a:outerShdw blurRad="38100" dist="38100" dir="2700000" algn="tl">
                    <a:srgbClr val="000000">
                      <a:alpha val="43137"/>
                    </a:srgbClr>
                  </a:outerShdw>
                </a:effectLst>
              </a:rPr>
              <a:t>Orelha</a:t>
            </a:r>
            <a:endParaRPr lang="en-US" sz="3600" b="1" dirty="0" smtClean="0">
              <a:effectLst>
                <a:outerShdw blurRad="38100" dist="38100" dir="2700000" algn="tl">
                  <a:srgbClr val="000000">
                    <a:alpha val="43137"/>
                  </a:srgbClr>
                </a:outerShdw>
              </a:effectLst>
            </a:endParaRPr>
          </a:p>
          <a:p>
            <a:r>
              <a:rPr lang="en-US" sz="3300" dirty="0" smtClean="0">
                <a:effectLst>
                  <a:outerShdw blurRad="38100" dist="38100" dir="2700000" algn="tl">
                    <a:srgbClr val="000000">
                      <a:alpha val="43137"/>
                    </a:srgbClr>
                  </a:outerShdw>
                </a:effectLst>
              </a:rPr>
              <a:t>Um </a:t>
            </a:r>
            <a:r>
              <a:rPr lang="en-US" sz="3300" dirty="0" err="1" smtClean="0">
                <a:effectLst>
                  <a:outerShdw blurRad="38100" dist="38100" dir="2700000" algn="tl">
                    <a:srgbClr val="000000">
                      <a:alpha val="43137"/>
                    </a:srgbClr>
                  </a:outerShdw>
                </a:effectLst>
              </a:rPr>
              <a:t>vínculo</a:t>
            </a:r>
            <a:r>
              <a:rPr lang="en-US" sz="3300" dirty="0" smtClean="0">
                <a:effectLst>
                  <a:outerShdw blurRad="38100" dist="38100" dir="2700000" algn="tl">
                    <a:srgbClr val="000000">
                      <a:alpha val="43137"/>
                    </a:srgbClr>
                  </a:outerShdw>
                </a:effectLst>
              </a:rPr>
              <a:t> diagonal no </a:t>
            </a:r>
            <a:r>
              <a:rPr lang="en-US" sz="3300" dirty="0" err="1" smtClean="0">
                <a:effectLst>
                  <a:outerShdw blurRad="38100" dist="38100" dir="2700000" algn="tl">
                    <a:srgbClr val="000000">
                      <a:alpha val="43137"/>
                    </a:srgbClr>
                  </a:outerShdw>
                </a:effectLst>
              </a:rPr>
              <a:t>lóbulo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orelha</a:t>
            </a:r>
            <a:r>
              <a:rPr lang="en-US" sz="3300" dirty="0" smtClean="0">
                <a:effectLst>
                  <a:outerShdw blurRad="38100" dist="38100" dir="2700000" algn="tl">
                    <a:srgbClr val="000000">
                      <a:alpha val="43137"/>
                    </a:srgbClr>
                  </a:outerShdw>
                </a:effectLst>
              </a:rPr>
              <a:t> é </a:t>
            </a:r>
            <a:r>
              <a:rPr lang="en-US" sz="3300" dirty="0" err="1" smtClean="0">
                <a:effectLst>
                  <a:outerShdw blurRad="38100" dist="38100" dir="2700000" algn="tl">
                    <a:srgbClr val="000000">
                      <a:alpha val="43137"/>
                    </a:srgbClr>
                  </a:outerShdw>
                </a:effectLst>
              </a:rPr>
              <a:t>outro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marcador</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externo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para</a:t>
            </a:r>
            <a:r>
              <a:rPr lang="en-US" sz="3300" dirty="0" smtClean="0">
                <a:effectLst>
                  <a:outerShdw blurRad="38100" dist="38100" dir="2700000" algn="tl">
                    <a:srgbClr val="000000">
                      <a:alpha val="43137"/>
                    </a:srgbClr>
                  </a:outerShdw>
                </a:effectLst>
              </a:rPr>
              <a:t> a </a:t>
            </a:r>
            <a:r>
              <a:rPr lang="en-US" sz="3300" dirty="0" err="1" smtClean="0">
                <a:effectLst>
                  <a:outerShdw blurRad="38100" dist="38100" dir="2700000" algn="tl">
                    <a:srgbClr val="000000">
                      <a:alpha val="43137"/>
                    </a:srgbClr>
                  </a:outerShdw>
                </a:effectLst>
              </a:rPr>
              <a:t>doença</a:t>
            </a:r>
            <a:r>
              <a:rPr lang="en-US" sz="3300" dirty="0" smtClean="0">
                <a:effectLst>
                  <a:outerShdw blurRad="38100" dist="38100" dir="2700000" algn="tl">
                    <a:srgbClr val="000000">
                      <a:alpha val="43137"/>
                    </a:srgbClr>
                  </a:outerShdw>
                </a:effectLst>
              </a:rPr>
              <a:t> arterial </a:t>
            </a:r>
            <a:r>
              <a:rPr lang="en-US" sz="3300" dirty="0" err="1" smtClean="0">
                <a:effectLst>
                  <a:outerShdw blurRad="38100" dist="38100" dir="2700000" algn="tl">
                    <a:srgbClr val="000000">
                      <a:alpha val="43137"/>
                    </a:srgbClr>
                  </a:outerShdw>
                </a:effectLst>
              </a:rPr>
              <a:t>coronária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Interessante</a:t>
            </a:r>
            <a:r>
              <a:rPr lang="en-US" sz="3300" dirty="0" smtClean="0">
                <a:effectLst>
                  <a:outerShdw blurRad="38100" dist="38100" dir="2700000" algn="tl">
                    <a:srgbClr val="000000">
                      <a:alpha val="43137"/>
                    </a:srgbClr>
                  </a:outerShdw>
                </a:effectLst>
              </a:rPr>
              <a:t> é </a:t>
            </a:r>
            <a:r>
              <a:rPr lang="en-US" sz="3300" dirty="0" err="1" smtClean="0">
                <a:effectLst>
                  <a:outerShdw blurRad="38100" dist="38100" dir="2700000" algn="tl">
                    <a:srgbClr val="000000">
                      <a:alpha val="43137"/>
                    </a:srgbClr>
                  </a:outerShdw>
                </a:effectLst>
              </a:rPr>
              <a:t>que</a:t>
            </a:r>
            <a:r>
              <a:rPr lang="en-US" sz="3300" dirty="0" smtClean="0">
                <a:effectLst>
                  <a:outerShdw blurRad="38100" dist="38100" dir="2700000" algn="tl">
                    <a:srgbClr val="000000">
                      <a:alpha val="43137"/>
                    </a:srgbClr>
                  </a:outerShdw>
                </a:effectLst>
              </a:rPr>
              <a:t> o </a:t>
            </a:r>
            <a:r>
              <a:rPr lang="en-US" sz="3300" dirty="0" err="1" smtClean="0">
                <a:effectLst>
                  <a:outerShdw blurRad="38100" dist="38100" dir="2700000" algn="tl">
                    <a:srgbClr val="000000">
                      <a:alpha val="43137"/>
                    </a:srgbClr>
                  </a:outerShdw>
                </a:effectLst>
              </a:rPr>
              <a:t>lóbulo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orelha</a:t>
            </a:r>
            <a:r>
              <a:rPr lang="en-US" sz="3300" dirty="0" smtClean="0">
                <a:effectLst>
                  <a:outerShdw blurRad="38100" dist="38100" dir="2700000" algn="tl">
                    <a:srgbClr val="000000">
                      <a:alpha val="43137"/>
                    </a:srgbClr>
                  </a:outerShdw>
                </a:effectLst>
              </a:rPr>
              <a:t> é um local </a:t>
            </a:r>
            <a:r>
              <a:rPr lang="en-US" sz="3300" dirty="0" err="1" smtClean="0">
                <a:effectLst>
                  <a:outerShdw blurRad="38100" dist="38100" dir="2700000" algn="tl">
                    <a:srgbClr val="000000">
                      <a:alpha val="43137"/>
                    </a:srgbClr>
                  </a:outerShdw>
                </a:effectLst>
              </a:rPr>
              <a:t>para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determinação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concentração</a:t>
            </a:r>
            <a:r>
              <a:rPr lang="en-US" sz="3300" dirty="0" smtClean="0">
                <a:effectLst>
                  <a:outerShdw blurRad="38100" dist="38100" dir="2700000" algn="tl">
                    <a:srgbClr val="000000">
                      <a:alpha val="43137"/>
                    </a:srgbClr>
                  </a:outerShdw>
                </a:effectLst>
              </a:rPr>
              <a:t> de </a:t>
            </a:r>
            <a:r>
              <a:rPr lang="en-US" sz="3300" dirty="0" err="1" smtClean="0">
                <a:effectLst>
                  <a:outerShdw blurRad="38100" dist="38100" dir="2700000" algn="tl">
                    <a:srgbClr val="000000">
                      <a:alpha val="43137"/>
                    </a:srgbClr>
                  </a:outerShdw>
                </a:effectLst>
              </a:rPr>
              <a:t>lactato</a:t>
            </a:r>
            <a:r>
              <a:rPr lang="en-US" sz="3300" dirty="0" smtClean="0">
                <a:effectLst>
                  <a:outerShdw blurRad="38100" dist="38100" dir="2700000" algn="tl">
                    <a:srgbClr val="000000">
                      <a:alpha val="43137"/>
                    </a:srgbClr>
                  </a:outerShdw>
                </a:effectLst>
              </a:rPr>
              <a:t> no </a:t>
            </a:r>
            <a:r>
              <a:rPr lang="en-US" sz="3300" dirty="0" err="1" smtClean="0">
                <a:effectLst>
                  <a:outerShdw blurRad="38100" dist="38100" dir="2700000" algn="tl">
                    <a:srgbClr val="000000">
                      <a:alpha val="43137"/>
                    </a:srgbClr>
                  </a:outerShdw>
                </a:effectLst>
              </a:rPr>
              <a:t>sangue</a:t>
            </a:r>
            <a:r>
              <a:rPr lang="en-US" sz="3300" dirty="0" smtClean="0">
                <a:effectLst>
                  <a:outerShdw blurRad="38100" dist="38100" dir="2700000" algn="tl">
                    <a:srgbClr val="000000">
                      <a:alpha val="43137"/>
                    </a:srgbClr>
                  </a:outerShdw>
                </a:effectLst>
              </a:rPr>
              <a:t> o </a:t>
            </a:r>
            <a:r>
              <a:rPr lang="en-US" sz="3300" dirty="0" err="1" smtClean="0">
                <a:effectLst>
                  <a:outerShdw blurRad="38100" dist="38100" dir="2700000" algn="tl">
                    <a:srgbClr val="000000">
                      <a:alpha val="43137"/>
                    </a:srgbClr>
                  </a:outerShdw>
                </a:effectLst>
              </a:rPr>
              <a:t>qual</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em</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nossa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opinião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pode</a:t>
            </a:r>
            <a:r>
              <a:rPr lang="en-US" sz="3300" dirty="0" smtClean="0">
                <a:effectLst>
                  <a:outerShdw blurRad="38100" dist="38100" dir="2700000" algn="tl">
                    <a:srgbClr val="000000">
                      <a:alpha val="43137"/>
                    </a:srgbClr>
                  </a:outerShdw>
                </a:effectLst>
              </a:rPr>
              <a:t> ser o </a:t>
            </a:r>
            <a:r>
              <a:rPr lang="en-US" sz="3300" dirty="0" err="1" smtClean="0">
                <a:effectLst>
                  <a:outerShdw blurRad="38100" dist="38100" dir="2700000" algn="tl">
                    <a:srgbClr val="000000">
                      <a:alpha val="43137"/>
                    </a:srgbClr>
                  </a:outerShdw>
                </a:effectLst>
              </a:rPr>
              <a:t>culpado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por</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esse</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vínco</a:t>
            </a:r>
            <a:r>
              <a:rPr lang="en-US" sz="3300" dirty="0" smtClean="0">
                <a:effectLst>
                  <a:outerShdw blurRad="38100" dist="38100" dir="2700000" algn="tl">
                    <a:srgbClr val="000000">
                      <a:alpha val="43137"/>
                    </a:srgbClr>
                  </a:outerShdw>
                </a:effectLst>
              </a:rPr>
              <a:t> no </a:t>
            </a:r>
            <a:r>
              <a:rPr lang="en-US" sz="3300" dirty="0" err="1" smtClean="0">
                <a:effectLst>
                  <a:outerShdw blurRad="38100" dist="38100" dir="2700000" algn="tl">
                    <a:srgbClr val="000000">
                      <a:alpha val="43137"/>
                    </a:srgbClr>
                  </a:outerShdw>
                </a:effectLst>
              </a:rPr>
              <a:t>lóbulo</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da</a:t>
            </a:r>
            <a:r>
              <a:rPr lang="en-US" sz="3300" dirty="0" smtClean="0">
                <a:effectLst>
                  <a:outerShdw blurRad="38100" dist="38100" dir="2700000" algn="tl">
                    <a:srgbClr val="000000">
                      <a:alpha val="43137"/>
                    </a:srgbClr>
                  </a:outerShdw>
                </a:effectLst>
              </a:rPr>
              <a:t> </a:t>
            </a:r>
            <a:r>
              <a:rPr lang="en-US" sz="3300" dirty="0" err="1" smtClean="0">
                <a:effectLst>
                  <a:outerShdw blurRad="38100" dist="38100" dir="2700000" algn="tl">
                    <a:srgbClr val="000000">
                      <a:alpha val="43137"/>
                    </a:srgbClr>
                  </a:outerShdw>
                </a:effectLst>
              </a:rPr>
              <a:t>orelha</a:t>
            </a:r>
            <a:r>
              <a:rPr lang="en-US" sz="3300" dirty="0" smtClean="0">
                <a:effectLst>
                  <a:outerShdw blurRad="38100" dist="38100" dir="2700000" algn="tl">
                    <a:srgbClr val="000000">
                      <a:alpha val="43137"/>
                    </a:srgbClr>
                  </a:outerShdw>
                </a:effectLst>
              </a:rPr>
              <a:t>.</a:t>
            </a:r>
          </a:p>
          <a:p>
            <a:pPr>
              <a:buNone/>
            </a:pPr>
            <a:endParaRPr lang="en-US" dirty="0" smtClean="0">
              <a:solidFill>
                <a:schemeClr val="bg1"/>
              </a:solidFill>
            </a:endParaRPr>
          </a:p>
          <a:p>
            <a:endParaRPr lang="en-US" dirty="0" smtClean="0">
              <a:solidFill>
                <a:schemeClr val="bg1"/>
              </a:solidFill>
              <a:effectLst>
                <a:outerShdw blurRad="38100" dist="38100" dir="2700000" algn="tl">
                  <a:srgbClr val="000000">
                    <a:alpha val="43137"/>
                  </a:srgbClr>
                </a:outerShdw>
              </a:effectLst>
            </a:endParaRPr>
          </a:p>
          <a:p>
            <a:r>
              <a:rPr lang="en-US" sz="2900" dirty="0" smtClean="0">
                <a:solidFill>
                  <a:schemeClr val="bg1"/>
                </a:solidFill>
                <a:effectLst>
                  <a:outerShdw blurRad="38100" dist="38100" dir="2700000" algn="tl">
                    <a:srgbClr val="000000">
                      <a:alpha val="43137"/>
                    </a:srgbClr>
                  </a:outerShdw>
                </a:effectLst>
              </a:rPr>
              <a:t>(</a:t>
            </a:r>
            <a:r>
              <a:rPr lang="en-US" sz="2900" dirty="0" err="1" smtClean="0">
                <a:solidFill>
                  <a:schemeClr val="bg1"/>
                </a:solidFill>
                <a:effectLst>
                  <a:outerShdw blurRad="38100" dist="38100" dir="2700000" algn="tl">
                    <a:srgbClr val="000000">
                      <a:alpha val="43137"/>
                    </a:srgbClr>
                  </a:outerShdw>
                </a:effectLst>
              </a:rPr>
              <a:t>Dogramaci</a:t>
            </a:r>
            <a:r>
              <a:rPr lang="en-US" sz="2900" dirty="0" smtClean="0">
                <a:solidFill>
                  <a:schemeClr val="bg1"/>
                </a:solidFill>
                <a:effectLst>
                  <a:outerShdw blurRad="38100" dist="38100" dir="2700000" algn="tl">
                    <a:srgbClr val="000000">
                      <a:alpha val="43137"/>
                    </a:srgbClr>
                  </a:outerShdw>
                </a:effectLst>
              </a:rPr>
              <a:t> AC et al. Is </a:t>
            </a:r>
            <a:r>
              <a:rPr lang="en-US" sz="2900" dirty="0" err="1" smtClean="0">
                <a:solidFill>
                  <a:schemeClr val="bg1"/>
                </a:solidFill>
                <a:effectLst>
                  <a:outerShdw blurRad="38100" dist="38100" dir="2700000" algn="tl">
                    <a:srgbClr val="000000">
                      <a:alpha val="43137"/>
                    </a:srgbClr>
                  </a:outerShdw>
                </a:effectLst>
              </a:rPr>
              <a:t>androgenetic</a:t>
            </a:r>
            <a:r>
              <a:rPr lang="en-US" sz="2900" dirty="0" smtClean="0">
                <a:solidFill>
                  <a:schemeClr val="bg1"/>
                </a:solidFill>
                <a:effectLst>
                  <a:outerShdw blurRad="38100" dist="38100" dir="2700000" algn="tl">
                    <a:srgbClr val="000000">
                      <a:alpha val="43137"/>
                    </a:srgbClr>
                  </a:outerShdw>
                </a:effectLst>
              </a:rPr>
              <a:t> alopecia a risk for atherosclerosis? </a:t>
            </a:r>
            <a:r>
              <a:rPr lang="pt-BR" sz="2900" dirty="0" smtClean="0">
                <a:solidFill>
                  <a:schemeClr val="bg1"/>
                </a:solidFill>
                <a:effectLst>
                  <a:outerShdw blurRad="38100" dist="38100" dir="2700000" algn="tl">
                    <a:srgbClr val="000000">
                      <a:alpha val="43137"/>
                    </a:srgbClr>
                  </a:outerShdw>
                </a:effectLst>
              </a:rPr>
              <a:t>J </a:t>
            </a:r>
            <a:r>
              <a:rPr lang="pt-BR" sz="2900" dirty="0" err="1" smtClean="0">
                <a:solidFill>
                  <a:schemeClr val="bg1"/>
                </a:solidFill>
                <a:effectLst>
                  <a:outerShdw blurRad="38100" dist="38100" dir="2700000" algn="tl">
                    <a:srgbClr val="000000">
                      <a:alpha val="43137"/>
                    </a:srgbClr>
                  </a:outerShdw>
                </a:effectLst>
              </a:rPr>
              <a:t>Eur</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Acad</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Dermatol</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Venereol</a:t>
            </a:r>
            <a:r>
              <a:rPr lang="pt-BR" sz="2900" dirty="0" smtClean="0">
                <a:solidFill>
                  <a:schemeClr val="bg1"/>
                </a:solidFill>
                <a:effectLst>
                  <a:outerShdw blurRad="38100" dist="38100" dir="2700000" algn="tl">
                    <a:srgbClr val="000000">
                      <a:alpha val="43137"/>
                    </a:srgbClr>
                  </a:outerShdw>
                </a:effectLst>
              </a:rPr>
              <a:t>. 2009 Jun;23(6):673-7.; Marino </a:t>
            </a:r>
            <a:r>
              <a:rPr lang="pt-BR" sz="2900" dirty="0" err="1" smtClean="0">
                <a:solidFill>
                  <a:schemeClr val="bg1"/>
                </a:solidFill>
                <a:effectLst>
                  <a:outerShdw blurRad="38100" dist="38100" dir="2700000" algn="tl">
                    <a:srgbClr val="000000">
                      <a:alpha val="43137"/>
                    </a:srgbClr>
                  </a:outerShdw>
                </a:effectLst>
              </a:rPr>
              <a:t>Salin</a:t>
            </a:r>
            <a:r>
              <a:rPr lang="pt-BR" sz="2900" dirty="0" smtClean="0">
                <a:solidFill>
                  <a:schemeClr val="bg1"/>
                </a:solidFill>
                <a:effectLst>
                  <a:outerShdw blurRad="38100" dist="38100" dir="2700000" algn="tl">
                    <a:srgbClr val="000000">
                      <a:alpha val="43137"/>
                    </a:srgbClr>
                  </a:outerShdw>
                </a:effectLst>
              </a:rPr>
              <a:t> e Andrea </a:t>
            </a:r>
            <a:r>
              <a:rPr lang="pt-BR" sz="2900" dirty="0" err="1" smtClean="0">
                <a:solidFill>
                  <a:schemeClr val="bg1"/>
                </a:solidFill>
                <a:effectLst>
                  <a:outerShdw blurRad="38100" dist="38100" dir="2700000" algn="tl">
                    <a:srgbClr val="000000">
                      <a:alpha val="43137"/>
                    </a:srgbClr>
                  </a:outerShdw>
                </a:effectLst>
              </a:rPr>
              <a:t>Marliani</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TricoItalia</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Firenze</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marzo</a:t>
            </a:r>
            <a:r>
              <a:rPr lang="pt-BR" sz="2900" dirty="0" smtClean="0">
                <a:solidFill>
                  <a:schemeClr val="bg1"/>
                </a:solidFill>
                <a:effectLst>
                  <a:outerShdw blurRad="38100" dist="38100" dir="2700000" algn="tl">
                    <a:srgbClr val="000000">
                      <a:alpha val="43137"/>
                    </a:srgbClr>
                  </a:outerShdw>
                </a:effectLst>
              </a:rPr>
              <a:t> 1997, </a:t>
            </a:r>
            <a:r>
              <a:rPr lang="pt-BR" sz="2900" dirty="0" err="1" smtClean="0">
                <a:solidFill>
                  <a:schemeClr val="bg1"/>
                </a:solidFill>
                <a:effectLst>
                  <a:outerShdw blurRad="38100" dist="38100" dir="2700000" algn="tl">
                    <a:srgbClr val="000000">
                      <a:alpha val="43137"/>
                    </a:srgbClr>
                  </a:outerShdw>
                </a:effectLst>
              </a:rPr>
              <a:t>Bolletino</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della</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Società</a:t>
            </a:r>
            <a:r>
              <a:rPr lang="pt-BR" sz="2900" dirty="0" smtClean="0">
                <a:solidFill>
                  <a:schemeClr val="bg1"/>
                </a:solidFill>
                <a:effectLst>
                  <a:outerShdw blurRad="38100" dist="38100" dir="2700000" algn="tl">
                    <a:srgbClr val="000000">
                      <a:alpha val="43137"/>
                    </a:srgbClr>
                  </a:outerShdw>
                </a:effectLst>
              </a:rPr>
              <a:t> Italiana di </a:t>
            </a:r>
            <a:r>
              <a:rPr lang="pt-BR" sz="2900" dirty="0" err="1" smtClean="0">
                <a:solidFill>
                  <a:schemeClr val="bg1"/>
                </a:solidFill>
                <a:effectLst>
                  <a:outerShdw blurRad="38100" dist="38100" dir="2700000" algn="tl">
                    <a:srgbClr val="000000">
                      <a:alpha val="43137"/>
                    </a:srgbClr>
                  </a:outerShdw>
                </a:effectLst>
              </a:rPr>
              <a:t>Tricologia</a:t>
            </a:r>
            <a:r>
              <a:rPr lang="pt-BR" sz="2900" dirty="0" smtClean="0">
                <a:solidFill>
                  <a:schemeClr val="bg1"/>
                </a:solidFill>
                <a:effectLst>
                  <a:outerShdw blurRad="38100" dist="38100" dir="2700000" algn="tl">
                    <a:srgbClr val="000000">
                      <a:alpha val="43137"/>
                    </a:srgbClr>
                  </a:outerShdw>
                </a:effectLst>
              </a:rPr>
              <a:t>, La Teoria e </a:t>
            </a:r>
            <a:r>
              <a:rPr lang="pt-BR" sz="2900" dirty="0" err="1" smtClean="0">
                <a:solidFill>
                  <a:schemeClr val="bg1"/>
                </a:solidFill>
                <a:effectLst>
                  <a:outerShdw blurRad="38100" dist="38100" dir="2700000" algn="tl">
                    <a:srgbClr val="000000">
                      <a:alpha val="43137"/>
                    </a:srgbClr>
                  </a:outerShdw>
                </a:effectLst>
              </a:rPr>
              <a:t>la</a:t>
            </a:r>
            <a:r>
              <a:rPr lang="pt-BR" sz="2900" dirty="0" smtClean="0">
                <a:solidFill>
                  <a:schemeClr val="bg1"/>
                </a:solidFill>
                <a:effectLst>
                  <a:outerShdw blurRad="38100" dist="38100" dir="2700000" algn="tl">
                    <a:srgbClr val="000000">
                      <a:alpha val="43137"/>
                    </a:srgbClr>
                  </a:outerShdw>
                </a:effectLst>
              </a:rPr>
              <a:t> Clinica </a:t>
            </a:r>
            <a:r>
              <a:rPr lang="pt-BR" sz="2900" dirty="0" err="1" smtClean="0">
                <a:solidFill>
                  <a:schemeClr val="bg1"/>
                </a:solidFill>
                <a:effectLst>
                  <a:outerShdw blurRad="38100" dist="38100" dir="2700000" algn="tl">
                    <a:srgbClr val="000000">
                      <a:alpha val="43137"/>
                    </a:srgbClr>
                  </a:outerShdw>
                </a:effectLst>
              </a:rPr>
              <a:t>delle</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Incidenze</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nelle</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Alopecie</a:t>
            </a:r>
            <a:r>
              <a:rPr lang="pt-BR" sz="2900" u="sng" dirty="0" smtClean="0">
                <a:solidFill>
                  <a:schemeClr val="bg1"/>
                </a:solidFill>
                <a:effectLst>
                  <a:outerShdw blurRad="38100" dist="38100" dir="2700000" algn="tl">
                    <a:srgbClr val="000000">
                      <a:alpha val="43137"/>
                    </a:srgbClr>
                  </a:outerShdw>
                </a:effectLst>
              </a:rPr>
              <a:t>.</a:t>
            </a:r>
            <a:r>
              <a:rPr lang="pt-BR" sz="2900" dirty="0" smtClean="0">
                <a:solidFill>
                  <a:schemeClr val="bg1"/>
                </a:solidFill>
                <a:effectLst>
                  <a:outerShdw blurRad="38100" dist="38100" dir="2700000" algn="tl">
                    <a:srgbClr val="000000">
                      <a:alpha val="43137"/>
                    </a:srgbClr>
                  </a:outerShdw>
                </a:effectLst>
              </a:rPr>
              <a:t>  </a:t>
            </a:r>
            <a:r>
              <a:rPr lang="pt-BR" sz="2900" dirty="0" err="1" smtClean="0">
                <a:solidFill>
                  <a:schemeClr val="bg1"/>
                </a:solidFill>
                <a:effectLst>
                  <a:outerShdw blurRad="38100" dist="38100" dir="2700000" algn="tl">
                    <a:srgbClr val="000000">
                      <a:alpha val="43137"/>
                    </a:srgbClr>
                  </a:outerShdw>
                </a:effectLst>
              </a:rPr>
              <a:t>Cumberland</a:t>
            </a:r>
            <a:r>
              <a:rPr lang="pt-BR" sz="2900" dirty="0" smtClean="0">
                <a:solidFill>
                  <a:schemeClr val="bg1"/>
                </a:solidFill>
                <a:effectLst>
                  <a:outerShdw blurRad="38100" dist="38100" dir="2700000" algn="tl">
                    <a:srgbClr val="000000">
                      <a:alpha val="43137"/>
                    </a:srgbClr>
                  </a:outerShdw>
                </a:effectLst>
              </a:rPr>
              <a:t> GD </a:t>
            </a:r>
            <a:r>
              <a:rPr lang="pt-BR" sz="2900" dirty="0" err="1" smtClean="0">
                <a:solidFill>
                  <a:schemeClr val="bg1"/>
                </a:solidFill>
                <a:effectLst>
                  <a:outerShdw blurRad="38100" dist="38100" dir="2700000" algn="tl">
                    <a:srgbClr val="000000">
                      <a:alpha val="43137"/>
                    </a:srgbClr>
                  </a:outerShdw>
                </a:effectLst>
              </a:rPr>
              <a:t>et</a:t>
            </a:r>
            <a:r>
              <a:rPr lang="pt-BR" sz="2900" dirty="0" smtClean="0">
                <a:solidFill>
                  <a:schemeClr val="bg1"/>
                </a:solidFill>
                <a:effectLst>
                  <a:outerShdw blurRad="38100" dist="38100" dir="2700000" algn="tl">
                    <a:srgbClr val="000000">
                      <a:alpha val="43137"/>
                    </a:srgbClr>
                  </a:outerShdw>
                </a:effectLst>
              </a:rPr>
              <a:t> al. </a:t>
            </a:r>
            <a:r>
              <a:rPr lang="en-US" sz="2900" dirty="0" smtClean="0">
                <a:solidFill>
                  <a:schemeClr val="bg1"/>
                </a:solidFill>
                <a:effectLst>
                  <a:outerShdw blurRad="38100" dist="38100" dir="2700000" algn="tl">
                    <a:srgbClr val="000000">
                      <a:alpha val="43137"/>
                    </a:srgbClr>
                  </a:outerShdw>
                </a:effectLst>
              </a:rPr>
              <a:t>Earlobe creases and coronary atherosclerosis. The view from forensic pathology. Am J Forensic Med </a:t>
            </a:r>
            <a:r>
              <a:rPr lang="en-US" sz="2900" dirty="0" err="1" smtClean="0">
                <a:solidFill>
                  <a:schemeClr val="bg1"/>
                </a:solidFill>
                <a:effectLst>
                  <a:outerShdw blurRad="38100" dist="38100" dir="2700000" algn="tl">
                    <a:srgbClr val="000000">
                      <a:alpha val="43137"/>
                    </a:srgbClr>
                  </a:outerShdw>
                </a:effectLst>
              </a:rPr>
              <a:t>Pathol</a:t>
            </a:r>
            <a:r>
              <a:rPr lang="en-US" sz="2900" dirty="0" smtClean="0">
                <a:solidFill>
                  <a:schemeClr val="bg1"/>
                </a:solidFill>
                <a:effectLst>
                  <a:outerShdw blurRad="38100" dist="38100" dir="2700000" algn="tl">
                    <a:srgbClr val="000000">
                      <a:alpha val="43137"/>
                    </a:srgbClr>
                  </a:outerShdw>
                </a:effectLst>
              </a:rPr>
              <a:t>. 1987 Mar;8(1):9-11)</a:t>
            </a:r>
            <a:endParaRPr lang="pt-BR" sz="2900" dirty="0" smtClean="0">
              <a:solidFill>
                <a:schemeClr val="bg1"/>
              </a:solidFill>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Apresentações em </a:t>
            </a:r>
            <a:r>
              <a:rPr lang="pt-BR" sz="2800" dirty="0" err="1" smtClean="0"/>
              <a:t>Video</a:t>
            </a:r>
            <a:r>
              <a:rPr lang="pt-BR" sz="2800" dirty="0" smtClean="0"/>
              <a:t> e </a:t>
            </a:r>
            <a:r>
              <a:rPr lang="pt-BR" sz="2800" dirty="0" err="1" smtClean="0"/>
              <a:t>Powerpoint</a:t>
            </a:r>
            <a:r>
              <a:rPr lang="pt-BR" sz="2800" dirty="0" smtClean="0"/>
              <a:t> sobre a Teoria da Acidez na Aterosclerose</a:t>
            </a:r>
            <a:endParaRPr lang="pt-BR" sz="2800" dirty="0"/>
          </a:p>
        </p:txBody>
      </p:sp>
      <p:sp>
        <p:nvSpPr>
          <p:cNvPr id="3" name="Espaço Reservado para Conteúdo 2"/>
          <p:cNvSpPr>
            <a:spLocks noGrp="1"/>
          </p:cNvSpPr>
          <p:nvPr>
            <p:ph idx="1"/>
          </p:nvPr>
        </p:nvSpPr>
        <p:spPr/>
        <p:txBody>
          <a:bodyPr/>
          <a:lstStyle/>
          <a:p>
            <a:endParaRPr lang="pt-BR" dirty="0" smtClean="0"/>
          </a:p>
          <a:p>
            <a:endParaRPr lang="pt-BR" dirty="0" smtClean="0"/>
          </a:p>
          <a:p>
            <a:r>
              <a:rPr lang="pt-BR" sz="2000" dirty="0" smtClean="0">
                <a:effectLst>
                  <a:outerShdw blurRad="38100" dist="38100" dir="2700000" algn="tl">
                    <a:srgbClr val="000000">
                      <a:alpha val="43137"/>
                    </a:srgbClr>
                  </a:outerShdw>
                </a:effectLst>
              </a:rPr>
              <a:t>Apresentações em </a:t>
            </a:r>
            <a:r>
              <a:rPr lang="pt-BR" sz="2000" dirty="0" err="1" smtClean="0">
                <a:effectLst>
                  <a:outerShdw blurRad="38100" dist="38100" dir="2700000" algn="tl">
                    <a:srgbClr val="000000">
                      <a:alpha val="43137"/>
                    </a:srgbClr>
                  </a:outerShdw>
                </a:effectLst>
              </a:rPr>
              <a:t>video</a:t>
            </a:r>
            <a:r>
              <a:rPr lang="pt-BR" sz="2000" dirty="0" smtClean="0">
                <a:effectLst>
                  <a:outerShdw blurRad="38100" dist="38100" dir="2700000" algn="tl">
                    <a:srgbClr val="000000">
                      <a:alpha val="43137"/>
                    </a:srgbClr>
                  </a:outerShdw>
                </a:effectLst>
              </a:rPr>
              <a:t> e </a:t>
            </a:r>
            <a:r>
              <a:rPr lang="pt-BR" sz="2000" dirty="0" err="1" smtClean="0">
                <a:effectLst>
                  <a:outerShdw blurRad="38100" dist="38100" dir="2700000" algn="tl">
                    <a:srgbClr val="000000">
                      <a:alpha val="43137"/>
                    </a:srgbClr>
                  </a:outerShdw>
                </a:effectLst>
              </a:rPr>
              <a:t>Powerpoint</a:t>
            </a:r>
            <a:r>
              <a:rPr lang="pt-BR" sz="2000" dirty="0" smtClean="0">
                <a:effectLst>
                  <a:outerShdw blurRad="38100" dist="38100" dir="2700000" algn="tl">
                    <a:srgbClr val="000000">
                      <a:alpha val="43137"/>
                    </a:srgbClr>
                  </a:outerShdw>
                </a:effectLst>
              </a:rPr>
              <a:t>, artigos e outras informações sobre a teoria da acidez em: </a:t>
            </a:r>
          </a:p>
          <a:p>
            <a:r>
              <a:rPr lang="pt-BR" sz="2000" u="sng" dirty="0" smtClean="0">
                <a:effectLst>
                  <a:outerShdw blurRad="38100" dist="38100" dir="2700000" algn="tl">
                    <a:srgbClr val="000000">
                      <a:alpha val="43137"/>
                    </a:srgbClr>
                  </a:outerShdw>
                </a:effectLst>
              </a:rPr>
              <a:t>http</a:t>
            </a:r>
            <a:r>
              <a:rPr lang="pt-BR" sz="2000" u="sng" smtClean="0">
                <a:effectLst>
                  <a:outerShdw blurRad="38100" dist="38100" dir="2700000" algn="tl">
                    <a:srgbClr val="000000">
                      <a:alpha val="43137"/>
                    </a:srgbClr>
                  </a:outerShdw>
                </a:effectLst>
              </a:rPr>
              <a:t>://www.infarctcombat.org/polemica-44/icem.html </a:t>
            </a:r>
            <a:endParaRPr lang="pt-BR" sz="2000" u="sng" dirty="0" smtClean="0">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3050"/>
            <a:ext cx="8229600" cy="1571774"/>
          </a:xfrm>
        </p:spPr>
        <p:txBody>
          <a:bodyPr>
            <a:normAutofit fontScale="90000"/>
          </a:bodyPr>
          <a:lstStyle/>
          <a:p>
            <a:r>
              <a:rPr lang="en-US" sz="3100" dirty="0"/>
              <a:t/>
            </a:r>
            <a:br>
              <a:rPr lang="en-US" sz="3100" dirty="0"/>
            </a:br>
            <a:r>
              <a:rPr lang="en-US" sz="3100" dirty="0" err="1" smtClean="0"/>
              <a:t>Livro</a:t>
            </a:r>
            <a:r>
              <a:rPr lang="en-US" sz="3100" dirty="0" smtClean="0"/>
              <a:t> “</a:t>
            </a:r>
            <a:r>
              <a:rPr lang="en-US" sz="3100" dirty="0" err="1" smtClean="0"/>
              <a:t>Teoria</a:t>
            </a:r>
            <a:r>
              <a:rPr lang="en-US" sz="3100" dirty="0" smtClean="0"/>
              <a:t> </a:t>
            </a:r>
            <a:r>
              <a:rPr lang="en-US" sz="3100" dirty="0" err="1" smtClean="0"/>
              <a:t>da</a:t>
            </a:r>
            <a:r>
              <a:rPr lang="en-US" sz="3100" dirty="0" smtClean="0"/>
              <a:t> </a:t>
            </a:r>
            <a:r>
              <a:rPr lang="en-US" sz="3100" dirty="0" err="1" smtClean="0"/>
              <a:t>Acidez</a:t>
            </a:r>
            <a:r>
              <a:rPr lang="en-US" sz="3100" dirty="0" smtClean="0"/>
              <a:t> </a:t>
            </a:r>
            <a:r>
              <a:rPr lang="en-US" sz="3100" dirty="0" err="1" smtClean="0"/>
              <a:t>na</a:t>
            </a:r>
            <a:r>
              <a:rPr lang="en-US" sz="3100" dirty="0" smtClean="0"/>
              <a:t> </a:t>
            </a:r>
            <a:r>
              <a:rPr lang="en-US" sz="3100" dirty="0" err="1" smtClean="0"/>
              <a:t>Aterosclerose</a:t>
            </a:r>
            <a:r>
              <a:rPr lang="en-US" sz="3100" dirty="0" smtClean="0"/>
              <a:t> </a:t>
            </a:r>
            <a:r>
              <a:rPr lang="en-US" sz="3100" dirty="0"/>
              <a:t>– </a:t>
            </a:r>
            <a:r>
              <a:rPr lang="en-US" sz="3100" dirty="0" smtClean="0"/>
              <a:t>Novas </a:t>
            </a:r>
            <a:r>
              <a:rPr lang="en-US" sz="3100" dirty="0" err="1" smtClean="0"/>
              <a:t>Evidências</a:t>
            </a:r>
            <a:r>
              <a:rPr lang="en-US" sz="3100" dirty="0" smtClean="0"/>
              <a:t>”, 2011</a:t>
            </a:r>
            <a:r>
              <a:rPr lang="en-US" dirty="0"/>
              <a:t/>
            </a:r>
            <a:br>
              <a:rPr lang="en-US" dirty="0"/>
            </a:br>
            <a:endParaRPr lang="pt-BR" dirty="0"/>
          </a:p>
        </p:txBody>
      </p:sp>
      <p:sp>
        <p:nvSpPr>
          <p:cNvPr id="5" name="Espaço Reservado para Texto 4"/>
          <p:cNvSpPr>
            <a:spLocks noGrp="1"/>
          </p:cNvSpPr>
          <p:nvPr>
            <p:ph type="body" idx="1"/>
          </p:nvPr>
        </p:nvSpPr>
        <p:spPr/>
        <p:txBody>
          <a:bodyPr/>
          <a:lstStyle/>
          <a:p>
            <a:endParaRPr lang="pt-BR" dirty="0"/>
          </a:p>
        </p:txBody>
      </p:sp>
      <p:sp>
        <p:nvSpPr>
          <p:cNvPr id="7" name="Espaço Reservado para Texto 6"/>
          <p:cNvSpPr>
            <a:spLocks noGrp="1"/>
          </p:cNvSpPr>
          <p:nvPr>
            <p:ph type="body" sz="half" idx="3"/>
          </p:nvPr>
        </p:nvSpPr>
        <p:spPr/>
        <p:txBody>
          <a:bodyPr/>
          <a:lstStyle/>
          <a:p>
            <a:endParaRPr lang="pt-BR"/>
          </a:p>
        </p:txBody>
      </p:sp>
      <p:sp>
        <p:nvSpPr>
          <p:cNvPr id="6" name="Espaço Reservado para Conteúdo 5"/>
          <p:cNvSpPr>
            <a:spLocks noGrp="1"/>
          </p:cNvSpPr>
          <p:nvPr>
            <p:ph sz="quarter" idx="2"/>
          </p:nvPr>
        </p:nvSpPr>
        <p:spPr>
          <a:xfrm>
            <a:off x="457200" y="2362200"/>
            <a:ext cx="4040188" cy="4019128"/>
          </a:xfrm>
        </p:spPr>
        <p:txBody>
          <a:bodyPr>
            <a:normAutofit fontScale="92500" lnSpcReduction="20000"/>
          </a:bodyPr>
          <a:lstStyle/>
          <a:p>
            <a:r>
              <a:rPr lang="pt-BR" sz="2000" dirty="0" smtClean="0">
                <a:effectLst>
                  <a:outerShdw blurRad="38100" dist="38100" dir="2700000" algn="tl">
                    <a:srgbClr val="000000">
                      <a:alpha val="43137"/>
                    </a:srgbClr>
                  </a:outerShdw>
                </a:effectLst>
              </a:rPr>
              <a:t>Nesse livro exploramos com profundidade os fatores de risco e as explicações fisiopatológicas da aterosclerose sob o ponto de vista da teoria da acidez.</a:t>
            </a:r>
          </a:p>
          <a:p>
            <a:endParaRPr lang="pt-BR" sz="2000" dirty="0">
              <a:effectLst>
                <a:outerShdw blurRad="38100" dist="38100" dir="2700000" algn="tl">
                  <a:srgbClr val="000000">
                    <a:alpha val="43137"/>
                  </a:srgbClr>
                </a:outerShdw>
              </a:effectLst>
            </a:endParaRPr>
          </a:p>
          <a:p>
            <a:r>
              <a:rPr lang="en-US" sz="2000" dirty="0" err="1" smtClean="0">
                <a:effectLst>
                  <a:outerShdw blurRad="38100" dist="38100" dir="2700000" algn="tl">
                    <a:srgbClr val="000000">
                      <a:alpha val="43137"/>
                    </a:srgbClr>
                  </a:outerShdw>
                </a:effectLst>
              </a:rPr>
              <a:t>Nosso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livro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versão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em</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português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está</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sendo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oferecido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para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leitores</a:t>
            </a:r>
            <a:r>
              <a:rPr lang="en-US" sz="2000" dirty="0" smtClean="0">
                <a:effectLst>
                  <a:outerShdw blurRad="38100" dist="38100" dir="2700000" algn="tl">
                    <a:srgbClr val="000000">
                      <a:alpha val="43137"/>
                    </a:srgbClr>
                  </a:outerShdw>
                </a:effectLst>
              </a:rPr>
              <a:t> Kindle </a:t>
            </a:r>
            <a:r>
              <a:rPr lang="en-US" sz="2000" dirty="0" err="1" smtClean="0">
                <a:effectLst>
                  <a:outerShdw blurRad="38100" dist="38100" dir="2700000" algn="tl">
                    <a:srgbClr val="000000">
                      <a:alpha val="43137"/>
                    </a:srgbClr>
                  </a:outerShdw>
                </a:effectLst>
              </a:rPr>
              <a:t>pela</a:t>
            </a:r>
            <a:r>
              <a:rPr lang="en-US" sz="2000" dirty="0" smtClean="0">
                <a:effectLst>
                  <a:outerShdw blurRad="38100" dist="38100" dir="2700000" algn="tl">
                    <a:srgbClr val="000000">
                      <a:alpha val="43137"/>
                    </a:srgbClr>
                  </a:outerShdw>
                </a:effectLst>
              </a:rPr>
              <a:t> Amazon.com</a:t>
            </a:r>
            <a:r>
              <a:rPr lang="en-US" sz="2000" dirty="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A </a:t>
            </a:r>
            <a:r>
              <a:rPr lang="en-US" sz="2000" dirty="0" err="1" smtClean="0">
                <a:effectLst>
                  <a:outerShdw blurRad="38100" dist="38100" dir="2700000" algn="tl">
                    <a:srgbClr val="000000">
                      <a:alpha val="43137"/>
                    </a:srgbClr>
                  </a:outerShdw>
                </a:effectLst>
              </a:rPr>
              <a:t>edição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impressa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está</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sendo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distribuida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pelo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Clube</a:t>
            </a:r>
            <a:r>
              <a:rPr lang="en-US" sz="2000" dirty="0" smtClean="0">
                <a:effectLst>
                  <a:outerShdw blurRad="38100" dist="38100" dir="2700000" algn="tl">
                    <a:srgbClr val="000000">
                      <a:alpha val="43137"/>
                    </a:srgbClr>
                  </a:outerShdw>
                </a:effectLst>
              </a:rPr>
              <a:t> de </a:t>
            </a:r>
            <a:r>
              <a:rPr lang="en-US" sz="2000" dirty="0" err="1" smtClean="0">
                <a:effectLst>
                  <a:outerShdw blurRad="38100" dist="38100" dir="2700000" algn="tl">
                    <a:srgbClr val="000000">
                      <a:alpha val="43137"/>
                    </a:srgbClr>
                  </a:outerShdw>
                </a:effectLst>
              </a:rPr>
              <a:t>Autores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Agbook</a:t>
            </a:r>
            <a:r>
              <a:rPr lang="en-US" sz="2000" dirty="0" smtClean="0">
                <a:effectLst>
                  <a:outerShdw blurRad="38100" dist="38100" dir="2700000" algn="tl">
                    <a:srgbClr val="000000">
                      <a:alpha val="43137"/>
                    </a:srgbClr>
                  </a:outerShdw>
                </a:effectLst>
              </a:rPr>
              <a:t> e </a:t>
            </a:r>
            <a:r>
              <a:rPr lang="en-US" sz="2000" dirty="0" err="1" smtClean="0">
                <a:effectLst>
                  <a:outerShdw blurRad="38100" dist="38100" dir="2700000" algn="tl">
                    <a:srgbClr val="000000">
                      <a:alpha val="43137"/>
                    </a:srgbClr>
                  </a:outerShdw>
                </a:effectLst>
              </a:rPr>
              <a:t>outras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livrarias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na</a:t>
            </a:r>
            <a:r>
              <a:rPr lang="en-US" sz="2000" dirty="0" smtClean="0">
                <a:effectLst>
                  <a:outerShdw blurRad="38100" dist="38100" dir="2700000" algn="tl">
                    <a:srgbClr val="000000">
                      <a:alpha val="43137"/>
                    </a:srgbClr>
                  </a:outerShdw>
                </a:effectLst>
              </a:rPr>
              <a:t> Internet</a:t>
            </a:r>
          </a:p>
        </p:txBody>
      </p:sp>
      <p:pic>
        <p:nvPicPr>
          <p:cNvPr id="9" name="Espaço Reservado para Conteúdo 8" descr="capapeqTAA.jpg"/>
          <p:cNvPicPr>
            <a:picLocks noGrp="1" noChangeAspect="1"/>
          </p:cNvPicPr>
          <p:nvPr>
            <p:ph sz="quarter" idx="4"/>
          </p:nvPr>
        </p:nvPicPr>
        <p:blipFill>
          <a:blip r:embed="rId2" cstate="print"/>
          <a:stretch>
            <a:fillRect/>
          </a:stretch>
        </p:blipFill>
        <p:spPr>
          <a:xfrm>
            <a:off x="5489575" y="2577306"/>
            <a:ext cx="2633736" cy="3732014"/>
          </a:xfrm>
        </p:spPr>
      </p:pic>
    </p:spTree>
    <p:extLst>
      <p:ext uri="{BB962C8B-B14F-4D97-AF65-F5344CB8AC3E}">
        <p14:creationId xmlns:p14="http://schemas.microsoft.com/office/powerpoint/2010/main" xmlns="" val="819758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640960" cy="1143000"/>
          </a:xfrm>
        </p:spPr>
        <p:txBody>
          <a:bodyPr>
            <a:noAutofit/>
          </a:bodyPr>
          <a:lstStyle/>
          <a:p>
            <a:r>
              <a:rPr lang="en-US" sz="3200" dirty="0" smtClean="0"/>
              <a:t>A </a:t>
            </a:r>
            <a:r>
              <a:rPr lang="en-US" sz="3200" dirty="0" err="1" smtClean="0"/>
              <a:t>Teoria</a:t>
            </a:r>
            <a:r>
              <a:rPr lang="en-US" sz="3200" dirty="0" smtClean="0"/>
              <a:t> </a:t>
            </a:r>
            <a:r>
              <a:rPr lang="en-US" sz="3200" dirty="0" err="1" smtClean="0"/>
              <a:t>da</a:t>
            </a:r>
            <a:r>
              <a:rPr lang="en-US" sz="3200" dirty="0" smtClean="0"/>
              <a:t> </a:t>
            </a:r>
            <a:r>
              <a:rPr lang="en-US" sz="3200" dirty="0" err="1" smtClean="0"/>
              <a:t>Acidez</a:t>
            </a:r>
            <a:r>
              <a:rPr lang="en-US" sz="3200" dirty="0" smtClean="0"/>
              <a:t> </a:t>
            </a:r>
            <a:r>
              <a:rPr lang="en-US" sz="3200" dirty="0" err="1" smtClean="0"/>
              <a:t>na</a:t>
            </a:r>
            <a:r>
              <a:rPr lang="en-US" sz="3200" dirty="0" smtClean="0"/>
              <a:t> </a:t>
            </a:r>
            <a:r>
              <a:rPr lang="en-US" sz="3200" dirty="0" err="1" smtClean="0"/>
              <a:t>Aterosclerose</a:t>
            </a:r>
            <a:endParaRPr lang="pt-BR" sz="3200" dirty="0"/>
          </a:p>
        </p:txBody>
      </p:sp>
      <p:sp>
        <p:nvSpPr>
          <p:cNvPr id="3" name="Espaço Reservado para Conteúdo 2"/>
          <p:cNvSpPr>
            <a:spLocks noGrp="1"/>
          </p:cNvSpPr>
          <p:nvPr>
            <p:ph idx="1"/>
          </p:nvPr>
        </p:nvSpPr>
        <p:spPr/>
        <p:txBody>
          <a:bodyPr>
            <a:normAutofit/>
          </a:bodyPr>
          <a:lstStyle/>
          <a:p>
            <a:pPr algn="ctr"/>
            <a:r>
              <a:rPr lang="en-US" sz="2000" b="1" dirty="0" err="1" smtClean="0">
                <a:effectLst>
                  <a:outerShdw blurRad="38100" dist="38100" dir="2700000" algn="tl">
                    <a:srgbClr val="000000">
                      <a:alpha val="43137"/>
                    </a:srgbClr>
                  </a:outerShdw>
                </a:effectLst>
              </a:rPr>
              <a:t>Sequência</a:t>
            </a:r>
            <a:r>
              <a:rPr lang="en-US" sz="2000" b="1" dirty="0" smtClean="0">
                <a:effectLst>
                  <a:outerShdw blurRad="38100" dist="38100" dir="2700000" algn="tl">
                    <a:srgbClr val="000000">
                      <a:alpha val="43137"/>
                    </a:srgbClr>
                  </a:outerShdw>
                </a:effectLst>
              </a:rPr>
              <a:t> de </a:t>
            </a:r>
            <a:r>
              <a:rPr lang="en-US" sz="2000" b="1" dirty="0" err="1" smtClean="0">
                <a:effectLst>
                  <a:outerShdw blurRad="38100" dist="38100" dir="2700000" algn="tl">
                    <a:srgbClr val="000000">
                      <a:alpha val="43137"/>
                    </a:srgbClr>
                  </a:outerShdw>
                </a:effectLst>
              </a:rPr>
              <a:t>eventos</a:t>
            </a:r>
            <a:r>
              <a:rPr lang="en-US" sz="2000" b="1" dirty="0" smtClean="0">
                <a:effectLst>
                  <a:outerShdw blurRad="38100" dist="38100" dir="2700000" algn="tl">
                    <a:srgbClr val="000000">
                      <a:alpha val="43137"/>
                    </a:srgbClr>
                  </a:outerShdw>
                </a:effectLst>
              </a:rPr>
              <a:t>* </a:t>
            </a:r>
          </a:p>
          <a:p>
            <a:pPr algn="ctr"/>
            <a:endParaRPr lang="en-US" sz="1400" b="1" dirty="0">
              <a:effectLst>
                <a:outerShdw blurRad="38100" dist="38100" dir="2700000" algn="tl">
                  <a:srgbClr val="000000">
                    <a:alpha val="43137"/>
                  </a:srgbClr>
                </a:outerShdw>
              </a:effectLst>
            </a:endParaRPr>
          </a:p>
          <a:p>
            <a:r>
              <a:rPr lang="pt-BR" sz="1800" dirty="0" smtClean="0">
                <a:effectLst>
                  <a:outerShdw blurRad="38100" dist="38100" dir="2700000" algn="tl">
                    <a:srgbClr val="000000">
                      <a:alpha val="43137"/>
                    </a:srgbClr>
                  </a:outerShdw>
                </a:effectLst>
              </a:rPr>
              <a:t>I. Dominância simpática por estresse contínuo mais</a:t>
            </a:r>
          </a:p>
          <a:p>
            <a:r>
              <a:rPr lang="pt-BR" sz="1800" dirty="0" smtClean="0">
                <a:effectLst>
                  <a:outerShdw blurRad="38100" dist="38100" dir="2700000" algn="tl">
                    <a:srgbClr val="000000">
                      <a:alpha val="43137"/>
                    </a:srgbClr>
                  </a:outerShdw>
                </a:effectLst>
              </a:rPr>
              <a:t>II. Deficiência na produção de componentes endógenos do tipo digital (</a:t>
            </a:r>
            <a:r>
              <a:rPr lang="pt-BR" sz="1800" dirty="0" err="1" smtClean="0">
                <a:effectLst>
                  <a:outerShdw blurRad="38100" dist="38100" dir="2700000" algn="tl">
                    <a:srgbClr val="000000">
                      <a:alpha val="43137"/>
                    </a:srgbClr>
                  </a:outerShdw>
                </a:effectLst>
              </a:rPr>
              <a:t>digitalis-like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compounds</a:t>
            </a:r>
            <a:r>
              <a:rPr lang="pt-BR" sz="1800" dirty="0" smtClean="0">
                <a:effectLst>
                  <a:outerShdw blurRad="38100" dist="38100" dir="2700000" algn="tl">
                    <a:srgbClr val="000000">
                      <a:alpha val="43137"/>
                    </a:srgbClr>
                  </a:outerShdw>
                </a:effectLst>
              </a:rPr>
              <a:t> – </a:t>
            </a:r>
            <a:r>
              <a:rPr lang="pt-BR" sz="1800" dirty="0" err="1" smtClean="0">
                <a:effectLst>
                  <a:outerShdw blurRad="38100" dist="38100" dir="2700000" algn="tl">
                    <a:srgbClr val="000000">
                      <a:alpha val="43137"/>
                    </a:srgbClr>
                  </a:outerShdw>
                </a:effectLst>
              </a:rPr>
              <a:t>DLCs</a:t>
            </a:r>
            <a:r>
              <a:rPr lang="pt-BR" sz="1800" dirty="0" smtClean="0">
                <a:effectLst>
                  <a:outerShdw blurRad="38100" dist="38100" dir="2700000" algn="tl">
                    <a:srgbClr val="000000">
                      <a:alpha val="43137"/>
                    </a:srgbClr>
                  </a:outerShdw>
                </a:effectLst>
              </a:rPr>
              <a:t>) com alterações da atividade da Na(+), K(+)-</a:t>
            </a:r>
            <a:r>
              <a:rPr lang="pt-BR" sz="1800" dirty="0" err="1" smtClean="0">
                <a:effectLst>
                  <a:outerShdw blurRad="38100" dist="38100" dir="2700000" algn="tl">
                    <a:srgbClr val="000000">
                      <a:alpha val="43137"/>
                    </a:srgbClr>
                  </a:outerShdw>
                </a:effectLst>
              </a:rPr>
              <a:t>ATPase</a:t>
            </a:r>
            <a:r>
              <a:rPr lang="pt-BR" sz="1800" dirty="0" smtClean="0">
                <a:effectLst>
                  <a:outerShdw blurRad="38100" dist="38100" dir="2700000" algn="tl">
                    <a:srgbClr val="000000">
                      <a:alpha val="43137"/>
                    </a:srgbClr>
                  </a:outerShdw>
                </a:effectLst>
              </a:rPr>
              <a:t> resultando em:</a:t>
            </a:r>
          </a:p>
          <a:p>
            <a:r>
              <a:rPr lang="pt-BR" sz="1800" dirty="0" smtClean="0">
                <a:effectLst>
                  <a:outerShdw blurRad="38100" dist="38100" dir="2700000" algn="tl">
                    <a:srgbClr val="000000">
                      <a:alpha val="43137"/>
                    </a:srgbClr>
                  </a:outerShdw>
                </a:effectLst>
              </a:rPr>
              <a:t>III. Redução no pH (acidez) o que aumenta a pressão de perfusão e provoca efeitos na contratilidade das artérias coronárias levando a mudanças na tensão tangencial hemodinâmica e aterosclerose como consequência.</a:t>
            </a:r>
          </a:p>
          <a:p>
            <a:pPr>
              <a:buNone/>
            </a:pPr>
            <a:endParaRPr lang="en-US" sz="2400" dirty="0" smtClean="0">
              <a:effectLst>
                <a:outerShdw blurRad="38100" dist="38100" dir="2700000" algn="tl">
                  <a:srgbClr val="000000">
                    <a:alpha val="43137"/>
                  </a:srgbClr>
                </a:outerShdw>
              </a:effectLst>
            </a:endParaRPr>
          </a:p>
          <a:p>
            <a:r>
              <a:rPr lang="en-US" sz="1600" dirty="0" smtClean="0">
                <a:solidFill>
                  <a:schemeClr val="bg1"/>
                </a:solidFill>
                <a:effectLst>
                  <a:outerShdw blurRad="38100" dist="38100" dir="2700000" algn="tl">
                    <a:srgbClr val="000000">
                      <a:alpha val="43137"/>
                    </a:srgbClr>
                  </a:outerShdw>
                </a:effectLst>
              </a:rPr>
              <a:t>*Carlos </a:t>
            </a:r>
            <a:r>
              <a:rPr lang="en-US" sz="1600" dirty="0">
                <a:solidFill>
                  <a:schemeClr val="bg1"/>
                </a:solidFill>
                <a:effectLst>
                  <a:outerShdw blurRad="38100" dist="38100" dir="2700000" algn="tl">
                    <a:srgbClr val="000000">
                      <a:alpha val="43137"/>
                    </a:srgbClr>
                  </a:outerShdw>
                </a:effectLst>
              </a:rPr>
              <a:t>ETB </a:t>
            </a:r>
            <a:r>
              <a:rPr lang="en-US" sz="1600" dirty="0" err="1">
                <a:solidFill>
                  <a:schemeClr val="bg1"/>
                </a:solidFill>
                <a:effectLst>
                  <a:outerShdw blurRad="38100" dist="38100" dir="2700000" algn="tl">
                    <a:srgbClr val="000000">
                      <a:alpha val="43137"/>
                    </a:srgbClr>
                  </a:outerShdw>
                </a:effectLst>
              </a:rPr>
              <a:t>Monteiro</a:t>
            </a:r>
            <a:r>
              <a:rPr lang="en-US" sz="1600" dirty="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Ambiente ácido evocado por estresse crônico: Um novo mecanismo para explicar </a:t>
            </a:r>
            <a:r>
              <a:rPr lang="pt-BR" sz="1600" dirty="0" err="1" smtClean="0">
                <a:solidFill>
                  <a:schemeClr val="bg1"/>
                </a:solidFill>
                <a:effectLst>
                  <a:outerShdw blurRad="38100" dist="38100" dir="2700000" algn="tl">
                    <a:srgbClr val="000000">
                      <a:alpha val="43137"/>
                    </a:srgbClr>
                  </a:outerShdw>
                </a:effectLst>
              </a:rPr>
              <a:t>aterogênese</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January 28, </a:t>
            </a:r>
            <a:r>
              <a:rPr lang="en-US" sz="1600" dirty="0" smtClean="0">
                <a:solidFill>
                  <a:schemeClr val="bg1"/>
                </a:solidFill>
                <a:effectLst>
                  <a:outerShdw blurRad="38100" dist="38100" dir="2700000" algn="tl">
                    <a:srgbClr val="000000">
                      <a:alpha val="43137"/>
                    </a:srgbClr>
                  </a:outerShdw>
                </a:effectLst>
              </a:rPr>
              <a:t>2008. </a:t>
            </a:r>
            <a:r>
              <a:rPr lang="en-US" sz="1600" dirty="0" err="1" smtClean="0">
                <a:solidFill>
                  <a:schemeClr val="bg1"/>
                </a:solidFill>
                <a:effectLst>
                  <a:outerShdw blurRad="38100" dist="38100" dir="2700000" algn="tl">
                    <a:srgbClr val="000000">
                      <a:alpha val="43137"/>
                    </a:srgbClr>
                  </a:outerShdw>
                </a:effectLst>
              </a:rPr>
              <a:t>Disponível</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em</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http://</a:t>
            </a:r>
            <a:r>
              <a:rPr lang="en-US" sz="1600" dirty="0" smtClean="0">
                <a:solidFill>
                  <a:schemeClr val="bg1"/>
                </a:solidFill>
                <a:effectLst>
                  <a:outerShdw blurRad="38100" dist="38100" dir="2700000" algn="tl">
                    <a:srgbClr val="000000">
                      <a:alpha val="43137"/>
                    </a:srgbClr>
                  </a:outerShdw>
                </a:effectLst>
              </a:rPr>
              <a:t>www.infarctcombat.org/AcidityTheory-p.pdf</a:t>
            </a:r>
            <a:endParaRPr lang="en-US" sz="1600" dirty="0">
              <a:solidFill>
                <a:schemeClr val="bg1"/>
              </a:solidFill>
              <a:effectLst>
                <a:outerShdw blurRad="38100" dist="38100" dir="2700000" algn="tl">
                  <a:srgbClr val="000000">
                    <a:alpha val="43137"/>
                  </a:srgbClr>
                </a:outerShdw>
              </a:effectLst>
            </a:endParaRPr>
          </a:p>
          <a:p>
            <a:endParaRPr lang="en-US" sz="2400" dirty="0"/>
          </a:p>
          <a:p>
            <a:endParaRPr lang="pt-BR" dirty="0"/>
          </a:p>
        </p:txBody>
      </p:sp>
    </p:spTree>
    <p:extLst>
      <p:ext uri="{BB962C8B-B14F-4D97-AF65-F5344CB8AC3E}">
        <p14:creationId xmlns:p14="http://schemas.microsoft.com/office/powerpoint/2010/main" xmlns="" val="3907363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A </a:t>
            </a:r>
            <a:r>
              <a:rPr lang="en-US" sz="3200" dirty="0" err="1" smtClean="0"/>
              <a:t>Teoria</a:t>
            </a:r>
            <a:r>
              <a:rPr lang="en-US" sz="3200" dirty="0" smtClean="0"/>
              <a:t> </a:t>
            </a:r>
            <a:r>
              <a:rPr lang="en-US" sz="3200" dirty="0" err="1" smtClean="0"/>
              <a:t>da</a:t>
            </a:r>
            <a:r>
              <a:rPr lang="en-US" sz="3200" dirty="0" smtClean="0"/>
              <a:t> </a:t>
            </a:r>
            <a:r>
              <a:rPr lang="en-US" sz="3200" dirty="0" err="1" smtClean="0"/>
              <a:t>Acidez</a:t>
            </a:r>
            <a:r>
              <a:rPr lang="en-US" sz="3200" dirty="0" smtClean="0"/>
              <a:t> </a:t>
            </a:r>
            <a:r>
              <a:rPr lang="en-US" sz="3200" dirty="0" err="1" smtClean="0"/>
              <a:t>na</a:t>
            </a:r>
            <a:r>
              <a:rPr lang="en-US" sz="3200" dirty="0" smtClean="0"/>
              <a:t> </a:t>
            </a:r>
            <a:r>
              <a:rPr lang="en-US" sz="3200" dirty="0" err="1" smtClean="0"/>
              <a:t>Aterosclerose</a:t>
            </a:r>
            <a:r>
              <a:rPr lang="en-US" sz="3200" dirty="0" smtClean="0"/>
              <a:t/>
            </a:r>
            <a:br>
              <a:rPr lang="en-US" sz="3200" dirty="0" smtClean="0"/>
            </a:br>
            <a:r>
              <a:rPr lang="en-US" sz="3200" dirty="0" err="1" smtClean="0"/>
              <a:t>Introducão</a:t>
            </a:r>
            <a:r>
              <a:rPr lang="en-US" sz="3200" dirty="0" smtClean="0"/>
              <a:t> e </a:t>
            </a:r>
            <a:r>
              <a:rPr lang="en-US" sz="3200" dirty="0" err="1" smtClean="0"/>
              <a:t>Fundamentos</a:t>
            </a:r>
            <a:endParaRPr lang="pt-BR" sz="3200" dirty="0"/>
          </a:p>
        </p:txBody>
      </p:sp>
      <p:sp>
        <p:nvSpPr>
          <p:cNvPr id="3" name="Espaço Reservado para Conteúdo 2"/>
          <p:cNvSpPr>
            <a:spLocks noGrp="1"/>
          </p:cNvSpPr>
          <p:nvPr>
            <p:ph idx="1"/>
          </p:nvPr>
        </p:nvSpPr>
        <p:spPr>
          <a:xfrm>
            <a:off x="457200" y="1268760"/>
            <a:ext cx="8229600" cy="5589240"/>
          </a:xfrm>
        </p:spPr>
        <p:txBody>
          <a:bodyPr>
            <a:normAutofit fontScale="40000" lnSpcReduction="20000"/>
          </a:bodyPr>
          <a:lstStyle/>
          <a:p>
            <a:endParaRPr lang="en-US" sz="2600" dirty="0" smtClean="0"/>
          </a:p>
          <a:p>
            <a:r>
              <a:rPr lang="en-US" sz="4500" dirty="0" smtClean="0">
                <a:effectLst>
                  <a:outerShdw blurRad="38100" dist="38100" dir="2700000" algn="tl">
                    <a:srgbClr val="000000">
                      <a:alpha val="43137"/>
                    </a:srgbClr>
                  </a:outerShdw>
                </a:effectLst>
              </a:rPr>
              <a:t>O </a:t>
            </a:r>
            <a:r>
              <a:rPr lang="en-US" sz="4500" dirty="0" err="1" smtClean="0">
                <a:effectLst>
                  <a:outerShdw blurRad="38100" dist="38100" dir="2700000" algn="tl">
                    <a:srgbClr val="000000">
                      <a:alpha val="43137"/>
                    </a:srgbClr>
                  </a:outerShdw>
                </a:effectLst>
              </a:rPr>
              <a:t>coração</a:t>
            </a:r>
            <a:r>
              <a:rPr lang="en-US" sz="4500" dirty="0" smtClean="0">
                <a:effectLst>
                  <a:outerShdw blurRad="38100" dist="38100" dir="2700000" algn="tl">
                    <a:srgbClr val="000000">
                      <a:alpha val="43137"/>
                    </a:srgbClr>
                  </a:outerShdw>
                </a:effectLst>
              </a:rPr>
              <a:t> é um </a:t>
            </a:r>
            <a:r>
              <a:rPr lang="en-US" sz="4500" dirty="0" err="1" smtClean="0">
                <a:effectLst>
                  <a:outerShdw blurRad="38100" dist="38100" dir="2700000" algn="tl">
                    <a:srgbClr val="000000">
                      <a:alpha val="43137"/>
                    </a:srgbClr>
                  </a:outerShdw>
                </a:effectLst>
              </a:rPr>
              <a:t>órgão</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alta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atividade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metabólica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que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não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pode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descansar</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como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outros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músculos</a:t>
            </a:r>
            <a:r>
              <a:rPr lang="en-US" sz="4500" dirty="0" smtClean="0">
                <a:effectLst>
                  <a:outerShdw blurRad="38100" dist="38100" dir="2700000" algn="tl">
                    <a:srgbClr val="000000">
                      <a:alpha val="43137"/>
                    </a:srgbClr>
                  </a:outerShdw>
                </a:effectLst>
              </a:rPr>
              <a:t> do </a:t>
            </a:r>
            <a:r>
              <a:rPr lang="en-US" sz="4500" dirty="0" err="1" smtClean="0">
                <a:effectLst>
                  <a:outerShdw blurRad="38100" dist="38100" dir="2700000" algn="tl">
                    <a:srgbClr val="000000">
                      <a:alpha val="43137"/>
                    </a:srgbClr>
                  </a:outerShdw>
                </a:effectLst>
              </a:rPr>
              <a:t>corpo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sendo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susceptível</a:t>
            </a:r>
            <a:r>
              <a:rPr lang="en-US" sz="4500" dirty="0" smtClean="0">
                <a:effectLst>
                  <a:outerShdw blurRad="38100" dist="38100" dir="2700000" algn="tl">
                    <a:srgbClr val="000000">
                      <a:alpha val="43137"/>
                    </a:srgbClr>
                  </a:outerShdw>
                </a:effectLst>
              </a:rPr>
              <a:t> a </a:t>
            </a:r>
            <a:r>
              <a:rPr lang="en-US" sz="4500" dirty="0" err="1" smtClean="0">
                <a:effectLst>
                  <a:outerShdw blurRad="38100" dist="38100" dir="2700000" algn="tl">
                    <a:srgbClr val="000000">
                      <a:alpha val="43137"/>
                    </a:srgbClr>
                  </a:outerShdw>
                </a:effectLst>
              </a:rPr>
              <a:t>quedas</a:t>
            </a:r>
            <a:r>
              <a:rPr lang="en-US" sz="4500" dirty="0" smtClean="0">
                <a:effectLst>
                  <a:outerShdw blurRad="38100" dist="38100" dir="2700000" algn="tl">
                    <a:srgbClr val="000000">
                      <a:alpha val="43137"/>
                    </a:srgbClr>
                  </a:outerShdw>
                </a:effectLst>
              </a:rPr>
              <a:t> no </a:t>
            </a:r>
            <a:r>
              <a:rPr lang="en-US" sz="4500" dirty="0">
                <a:effectLst>
                  <a:outerShdw blurRad="38100" dist="38100" dir="2700000" algn="tl">
                    <a:srgbClr val="000000">
                      <a:alpha val="43137"/>
                    </a:srgbClr>
                  </a:outerShdw>
                </a:effectLst>
              </a:rPr>
              <a:t>pH </a:t>
            </a:r>
            <a:r>
              <a:rPr lang="en-US" sz="4500" dirty="0" err="1" smtClean="0">
                <a:effectLst>
                  <a:outerShdw blurRad="38100" dist="38100" dir="2700000" algn="tl">
                    <a:srgbClr val="000000">
                      <a:alpha val="43137"/>
                    </a:srgbClr>
                  </a:outerShdw>
                </a:effectLst>
              </a:rPr>
              <a:t>durante</a:t>
            </a:r>
            <a:r>
              <a:rPr lang="en-US" sz="4500" dirty="0" smtClean="0">
                <a:effectLst>
                  <a:outerShdw blurRad="38100" dist="38100" dir="2700000" algn="tl">
                    <a:srgbClr val="000000">
                      <a:alpha val="43137"/>
                    </a:srgbClr>
                  </a:outerShdw>
                </a:effectLst>
              </a:rPr>
              <a:t> a </a:t>
            </a:r>
            <a:r>
              <a:rPr lang="en-US" sz="4500" dirty="0" err="1" smtClean="0">
                <a:effectLst>
                  <a:outerShdw blurRad="38100" dist="38100" dir="2700000" algn="tl">
                    <a:srgbClr val="000000">
                      <a:alpha val="43137"/>
                    </a:srgbClr>
                  </a:outerShdw>
                </a:effectLst>
              </a:rPr>
              <a:t>isquemia</a:t>
            </a:r>
            <a:r>
              <a:rPr lang="en-US" sz="4500" dirty="0" smtClean="0">
                <a:effectLst>
                  <a:outerShdw blurRad="38100" dist="38100" dir="2700000" algn="tl">
                    <a:srgbClr val="000000">
                      <a:alpha val="43137"/>
                    </a:srgbClr>
                  </a:outerShdw>
                </a:effectLst>
              </a:rPr>
              <a:t> e </a:t>
            </a:r>
            <a:r>
              <a:rPr lang="en-US" sz="4500" dirty="0" err="1" smtClean="0">
                <a:effectLst>
                  <a:outerShdw blurRad="38100" dist="38100" dir="2700000" algn="tl">
                    <a:srgbClr val="000000">
                      <a:alpha val="43137"/>
                    </a:srgbClr>
                  </a:outerShdw>
                </a:effectLst>
              </a:rPr>
              <a:t>hipóxia</a:t>
            </a:r>
            <a:r>
              <a:rPr lang="en-US" sz="4500" dirty="0" smtClean="0">
                <a:effectLst>
                  <a:outerShdw blurRad="38100" dist="38100" dir="2700000" algn="tl">
                    <a:srgbClr val="000000">
                      <a:alpha val="43137"/>
                    </a:srgbClr>
                  </a:outerShdw>
                </a:effectLst>
              </a:rPr>
              <a:t>. A </a:t>
            </a:r>
            <a:r>
              <a:rPr lang="en-US" sz="4500" dirty="0" err="1" smtClean="0">
                <a:effectLst>
                  <a:outerShdw blurRad="38100" dist="38100" dir="2700000" algn="tl">
                    <a:srgbClr val="000000">
                      <a:alpha val="43137"/>
                    </a:srgbClr>
                  </a:outerShdw>
                </a:effectLst>
              </a:rPr>
              <a:t>liberação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crônica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ou</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aguda</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elevados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níveis</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catecolamina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principalmente</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terminais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nervosos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simpáticos</a:t>
            </a:r>
            <a:r>
              <a:rPr lang="en-US" sz="4500" dirty="0" smtClean="0">
                <a:effectLst>
                  <a:outerShdw blurRad="38100" dist="38100" dir="2700000" algn="tl">
                    <a:srgbClr val="000000">
                      <a:alpha val="43137"/>
                    </a:srgbClr>
                  </a:outerShdw>
                </a:effectLst>
              </a:rPr>
              <a:t> do </a:t>
            </a:r>
            <a:r>
              <a:rPr lang="en-US" sz="4500" dirty="0" err="1" smtClean="0">
                <a:effectLst>
                  <a:outerShdw blurRad="38100" dist="38100" dir="2700000" algn="tl">
                    <a:srgbClr val="000000">
                      <a:alpha val="43137"/>
                    </a:srgbClr>
                  </a:outerShdw>
                </a:effectLst>
              </a:rPr>
              <a:t>tecido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cardíaco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pode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acelerar</a:t>
            </a:r>
            <a:r>
              <a:rPr lang="en-US" sz="4500" dirty="0" smtClean="0">
                <a:effectLst>
                  <a:outerShdw blurRad="38100" dist="38100" dir="2700000" algn="tl">
                    <a:srgbClr val="000000">
                      <a:alpha val="43137"/>
                    </a:srgbClr>
                  </a:outerShdw>
                </a:effectLst>
              </a:rPr>
              <a:t> a </a:t>
            </a:r>
            <a:r>
              <a:rPr lang="en-US" sz="4500" dirty="0" err="1" smtClean="0">
                <a:effectLst>
                  <a:outerShdw blurRad="38100" dist="38100" dir="2700000" algn="tl">
                    <a:srgbClr val="000000">
                      <a:alpha val="43137"/>
                    </a:srgbClr>
                  </a:outerShdw>
                </a:effectLst>
              </a:rPr>
              <a:t>glicólise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miocárdica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levando</a:t>
            </a:r>
            <a:r>
              <a:rPr lang="en-US" sz="4500" dirty="0" smtClean="0">
                <a:effectLst>
                  <a:outerShdw blurRad="38100" dist="38100" dir="2700000" algn="tl">
                    <a:srgbClr val="000000">
                      <a:alpha val="43137"/>
                    </a:srgbClr>
                  </a:outerShdw>
                </a:effectLst>
              </a:rPr>
              <a:t> a um </a:t>
            </a:r>
            <a:r>
              <a:rPr lang="en-US" sz="4500" dirty="0" err="1" smtClean="0">
                <a:effectLst>
                  <a:outerShdw blurRad="38100" dist="38100" dir="2700000" algn="tl">
                    <a:srgbClr val="000000">
                      <a:alpha val="43137"/>
                    </a:srgbClr>
                  </a:outerShdw>
                </a:effectLst>
              </a:rPr>
              <a:t>significativo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aumento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produção</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lactato</a:t>
            </a:r>
            <a:r>
              <a:rPr lang="en-US" sz="4500" dirty="0" smtClean="0">
                <a:effectLst>
                  <a:outerShdw blurRad="38100" dist="38100" dir="2700000" algn="tl">
                    <a:srgbClr val="000000">
                      <a:alpha val="43137"/>
                    </a:srgbClr>
                  </a:outerShdw>
                </a:effectLst>
              </a:rPr>
              <a:t>.</a:t>
            </a:r>
          </a:p>
          <a:p>
            <a:r>
              <a:rPr lang="en-US" sz="4500" dirty="0" smtClean="0">
                <a:effectLst>
                  <a:outerShdw blurRad="38100" dist="38100" dir="2700000" algn="tl">
                    <a:srgbClr val="000000">
                      <a:alpha val="43137"/>
                    </a:srgbClr>
                  </a:outerShdw>
                </a:effectLst>
              </a:rPr>
              <a:t>A </a:t>
            </a:r>
            <a:r>
              <a:rPr lang="en-US" sz="4500" dirty="0" err="1" smtClean="0">
                <a:effectLst>
                  <a:outerShdw blurRad="38100" dist="38100" dir="2700000" algn="tl">
                    <a:srgbClr val="000000">
                      <a:alpha val="43137"/>
                    </a:srgbClr>
                  </a:outerShdw>
                </a:effectLst>
              </a:rPr>
              <a:t>associação</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níveis</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lipídeos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aumentados</a:t>
            </a:r>
            <a:r>
              <a:rPr lang="en-US" sz="4500" dirty="0" smtClean="0">
                <a:effectLst>
                  <a:outerShdw blurRad="38100" dist="38100" dir="2700000" algn="tl">
                    <a:srgbClr val="000000">
                      <a:alpha val="43137"/>
                    </a:srgbClr>
                  </a:outerShdw>
                </a:effectLst>
              </a:rPr>
              <a:t>, com o </a:t>
            </a:r>
            <a:r>
              <a:rPr lang="en-US" sz="4500" dirty="0" err="1" smtClean="0">
                <a:effectLst>
                  <a:outerShdw blurRad="38100" dist="38100" dir="2700000" algn="tl">
                    <a:srgbClr val="000000">
                      <a:alpha val="43137"/>
                    </a:srgbClr>
                  </a:outerShdw>
                </a:effectLst>
              </a:rPr>
              <a:t>metabolismo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anormal</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lactato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pode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fornecer</a:t>
            </a:r>
            <a:r>
              <a:rPr lang="en-US" sz="4500" dirty="0" smtClean="0">
                <a:effectLst>
                  <a:outerShdw blurRad="38100" dist="38100" dir="2700000" algn="tl">
                    <a:srgbClr val="000000">
                      <a:alpha val="43137"/>
                    </a:srgbClr>
                  </a:outerShdw>
                </a:effectLst>
              </a:rPr>
              <a:t> </a:t>
            </a:r>
            <a:r>
              <a:rPr lang="pt-PT" sz="4500" dirty="0" smtClean="0">
                <a:effectLst>
                  <a:outerShdw blurRad="38100" dist="38100" dir="2700000" algn="tl">
                    <a:srgbClr val="000000">
                      <a:alpha val="43137"/>
                    </a:srgbClr>
                  </a:outerShdw>
                </a:effectLst>
              </a:rPr>
              <a:t>um teste de triagem para a detecção de doença da artéria coronária</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acordo</a:t>
            </a:r>
            <a:r>
              <a:rPr lang="en-US" sz="4500" dirty="0" smtClean="0">
                <a:effectLst>
                  <a:outerShdw blurRad="38100" dist="38100" dir="2700000" algn="tl">
                    <a:srgbClr val="000000">
                      <a:alpha val="43137"/>
                    </a:srgbClr>
                  </a:outerShdw>
                </a:effectLst>
              </a:rPr>
              <a:t> com um </a:t>
            </a:r>
            <a:r>
              <a:rPr lang="en-US" sz="4500" dirty="0" err="1" smtClean="0">
                <a:effectLst>
                  <a:outerShdw blurRad="38100" dist="38100" dir="2700000" algn="tl">
                    <a:srgbClr val="000000">
                      <a:alpha val="43137"/>
                    </a:srgbClr>
                  </a:outerShdw>
                </a:effectLst>
              </a:rPr>
              <a:t>estudo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Outro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estudo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demonstrou</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que</a:t>
            </a:r>
            <a:r>
              <a:rPr lang="en-US" sz="4500" dirty="0" smtClean="0">
                <a:effectLst>
                  <a:outerShdw blurRad="38100" dist="38100" dir="2700000" algn="tl">
                    <a:srgbClr val="000000">
                      <a:alpha val="43137"/>
                    </a:srgbClr>
                  </a:outerShdw>
                </a:effectLst>
              </a:rPr>
              <a:t> a </a:t>
            </a:r>
            <a:r>
              <a:rPr lang="en-US" sz="4500" dirty="0" err="1" smtClean="0">
                <a:effectLst>
                  <a:outerShdw blurRad="38100" dist="38100" dir="2700000" algn="tl">
                    <a:srgbClr val="000000">
                      <a:alpha val="43137"/>
                    </a:srgbClr>
                  </a:outerShdw>
                </a:effectLst>
              </a:rPr>
              <a:t>anormalidade</a:t>
            </a:r>
            <a:r>
              <a:rPr lang="en-US" sz="4500" dirty="0" smtClean="0">
                <a:effectLst>
                  <a:outerShdw blurRad="38100" dist="38100" dir="2700000" algn="tl">
                    <a:srgbClr val="000000">
                      <a:alpha val="43137"/>
                    </a:srgbClr>
                  </a:outerShdw>
                </a:effectLst>
              </a:rPr>
              <a:t> dos </a:t>
            </a:r>
            <a:r>
              <a:rPr lang="en-US" sz="4500" dirty="0" err="1" smtClean="0">
                <a:effectLst>
                  <a:outerShdw blurRad="38100" dist="38100" dir="2700000" algn="tl">
                    <a:srgbClr val="000000">
                      <a:alpha val="43137"/>
                    </a:srgbClr>
                  </a:outerShdw>
                </a:effectLst>
              </a:rPr>
              <a:t>lipídeos</a:t>
            </a:r>
            <a:r>
              <a:rPr lang="en-US" sz="4500" dirty="0" smtClean="0">
                <a:effectLst>
                  <a:outerShdw blurRad="38100" dist="38100" dir="2700000" algn="tl">
                    <a:srgbClr val="000000">
                      <a:alpha val="43137"/>
                    </a:srgbClr>
                  </a:outerShdw>
                </a:effectLst>
              </a:rPr>
              <a:t> no plasma e a </a:t>
            </a:r>
            <a:r>
              <a:rPr lang="en-US" sz="4500" dirty="0" err="1" smtClean="0">
                <a:effectLst>
                  <a:outerShdw blurRad="38100" dist="38100" dir="2700000" algn="tl">
                    <a:srgbClr val="000000">
                      <a:alpha val="43137"/>
                    </a:srgbClr>
                  </a:outerShdw>
                </a:effectLst>
              </a:rPr>
              <a:t>produção</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lactato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miocárdico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foram</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significantemente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associados</a:t>
            </a:r>
            <a:r>
              <a:rPr lang="en-US" sz="4500" dirty="0" smtClean="0">
                <a:effectLst>
                  <a:outerShdw blurRad="38100" dist="38100" dir="2700000" algn="tl">
                    <a:srgbClr val="000000">
                      <a:alpha val="43137"/>
                    </a:srgbClr>
                  </a:outerShdw>
                </a:effectLst>
              </a:rPr>
              <a:t> com a </a:t>
            </a:r>
            <a:r>
              <a:rPr lang="en-US" sz="4500" dirty="0" err="1" smtClean="0">
                <a:effectLst>
                  <a:outerShdw blurRad="38100" dist="38100" dir="2700000" algn="tl">
                    <a:srgbClr val="000000">
                      <a:alpha val="43137"/>
                    </a:srgbClr>
                  </a:outerShdw>
                </a:effectLst>
              </a:rPr>
              <a:t>progressão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artériográfica</a:t>
            </a:r>
            <a:r>
              <a:rPr lang="en-US" sz="4500" dirty="0" smtClean="0">
                <a:effectLst>
                  <a:outerShdw blurRad="38100" dist="38100" dir="2700000" algn="tl">
                    <a:srgbClr val="000000">
                      <a:alpha val="43137"/>
                    </a:srgbClr>
                  </a:outerShdw>
                </a:effectLst>
              </a:rPr>
              <a:t>. O </a:t>
            </a:r>
            <a:r>
              <a:rPr lang="en-US" sz="4500" dirty="0" err="1" smtClean="0">
                <a:effectLst>
                  <a:outerShdw blurRad="38100" dist="38100" dir="2700000" algn="tl">
                    <a:srgbClr val="000000">
                      <a:alpha val="43137"/>
                    </a:srgbClr>
                  </a:outerShdw>
                </a:effectLst>
              </a:rPr>
              <a:t>montante</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lactato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liberado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pelo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miocárdio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mostrou</a:t>
            </a:r>
            <a:r>
              <a:rPr lang="en-US" sz="4500" dirty="0" smtClean="0">
                <a:effectLst>
                  <a:outerShdw blurRad="38100" dist="38100" dir="2700000" algn="tl">
                    <a:srgbClr val="000000">
                      <a:alpha val="43137"/>
                    </a:srgbClr>
                  </a:outerShdw>
                </a:effectLst>
              </a:rPr>
              <a:t>-se </a:t>
            </a:r>
            <a:r>
              <a:rPr lang="en-US" sz="4500" dirty="0" err="1" smtClean="0">
                <a:effectLst>
                  <a:outerShdw blurRad="38100" dist="38100" dir="2700000" algn="tl">
                    <a:srgbClr val="000000">
                      <a:alpha val="43137"/>
                    </a:srgbClr>
                  </a:outerShdw>
                </a:effectLst>
              </a:rPr>
              <a:t>estar</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relacionado</a:t>
            </a:r>
            <a:r>
              <a:rPr lang="en-US" sz="4500" dirty="0" smtClean="0">
                <a:effectLst>
                  <a:outerShdw blurRad="38100" dist="38100" dir="2700000" algn="tl">
                    <a:srgbClr val="000000">
                      <a:alpha val="43137"/>
                    </a:srgbClr>
                  </a:outerShdw>
                </a:effectLst>
              </a:rPr>
              <a:t> com a </a:t>
            </a:r>
            <a:r>
              <a:rPr lang="en-US" sz="4500" dirty="0" err="1" smtClean="0">
                <a:effectLst>
                  <a:outerShdw blurRad="38100" dist="38100" dir="2700000" algn="tl">
                    <a:srgbClr val="000000">
                      <a:alpha val="43137"/>
                    </a:srgbClr>
                  </a:outerShdw>
                </a:effectLst>
              </a:rPr>
              <a:t>severidade</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da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doença</a:t>
            </a:r>
            <a:r>
              <a:rPr lang="en-US" sz="4500" dirty="0" smtClean="0">
                <a:effectLst>
                  <a:outerShdw blurRad="38100" dist="38100" dir="2700000" algn="tl">
                    <a:srgbClr val="000000">
                      <a:alpha val="43137"/>
                    </a:srgbClr>
                  </a:outerShdw>
                </a:effectLst>
              </a:rPr>
              <a:t> arterial </a:t>
            </a:r>
            <a:r>
              <a:rPr lang="en-US" sz="4500" dirty="0" err="1" smtClean="0">
                <a:effectLst>
                  <a:outerShdw blurRad="38100" dist="38100" dir="2700000" algn="tl">
                    <a:srgbClr val="000000">
                      <a:alpha val="43137"/>
                    </a:srgbClr>
                  </a:outerShdw>
                </a:effectLst>
              </a:rPr>
              <a:t>coronária</a:t>
            </a:r>
            <a:r>
              <a:rPr lang="en-US" sz="4500" dirty="0" smtClean="0">
                <a:effectLst>
                  <a:outerShdw blurRad="38100" dist="38100" dir="2700000" algn="tl">
                    <a:srgbClr val="000000">
                      <a:alpha val="43137"/>
                    </a:srgbClr>
                  </a:outerShdw>
                </a:effectLst>
              </a:rPr>
              <a:t>.</a:t>
            </a:r>
          </a:p>
          <a:p>
            <a:r>
              <a:rPr lang="en-US" sz="4500" dirty="0" smtClean="0">
                <a:effectLst>
                  <a:outerShdw blurRad="38100" dist="38100" dir="2700000" algn="tl">
                    <a:srgbClr val="000000">
                      <a:alpha val="43137"/>
                    </a:srgbClr>
                  </a:outerShdw>
                </a:effectLst>
              </a:rPr>
              <a:t>Na </a:t>
            </a:r>
            <a:r>
              <a:rPr lang="en-US" sz="4500" dirty="0" err="1" smtClean="0">
                <a:effectLst>
                  <a:outerShdw blurRad="38100" dist="38100" dir="2700000" algn="tl">
                    <a:srgbClr val="000000">
                      <a:alpha val="43137"/>
                    </a:srgbClr>
                  </a:outerShdw>
                </a:effectLst>
              </a:rPr>
              <a:t>nossa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opinião</a:t>
            </a:r>
            <a:r>
              <a:rPr lang="en-US" sz="4500" dirty="0" smtClean="0">
                <a:effectLst>
                  <a:outerShdw blurRad="38100" dist="38100" dir="2700000" algn="tl">
                    <a:srgbClr val="000000">
                      <a:alpha val="43137"/>
                    </a:srgbClr>
                  </a:outerShdw>
                </a:effectLst>
              </a:rPr>
              <a:t> o </a:t>
            </a:r>
            <a:r>
              <a:rPr lang="en-US" sz="4500" dirty="0" err="1" smtClean="0">
                <a:effectLst>
                  <a:outerShdw blurRad="38100" dist="38100" dir="2700000" algn="tl">
                    <a:srgbClr val="000000">
                      <a:alpha val="43137"/>
                    </a:srgbClr>
                  </a:outerShdw>
                </a:effectLst>
              </a:rPr>
              <a:t>aumento</a:t>
            </a:r>
            <a:r>
              <a:rPr lang="en-US" sz="4500" dirty="0" smtClean="0">
                <a:effectLst>
                  <a:outerShdw blurRad="38100" dist="38100" dir="2700000" algn="tl">
                    <a:srgbClr val="000000">
                      <a:alpha val="43137"/>
                    </a:srgbClr>
                  </a:outerShdw>
                </a:effectLst>
              </a:rPr>
              <a:t> dos </a:t>
            </a:r>
            <a:r>
              <a:rPr lang="en-US" sz="4500" dirty="0" err="1" smtClean="0">
                <a:effectLst>
                  <a:outerShdw blurRad="38100" dist="38100" dir="2700000" algn="tl">
                    <a:srgbClr val="000000">
                      <a:alpha val="43137"/>
                    </a:srgbClr>
                  </a:outerShdw>
                </a:effectLst>
              </a:rPr>
              <a:t>lipídeos</a:t>
            </a:r>
            <a:r>
              <a:rPr lang="en-US" sz="4500" dirty="0" smtClean="0">
                <a:effectLst>
                  <a:outerShdw blurRad="38100" dist="38100" dir="2700000" algn="tl">
                    <a:srgbClr val="000000">
                      <a:alpha val="43137"/>
                    </a:srgbClr>
                  </a:outerShdw>
                </a:effectLst>
              </a:rPr>
              <a:t> no plasma </a:t>
            </a:r>
            <a:r>
              <a:rPr lang="en-US" sz="4500" dirty="0" err="1" smtClean="0">
                <a:effectLst>
                  <a:outerShdw blurRad="38100" dist="38100" dir="2700000" algn="tl">
                    <a:srgbClr val="000000">
                      <a:alpha val="43137"/>
                    </a:srgbClr>
                  </a:outerShdw>
                </a:effectLst>
              </a:rPr>
              <a:t>apresentados</a:t>
            </a:r>
            <a:r>
              <a:rPr lang="en-US" sz="4500" dirty="0" smtClean="0">
                <a:effectLst>
                  <a:outerShdw blurRad="38100" dist="38100" dir="2700000" algn="tl">
                    <a:srgbClr val="000000">
                      <a:alpha val="43137"/>
                    </a:srgbClr>
                  </a:outerShdw>
                </a:effectLst>
              </a:rPr>
              <a:t> nesses </a:t>
            </a:r>
            <a:r>
              <a:rPr lang="en-US" sz="4500" dirty="0" err="1" smtClean="0">
                <a:effectLst>
                  <a:outerShdw blurRad="38100" dist="38100" dir="2700000" algn="tl">
                    <a:srgbClr val="000000">
                      <a:alpha val="43137"/>
                    </a:srgbClr>
                  </a:outerShdw>
                </a:effectLst>
              </a:rPr>
              <a:t>estudos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poderia</a:t>
            </a:r>
            <a:r>
              <a:rPr lang="en-US" sz="4500" dirty="0" smtClean="0">
                <a:effectLst>
                  <a:outerShdw blurRad="38100" dist="38100" dir="2700000" algn="tl">
                    <a:srgbClr val="000000">
                      <a:alpha val="43137"/>
                    </a:srgbClr>
                  </a:outerShdw>
                </a:effectLst>
              </a:rPr>
              <a:t> ser </a:t>
            </a:r>
            <a:r>
              <a:rPr lang="en-US" sz="4500" dirty="0" err="1" smtClean="0">
                <a:effectLst>
                  <a:outerShdw blurRad="38100" dist="38100" dir="2700000" algn="tl">
                    <a:srgbClr val="000000">
                      <a:alpha val="43137"/>
                    </a:srgbClr>
                  </a:outerShdw>
                </a:effectLst>
              </a:rPr>
              <a:t>uma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resposta</a:t>
            </a:r>
            <a:r>
              <a:rPr lang="en-US" sz="4500" dirty="0" smtClean="0">
                <a:effectLst>
                  <a:outerShdw blurRad="38100" dist="38100" dir="2700000" algn="tl">
                    <a:srgbClr val="000000">
                      <a:alpha val="43137"/>
                    </a:srgbClr>
                  </a:outerShdw>
                </a:effectLst>
              </a:rPr>
              <a:t> à </a:t>
            </a:r>
            <a:r>
              <a:rPr lang="en-US" sz="4500" dirty="0" err="1" smtClean="0">
                <a:effectLst>
                  <a:outerShdw blurRad="38100" dist="38100" dir="2700000" algn="tl">
                    <a:srgbClr val="000000">
                      <a:alpha val="43137"/>
                    </a:srgbClr>
                  </a:outerShdw>
                </a:effectLst>
              </a:rPr>
              <a:t>injúria</a:t>
            </a:r>
            <a:r>
              <a:rPr lang="en-US" sz="4500" dirty="0" smtClean="0">
                <a:effectLst>
                  <a:outerShdw blurRad="38100" dist="38100" dir="2700000" algn="tl">
                    <a:srgbClr val="000000">
                      <a:alpha val="43137"/>
                    </a:srgbClr>
                  </a:outerShdw>
                </a:effectLst>
              </a:rPr>
              <a:t> do </a:t>
            </a:r>
            <a:r>
              <a:rPr lang="en-US" sz="4500" dirty="0" err="1" smtClean="0">
                <a:effectLst>
                  <a:outerShdw blurRad="38100" dist="38100" dir="2700000" algn="tl">
                    <a:srgbClr val="000000">
                      <a:alpha val="43137"/>
                    </a:srgbClr>
                  </a:outerShdw>
                </a:effectLst>
              </a:rPr>
              <a:t>endotélio</a:t>
            </a:r>
            <a:r>
              <a:rPr lang="en-US" sz="4500" dirty="0" smtClean="0">
                <a:effectLst>
                  <a:outerShdw blurRad="38100" dist="38100" dir="2700000" algn="tl">
                    <a:srgbClr val="000000">
                      <a:alpha val="43137"/>
                    </a:srgbClr>
                  </a:outerShdw>
                </a:effectLst>
              </a:rPr>
              <a:t> arterial </a:t>
            </a:r>
            <a:r>
              <a:rPr lang="en-US" sz="4500" dirty="0" err="1" smtClean="0">
                <a:effectLst>
                  <a:outerShdw blurRad="38100" dist="38100" dir="2700000" algn="tl">
                    <a:srgbClr val="000000">
                      <a:alpha val="43137"/>
                    </a:srgbClr>
                  </a:outerShdw>
                </a:effectLst>
              </a:rPr>
              <a:t>devido</a:t>
            </a:r>
            <a:r>
              <a:rPr lang="en-US" sz="4500" dirty="0" smtClean="0">
                <a:effectLst>
                  <a:outerShdw blurRad="38100" dist="38100" dir="2700000" algn="tl">
                    <a:srgbClr val="000000">
                      <a:alpha val="43137"/>
                    </a:srgbClr>
                  </a:outerShdw>
                </a:effectLst>
              </a:rPr>
              <a:t>  a </a:t>
            </a:r>
            <a:r>
              <a:rPr lang="en-US" sz="4500" dirty="0" err="1" smtClean="0">
                <a:effectLst>
                  <a:outerShdw blurRad="38100" dist="38100" dir="2700000" algn="tl">
                    <a:srgbClr val="000000">
                      <a:alpha val="43137"/>
                    </a:srgbClr>
                  </a:outerShdw>
                </a:effectLst>
              </a:rPr>
              <a:t>uma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aumentada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liberação</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lactato</a:t>
            </a:r>
            <a:r>
              <a:rPr lang="en-US" sz="4500" dirty="0" smtClean="0">
                <a:effectLst>
                  <a:outerShdw blurRad="38100" dist="38100" dir="2700000" algn="tl">
                    <a:srgbClr val="000000">
                      <a:alpha val="43137"/>
                    </a:srgbClr>
                  </a:outerShdw>
                </a:effectLst>
              </a:rPr>
              <a:t> e as </a:t>
            </a:r>
            <a:r>
              <a:rPr lang="en-US" sz="4500" dirty="0" err="1" smtClean="0">
                <a:effectLst>
                  <a:outerShdw blurRad="38100" dist="38100" dir="2700000" algn="tl">
                    <a:srgbClr val="000000">
                      <a:alpha val="43137"/>
                    </a:srgbClr>
                  </a:outerShdw>
                </a:effectLst>
              </a:rPr>
              <a:t>mudanças</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resultantes</a:t>
            </a:r>
            <a:r>
              <a:rPr lang="en-US" sz="4500" dirty="0" smtClean="0">
                <a:effectLst>
                  <a:outerShdw blurRad="38100" dist="38100" dir="2700000" algn="tl">
                    <a:srgbClr val="000000">
                      <a:alpha val="43137"/>
                    </a:srgbClr>
                  </a:outerShdw>
                </a:effectLst>
              </a:rPr>
              <a:t> no shear stress </a:t>
            </a:r>
            <a:r>
              <a:rPr lang="en-US" sz="4500" dirty="0" err="1" smtClean="0">
                <a:effectLst>
                  <a:outerShdw blurRad="38100" dist="38100" dir="2700000" algn="tl">
                    <a:srgbClr val="000000">
                      <a:alpha val="43137"/>
                    </a:srgbClr>
                  </a:outerShdw>
                </a:effectLst>
              </a:rPr>
              <a:t>hemodinâmico</a:t>
            </a:r>
            <a:r>
              <a:rPr lang="en-US" sz="4500" dirty="0" smtClean="0">
                <a:effectLst>
                  <a:outerShdw blurRad="38100" dist="38100" dir="2700000" algn="tl">
                    <a:srgbClr val="000000">
                      <a:alpha val="43137"/>
                    </a:srgbClr>
                  </a:outerShdw>
                </a:effectLst>
              </a:rPr>
              <a:t>. O </a:t>
            </a:r>
            <a:r>
              <a:rPr lang="en-US" sz="4500" dirty="0" err="1" smtClean="0">
                <a:effectLst>
                  <a:outerShdw blurRad="38100" dist="38100" dir="2700000" algn="tl">
                    <a:srgbClr val="000000">
                      <a:alpha val="43137"/>
                    </a:srgbClr>
                  </a:outerShdw>
                </a:effectLst>
              </a:rPr>
              <a:t>conceito</a:t>
            </a:r>
            <a:r>
              <a:rPr lang="en-US" sz="4500" dirty="0" smtClean="0">
                <a:effectLst>
                  <a:outerShdw blurRad="38100" dist="38100" dir="2700000" algn="tl">
                    <a:srgbClr val="000000">
                      <a:alpha val="43137"/>
                    </a:srgbClr>
                  </a:outerShdw>
                </a:effectLst>
              </a:rPr>
              <a:t> de </a:t>
            </a:r>
            <a:r>
              <a:rPr lang="en-US" sz="4500" dirty="0" err="1" smtClean="0">
                <a:effectLst>
                  <a:outerShdw blurRad="38100" dist="38100" dir="2700000" algn="tl">
                    <a:srgbClr val="000000">
                      <a:alpha val="43137"/>
                    </a:srgbClr>
                  </a:outerShdw>
                </a:effectLst>
              </a:rPr>
              <a:t>resposta</a:t>
            </a:r>
            <a:r>
              <a:rPr lang="en-US" sz="4500" dirty="0" smtClean="0">
                <a:effectLst>
                  <a:outerShdw blurRad="38100" dist="38100" dir="2700000" algn="tl">
                    <a:srgbClr val="000000">
                      <a:alpha val="43137"/>
                    </a:srgbClr>
                  </a:outerShdw>
                </a:effectLst>
              </a:rPr>
              <a:t> à </a:t>
            </a:r>
            <a:r>
              <a:rPr lang="en-US" sz="4500" dirty="0" err="1" smtClean="0">
                <a:effectLst>
                  <a:outerShdw blurRad="38100" dist="38100" dir="2700000" algn="tl">
                    <a:srgbClr val="000000">
                      <a:alpha val="43137"/>
                    </a:srgbClr>
                  </a:outerShdw>
                </a:effectLst>
              </a:rPr>
              <a:t>injúria</a:t>
            </a:r>
            <a:r>
              <a:rPr lang="en-US" sz="4500" dirty="0" smtClean="0">
                <a:effectLst>
                  <a:outerShdw blurRad="38100" dist="38100" dir="2700000" algn="tl">
                    <a:srgbClr val="000000">
                      <a:alpha val="43137"/>
                    </a:srgbClr>
                  </a:outerShdw>
                </a:effectLst>
              </a:rPr>
              <a:t> é </a:t>
            </a:r>
            <a:r>
              <a:rPr lang="en-US" sz="4500" dirty="0" err="1" smtClean="0">
                <a:effectLst>
                  <a:outerShdw blurRad="38100" dist="38100" dir="2700000" algn="tl">
                    <a:srgbClr val="000000">
                      <a:alpha val="43137"/>
                    </a:srgbClr>
                  </a:outerShdw>
                </a:effectLst>
              </a:rPr>
              <a:t>suportado</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pela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teoria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da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acidez</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na</a:t>
            </a:r>
            <a:r>
              <a:rPr lang="en-US" sz="4500" dirty="0" smtClean="0">
                <a:effectLst>
                  <a:outerShdw blurRad="38100" dist="38100" dir="2700000" algn="tl">
                    <a:srgbClr val="000000">
                      <a:alpha val="43137"/>
                    </a:srgbClr>
                  </a:outerShdw>
                </a:effectLst>
              </a:rPr>
              <a:t> </a:t>
            </a:r>
            <a:r>
              <a:rPr lang="en-US" sz="4500" dirty="0" err="1" smtClean="0">
                <a:effectLst>
                  <a:outerShdw blurRad="38100" dist="38100" dir="2700000" algn="tl">
                    <a:srgbClr val="000000">
                      <a:alpha val="43137"/>
                    </a:srgbClr>
                  </a:outerShdw>
                </a:effectLst>
              </a:rPr>
              <a:t>aterosclerose</a:t>
            </a:r>
            <a:r>
              <a:rPr lang="en-US" sz="4500" dirty="0" smtClean="0">
                <a:effectLst>
                  <a:outerShdw blurRad="38100" dist="38100" dir="2700000" algn="tl">
                    <a:srgbClr val="000000">
                      <a:alpha val="43137"/>
                    </a:srgbClr>
                  </a:outerShdw>
                </a:effectLst>
              </a:rPr>
              <a:t>.</a:t>
            </a:r>
          </a:p>
          <a:p>
            <a:endParaRPr lang="en-US" sz="1700" dirty="0" smtClean="0">
              <a:solidFill>
                <a:schemeClr val="bg1"/>
              </a:solidFill>
            </a:endParaRPr>
          </a:p>
          <a:p>
            <a:endParaRPr lang="en-US" sz="4000" dirty="0" smtClean="0">
              <a:solidFill>
                <a:schemeClr val="bg1"/>
              </a:solidFill>
              <a:effectLst>
                <a:outerShdw blurRad="38100" dist="38100" dir="2700000" algn="tl">
                  <a:srgbClr val="000000">
                    <a:alpha val="43137"/>
                  </a:srgbClr>
                </a:outerShdw>
              </a:effectLst>
            </a:endParaRPr>
          </a:p>
          <a:p>
            <a:r>
              <a:rPr lang="en-US" sz="4000" dirty="0" smtClean="0">
                <a:solidFill>
                  <a:schemeClr val="bg1"/>
                </a:solidFill>
                <a:effectLst>
                  <a:outerShdw blurRad="38100" dist="38100" dir="2700000" algn="tl">
                    <a:srgbClr val="000000">
                      <a:alpha val="43137"/>
                    </a:srgbClr>
                  </a:outerShdw>
                </a:effectLst>
              </a:rPr>
              <a:t>(G</a:t>
            </a:r>
            <a:r>
              <a:rPr lang="en-US" sz="4000" dirty="0">
                <a:solidFill>
                  <a:schemeClr val="bg1"/>
                </a:solidFill>
                <a:effectLst>
                  <a:outerShdw blurRad="38100" dist="38100" dir="2700000" algn="tl">
                    <a:srgbClr val="000000">
                      <a:alpha val="43137"/>
                    </a:srgbClr>
                  </a:outerShdw>
                </a:effectLst>
              </a:rPr>
              <a:t>. Jackson, </a:t>
            </a:r>
            <a:r>
              <a:rPr lang="en-US" sz="4000" dirty="0" smtClean="0">
                <a:solidFill>
                  <a:schemeClr val="bg1"/>
                </a:solidFill>
                <a:effectLst>
                  <a:outerShdw blurRad="38100" dist="38100" dir="2700000" algn="tl">
                    <a:srgbClr val="000000">
                      <a:alpha val="43137"/>
                    </a:srgbClr>
                  </a:outerShdw>
                </a:effectLst>
              </a:rPr>
              <a:t>et al. </a:t>
            </a:r>
            <a:r>
              <a:rPr lang="en-US" sz="4000" dirty="0">
                <a:solidFill>
                  <a:schemeClr val="bg1"/>
                </a:solidFill>
                <a:effectLst>
                  <a:outerShdw blurRad="38100" dist="38100" dir="2700000" algn="tl">
                    <a:srgbClr val="000000">
                      <a:alpha val="43137"/>
                    </a:srgbClr>
                  </a:outerShdw>
                </a:effectLst>
              </a:rPr>
              <a:t>Diagnosis of coronary artery disease by estimation of coronary sinus lactate. British Heart Journal, 1978, 40, 979-983 </a:t>
            </a:r>
            <a:r>
              <a:rPr lang="en-US" sz="4000" dirty="0" smtClean="0">
                <a:solidFill>
                  <a:schemeClr val="bg1"/>
                </a:solidFill>
                <a:effectLst>
                  <a:outerShdw blurRad="38100" dist="38100" dir="2700000" algn="tl">
                    <a:srgbClr val="000000">
                      <a:alpha val="43137"/>
                    </a:srgbClr>
                  </a:outerShdw>
                </a:effectLst>
              </a:rPr>
              <a:t>; Bemis </a:t>
            </a:r>
            <a:r>
              <a:rPr lang="en-US" sz="4000" dirty="0">
                <a:solidFill>
                  <a:schemeClr val="bg1"/>
                </a:solidFill>
                <a:effectLst>
                  <a:outerShdw blurRad="38100" dist="38100" dir="2700000" algn="tl">
                    <a:srgbClr val="000000">
                      <a:alpha val="43137"/>
                    </a:srgbClr>
                  </a:outerShdw>
                </a:effectLst>
              </a:rPr>
              <a:t>CE, </a:t>
            </a:r>
            <a:r>
              <a:rPr lang="en-US" sz="4000" dirty="0" err="1">
                <a:solidFill>
                  <a:schemeClr val="bg1"/>
                </a:solidFill>
                <a:effectLst>
                  <a:outerShdw blurRad="38100" dist="38100" dir="2700000" algn="tl">
                    <a:srgbClr val="000000">
                      <a:alpha val="43137"/>
                    </a:srgbClr>
                  </a:outerShdw>
                </a:effectLst>
              </a:rPr>
              <a:t>Gorlin</a:t>
            </a:r>
            <a:r>
              <a:rPr lang="en-US" sz="4000" dirty="0">
                <a:solidFill>
                  <a:schemeClr val="bg1"/>
                </a:solidFill>
                <a:effectLst>
                  <a:outerShdw blurRad="38100" dist="38100" dir="2700000" algn="tl">
                    <a:srgbClr val="000000">
                      <a:alpha val="43137"/>
                    </a:srgbClr>
                  </a:outerShdw>
                </a:effectLst>
              </a:rPr>
              <a:t> R, et al. Progression of coronary artery disease: A clinical </a:t>
            </a:r>
            <a:r>
              <a:rPr lang="en-US" sz="4000" dirty="0" err="1">
                <a:solidFill>
                  <a:schemeClr val="bg1"/>
                </a:solidFill>
                <a:effectLst>
                  <a:outerShdw blurRad="38100" dist="38100" dir="2700000" algn="tl">
                    <a:srgbClr val="000000">
                      <a:alpha val="43137"/>
                    </a:srgbClr>
                  </a:outerShdw>
                </a:effectLst>
              </a:rPr>
              <a:t>arteriographic</a:t>
            </a:r>
            <a:r>
              <a:rPr lang="en-US" sz="4000" dirty="0">
                <a:solidFill>
                  <a:schemeClr val="bg1"/>
                </a:solidFill>
                <a:effectLst>
                  <a:outerShdw blurRad="38100" dist="38100" dir="2700000" algn="tl">
                    <a:srgbClr val="000000">
                      <a:alpha val="43137"/>
                    </a:srgbClr>
                  </a:outerShdw>
                </a:effectLst>
              </a:rPr>
              <a:t> study. Circulation, </a:t>
            </a:r>
            <a:r>
              <a:rPr lang="en-US" sz="4000" dirty="0" err="1">
                <a:solidFill>
                  <a:schemeClr val="bg1"/>
                </a:solidFill>
                <a:effectLst>
                  <a:outerShdw blurRad="38100" dist="38100" dir="2700000" algn="tl">
                    <a:srgbClr val="000000">
                      <a:alpha val="43137"/>
                    </a:srgbClr>
                  </a:outerShdw>
                </a:effectLst>
              </a:rPr>
              <a:t>Vol</a:t>
            </a:r>
            <a:r>
              <a:rPr lang="en-US" sz="4000" dirty="0">
                <a:solidFill>
                  <a:schemeClr val="bg1"/>
                </a:solidFill>
                <a:effectLst>
                  <a:outerShdw blurRad="38100" dist="38100" dir="2700000" algn="tl">
                    <a:srgbClr val="000000">
                      <a:alpha val="43137"/>
                    </a:srgbClr>
                  </a:outerShdw>
                </a:effectLst>
              </a:rPr>
              <a:t> XLVII, March </a:t>
            </a:r>
            <a:r>
              <a:rPr lang="en-US" sz="4000" dirty="0" smtClean="0">
                <a:solidFill>
                  <a:schemeClr val="bg1"/>
                </a:solidFill>
                <a:effectLst>
                  <a:outerShdw blurRad="38100" dist="38100" dir="2700000" algn="tl">
                    <a:srgbClr val="000000">
                      <a:alpha val="43137"/>
                    </a:srgbClr>
                  </a:outerShdw>
                </a:effectLst>
              </a:rPr>
              <a:t>1973)</a:t>
            </a:r>
            <a:endParaRPr lang="pt-BR"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28084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323528" y="1600200"/>
            <a:ext cx="8496944" cy="4709160"/>
          </a:xfrm>
        </p:spPr>
        <p:txBody>
          <a:bodyPr>
            <a:normAutofit/>
          </a:bodyPr>
          <a:lstStyle/>
          <a:p>
            <a:endParaRPr lang="pt-BR" sz="2000" dirty="0" smtClean="0"/>
          </a:p>
          <a:p>
            <a:r>
              <a:rPr lang="pt-BR" sz="1800" dirty="0" smtClean="0">
                <a:effectLst>
                  <a:outerShdw blurRad="38100" dist="38100" dir="2700000" algn="tl">
                    <a:srgbClr val="000000">
                      <a:alpha val="43137"/>
                    </a:srgbClr>
                  </a:outerShdw>
                </a:effectLst>
              </a:rPr>
              <a:t>A ativação simpática com a elevação das catecolaminas circulantes (adrenalina, etc..), causa vasoconstrição coronária e consequente redução no fluxo sanguíneo.</a:t>
            </a:r>
          </a:p>
          <a:p>
            <a:r>
              <a:rPr lang="en-US" sz="1800" dirty="0" smtClean="0">
                <a:effectLst>
                  <a:outerShdw blurRad="38100" dist="38100" dir="2700000" algn="tl">
                    <a:srgbClr val="000000">
                      <a:alpha val="43137"/>
                    </a:srgbClr>
                  </a:outerShdw>
                </a:effectLst>
              </a:rPr>
              <a:t>De </a:t>
            </a:r>
            <a:r>
              <a:rPr lang="en-US" sz="1800" dirty="0" err="1" smtClean="0">
                <a:effectLst>
                  <a:outerShdw blurRad="38100" dist="38100" dir="2700000" algn="tl">
                    <a:srgbClr val="000000">
                      <a:alpha val="43137"/>
                    </a:srgbClr>
                  </a:outerShdw>
                </a:effectLst>
              </a:rPr>
              <a:t>outro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lado</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aumento</a:t>
            </a:r>
            <a:r>
              <a:rPr lang="en-US" sz="1800" dirty="0" smtClean="0">
                <a:effectLst>
                  <a:outerShdw blurRad="38100" dist="38100" dir="2700000" algn="tl">
                    <a:srgbClr val="000000">
                      <a:alpha val="43137"/>
                    </a:srgbClr>
                  </a:outerShdw>
                </a:effectLst>
              </a:rPr>
              <a:t> no </a:t>
            </a:r>
            <a:r>
              <a:rPr lang="en-US" sz="1800" dirty="0" err="1" smtClean="0">
                <a:effectLst>
                  <a:outerShdw blurRad="38100" dist="38100" dir="2700000" algn="tl">
                    <a:srgbClr val="000000">
                      <a:alpha val="43137"/>
                    </a:srgbClr>
                  </a:outerShdw>
                </a:effectLst>
              </a:rPr>
              <a:t>lactato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ou</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decréscimo</a:t>
            </a:r>
            <a:r>
              <a:rPr lang="en-US" sz="1800" dirty="0" smtClean="0">
                <a:effectLst>
                  <a:outerShdw blurRad="38100" dist="38100" dir="2700000" algn="tl">
                    <a:srgbClr val="000000">
                      <a:alpha val="43137"/>
                    </a:srgbClr>
                  </a:outerShdw>
                </a:effectLst>
              </a:rPr>
              <a:t> no pH do </a:t>
            </a:r>
            <a:r>
              <a:rPr lang="en-US" sz="1800" dirty="0" err="1" smtClean="0">
                <a:effectLst>
                  <a:outerShdw blurRad="38100" dist="38100" dir="2700000" algn="tl">
                    <a:srgbClr val="000000">
                      <a:alpha val="43137"/>
                    </a:srgbClr>
                  </a:outerShdw>
                </a:effectLst>
              </a:rPr>
              <a:t>sangue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evocar</a:t>
            </a:r>
            <a:r>
              <a:rPr lang="en-US" sz="1800" dirty="0" smtClean="0">
                <a:effectLst>
                  <a:outerShdw blurRad="38100" dist="38100" dir="2700000" algn="tl">
                    <a:srgbClr val="000000">
                      <a:alpha val="43137"/>
                    </a:srgbClr>
                  </a:outerShdw>
                </a:effectLst>
              </a:rPr>
              <a:t> o </a:t>
            </a:r>
            <a:r>
              <a:rPr lang="en-US" sz="1800" dirty="0" err="1" smtClean="0">
                <a:effectLst>
                  <a:outerShdw blurRad="38100" dist="38100" dir="2700000" algn="tl">
                    <a:srgbClr val="000000">
                      <a:alpha val="43137"/>
                    </a:srgbClr>
                  </a:outerShdw>
                </a:effectLst>
              </a:rPr>
              <a:t>relaxamento</a:t>
            </a:r>
            <a:r>
              <a:rPr lang="en-US" sz="1800" dirty="0" smtClean="0">
                <a:effectLst>
                  <a:outerShdw blurRad="38100" dist="38100" dir="2700000" algn="tl">
                    <a:srgbClr val="000000">
                      <a:alpha val="43137"/>
                    </a:srgbClr>
                  </a:outerShdw>
                </a:effectLst>
              </a:rPr>
              <a:t> </a:t>
            </a:r>
            <a:r>
              <a:rPr lang="pt-BR" sz="1800" dirty="0" smtClean="0">
                <a:effectLst>
                  <a:outerShdw blurRad="38100" dist="38100" dir="2700000" algn="tl">
                    <a:srgbClr val="000000">
                      <a:alpha val="43137"/>
                    </a:srgbClr>
                  </a:outerShdw>
                </a:effectLst>
              </a:rPr>
              <a:t>do músculo liso vascular e aumento no fluxo sanguíneo</a:t>
            </a:r>
          </a:p>
          <a:p>
            <a:r>
              <a:rPr lang="pt-BR" sz="1800" dirty="0" smtClean="0">
                <a:effectLst>
                  <a:outerShdw blurRad="38100" dist="38100" dir="2700000" algn="tl">
                    <a:srgbClr val="000000">
                      <a:alpha val="43137"/>
                    </a:srgbClr>
                  </a:outerShdw>
                </a:effectLst>
              </a:rPr>
              <a:t>Essas forças opostas trabalhando em sequência, com a hiperatividade do simpático levando a acidose metabólica podem, em nossa opinião, ser reconciliadas no sentido de parcialmente explicar a ocorrência do resultante estiramento/relaxamento anormal das artérias coronárias, que ocorre em diferentes direções, simultaneamente, produzindo aterosclerose.</a:t>
            </a:r>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600" dirty="0" err="1" smtClean="0">
                <a:solidFill>
                  <a:schemeClr val="bg1"/>
                </a:solidFill>
                <a:effectLst>
                  <a:outerShdw blurRad="38100" dist="38100" dir="2700000" algn="tl">
                    <a:srgbClr val="000000">
                      <a:alpha val="43137"/>
                    </a:srgbClr>
                  </a:outerShdw>
                </a:effectLst>
              </a:rPr>
              <a:t>Livro</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Teoria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da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Acidez</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na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Aterosclerose</a:t>
            </a:r>
            <a:r>
              <a:rPr lang="en-US" sz="1600" dirty="0" smtClean="0">
                <a:solidFill>
                  <a:schemeClr val="bg1"/>
                </a:solidFill>
                <a:effectLst>
                  <a:outerShdw blurRad="38100" dist="38100" dir="2700000" algn="tl">
                    <a:srgbClr val="000000">
                      <a:alpha val="43137"/>
                    </a:srgbClr>
                  </a:outerShdw>
                </a:effectLst>
              </a:rPr>
              <a:t> – Novas </a:t>
            </a:r>
            <a:r>
              <a:rPr lang="en-US" sz="1600" dirty="0" err="1" smtClean="0">
                <a:solidFill>
                  <a:schemeClr val="bg1"/>
                </a:solidFill>
                <a:effectLst>
                  <a:outerShdw blurRad="38100" dist="38100" dir="2700000" algn="tl">
                    <a:srgbClr val="000000">
                      <a:alpha val="43137"/>
                    </a:srgbClr>
                  </a:outerShdw>
                </a:effectLst>
              </a:rPr>
              <a:t>evidências</a:t>
            </a:r>
            <a:r>
              <a:rPr lang="en-US" sz="1600" dirty="0" smtClean="0">
                <a:solidFill>
                  <a:schemeClr val="bg1"/>
                </a:solidFill>
                <a:effectLst>
                  <a:outerShdw blurRad="38100" dist="38100" dir="2700000" algn="tl">
                    <a:srgbClr val="000000">
                      <a:alpha val="43137"/>
                    </a:srgbClr>
                  </a:outerShdw>
                </a:effectLst>
              </a:rPr>
              <a:t>”, 2012</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dirty="0" smtClean="0"/>
              <a:t>O </a:t>
            </a:r>
            <a:r>
              <a:rPr lang="en-US" dirty="0" err="1" smtClean="0"/>
              <a:t>que</a:t>
            </a:r>
            <a:r>
              <a:rPr lang="en-US" dirty="0" smtClean="0"/>
              <a:t> </a:t>
            </a:r>
            <a:r>
              <a:rPr lang="en-US" dirty="0" err="1" smtClean="0"/>
              <a:t>causa</a:t>
            </a:r>
            <a:r>
              <a:rPr lang="en-US" dirty="0" smtClean="0"/>
              <a:t> a </a:t>
            </a:r>
            <a:r>
              <a:rPr lang="en-US" dirty="0" err="1" smtClean="0"/>
              <a:t>elevação</a:t>
            </a:r>
            <a:r>
              <a:rPr lang="en-US" dirty="0" smtClean="0"/>
              <a:t> dos </a:t>
            </a:r>
            <a:r>
              <a:rPr lang="en-US" dirty="0" err="1" smtClean="0"/>
              <a:t>níveis</a:t>
            </a:r>
            <a:r>
              <a:rPr lang="en-US" dirty="0" smtClean="0"/>
              <a:t> de </a:t>
            </a:r>
            <a:r>
              <a:rPr lang="en-US" dirty="0" err="1" smtClean="0"/>
              <a:t>colesterol</a:t>
            </a:r>
            <a:r>
              <a:rPr lang="en-US" dirty="0" smtClean="0"/>
              <a:t> no </a:t>
            </a:r>
            <a:r>
              <a:rPr lang="en-US" dirty="0" err="1" smtClean="0"/>
              <a:t>sangue</a:t>
            </a:r>
            <a:r>
              <a:rPr lang="en-US" dirty="0" smtClean="0"/>
              <a:t>?</a:t>
            </a:r>
            <a:endParaRPr lang="pt-BR" dirty="0"/>
          </a:p>
        </p:txBody>
      </p:sp>
      <p:sp>
        <p:nvSpPr>
          <p:cNvPr id="3" name="Espaço Reservado para Conteúdo 2"/>
          <p:cNvSpPr>
            <a:spLocks noGrp="1"/>
          </p:cNvSpPr>
          <p:nvPr>
            <p:ph idx="1"/>
          </p:nvPr>
        </p:nvSpPr>
        <p:spPr>
          <a:xfrm>
            <a:off x="457200" y="1600200"/>
            <a:ext cx="8229600" cy="5069160"/>
          </a:xfrm>
        </p:spPr>
        <p:txBody>
          <a:bodyPr>
            <a:normAutofit/>
          </a:bodyPr>
          <a:lstStyle/>
          <a:p>
            <a:endParaRPr lang="en-US" sz="1800" dirty="0" smtClean="0"/>
          </a:p>
          <a:p>
            <a:r>
              <a:rPr lang="en-US" sz="1800" dirty="0" err="1" smtClean="0">
                <a:effectLst>
                  <a:outerShdw blurRad="38100" dist="38100" dir="2700000" algn="tl">
                    <a:srgbClr val="000000">
                      <a:alpha val="43137"/>
                    </a:srgbClr>
                  </a:outerShdw>
                </a:effectLst>
              </a:rPr>
              <a:t>Estudos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sugerem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alguns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fatores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risco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para</a:t>
            </a:r>
            <a:r>
              <a:rPr lang="en-US" sz="1800" dirty="0" smtClean="0">
                <a:effectLst>
                  <a:outerShdw blurRad="38100" dist="38100" dir="2700000" algn="tl">
                    <a:srgbClr val="000000">
                      <a:alpha val="43137"/>
                    </a:srgbClr>
                  </a:outerShdw>
                </a:effectLst>
              </a:rPr>
              <a:t> a </a:t>
            </a:r>
            <a:r>
              <a:rPr lang="en-US" sz="1800" dirty="0" err="1" smtClean="0">
                <a:effectLst>
                  <a:outerShdw blurRad="38100" dist="38100" dir="2700000" algn="tl">
                    <a:srgbClr val="000000">
                      <a:alpha val="43137"/>
                    </a:srgbClr>
                  </a:outerShdw>
                </a:effectLst>
              </a:rPr>
              <a:t>doença</a:t>
            </a:r>
            <a:r>
              <a:rPr lang="en-US" sz="1800" dirty="0" smtClean="0">
                <a:effectLst>
                  <a:outerShdw blurRad="38100" dist="38100" dir="2700000" algn="tl">
                    <a:srgbClr val="000000">
                      <a:alpha val="43137"/>
                    </a:srgbClr>
                  </a:outerShdw>
                </a:effectLst>
              </a:rPr>
              <a:t> arterial </a:t>
            </a:r>
            <a:r>
              <a:rPr lang="en-US" sz="1800" dirty="0" err="1" smtClean="0">
                <a:effectLst>
                  <a:outerShdw blurRad="38100" dist="38100" dir="2700000" algn="tl">
                    <a:srgbClr val="000000">
                      <a:alpha val="43137"/>
                    </a:srgbClr>
                  </a:outerShdw>
                </a:effectLst>
              </a:rPr>
              <a:t>coronária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como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exemplo</a:t>
            </a:r>
            <a:r>
              <a:rPr lang="en-US" sz="1800" dirty="0" smtClean="0">
                <a:effectLst>
                  <a:outerShdw blurRad="38100" dist="38100" dir="2700000" algn="tl">
                    <a:srgbClr val="000000">
                      <a:alpha val="43137"/>
                    </a:srgbClr>
                  </a:outerShdw>
                </a:effectLst>
              </a:rPr>
              <a:t> stress (</a:t>
            </a:r>
            <a:r>
              <a:rPr lang="en-US" sz="1800" dirty="0" err="1" smtClean="0">
                <a:effectLst>
                  <a:outerShdw blurRad="38100" dist="38100" dir="2700000" algn="tl">
                    <a:srgbClr val="000000">
                      <a:alpha val="43137"/>
                    </a:srgbClr>
                  </a:outerShdw>
                </a:effectLst>
              </a:rPr>
              <a:t>ansiedade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hostilidade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exercícios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físicos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intensos</a:t>
            </a:r>
            <a:r>
              <a:rPr lang="en-US" sz="1800" dirty="0" smtClean="0">
                <a:effectLst>
                  <a:outerShdw blurRad="38100" dist="38100" dir="2700000" algn="tl">
                    <a:srgbClr val="000000">
                      <a:alpha val="43137"/>
                    </a:srgbClr>
                  </a:outerShdw>
                </a:effectLst>
              </a:rPr>
              <a:t>, etc..), </a:t>
            </a:r>
            <a:r>
              <a:rPr lang="en-US" sz="1800" dirty="0" err="1" smtClean="0">
                <a:effectLst>
                  <a:outerShdw blurRad="38100" dist="38100" dir="2700000" algn="tl">
                    <a:srgbClr val="000000">
                      <a:alpha val="43137"/>
                    </a:srgbClr>
                  </a:outerShdw>
                </a:effectLst>
              </a:rPr>
              <a:t>dietas</a:t>
            </a:r>
            <a:r>
              <a:rPr lang="en-US" sz="1800" dirty="0" smtClean="0">
                <a:effectLst>
                  <a:outerShdw blurRad="38100" dist="38100" dir="2700000" algn="tl">
                    <a:srgbClr val="000000">
                      <a:alpha val="43137"/>
                    </a:srgbClr>
                  </a:outerShdw>
                </a:effectLst>
              </a:rPr>
              <a:t> com alto </a:t>
            </a:r>
            <a:r>
              <a:rPr lang="en-US" sz="1800" dirty="0" err="1" smtClean="0">
                <a:effectLst>
                  <a:outerShdw blurRad="38100" dist="38100" dir="2700000" algn="tl">
                    <a:srgbClr val="000000">
                      <a:alpha val="43137"/>
                    </a:srgbClr>
                  </a:outerShdw>
                </a:effectLst>
              </a:rPr>
              <a:t>teor</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carboidratos</a:t>
            </a:r>
            <a:r>
              <a:rPr lang="en-US" sz="1800" dirty="0" smtClean="0">
                <a:effectLst>
                  <a:outerShdw blurRad="38100" dist="38100" dir="2700000" algn="tl">
                    <a:srgbClr val="000000">
                      <a:alpha val="43137"/>
                    </a:srgbClr>
                  </a:outerShdw>
                </a:effectLst>
              </a:rPr>
              <a:t> e o </a:t>
            </a:r>
            <a:r>
              <a:rPr lang="en-US" sz="1800" dirty="0" err="1" smtClean="0">
                <a:effectLst>
                  <a:outerShdw blurRad="38100" dist="38100" dir="2700000" algn="tl">
                    <a:srgbClr val="000000">
                      <a:alpha val="43137"/>
                    </a:srgbClr>
                  </a:outerShdw>
                </a:effectLst>
              </a:rPr>
              <a:t>fumo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podem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aumentar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níveis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colesterol</a:t>
            </a:r>
            <a:r>
              <a:rPr lang="en-US" sz="1800" dirty="0" smtClean="0">
                <a:effectLst>
                  <a:outerShdw blurRad="38100" dist="38100" dir="2700000" algn="tl">
                    <a:srgbClr val="000000">
                      <a:alpha val="43137"/>
                    </a:srgbClr>
                  </a:outerShdw>
                </a:effectLst>
              </a:rPr>
              <a:t> total e de </a:t>
            </a:r>
            <a:r>
              <a:rPr lang="en-US" sz="1800" dirty="0" err="1" smtClean="0">
                <a:effectLst>
                  <a:outerShdw blurRad="38100" dist="38100" dir="2700000" algn="tl">
                    <a:srgbClr val="000000">
                      <a:alpha val="43137"/>
                    </a:srgbClr>
                  </a:outerShdw>
                </a:effectLst>
              </a:rPr>
              <a:t>lipoproteinas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baixa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densidade</a:t>
            </a:r>
            <a:r>
              <a:rPr lang="pt-BR" sz="1800" dirty="0" smtClean="0">
                <a:effectLst>
                  <a:outerShdw blurRad="38100" dist="38100" dir="2700000" algn="tl">
                    <a:srgbClr val="000000">
                      <a:alpha val="43137"/>
                    </a:srgbClr>
                  </a:outerShdw>
                </a:effectLst>
              </a:rPr>
              <a:t>.</a:t>
            </a:r>
          </a:p>
          <a:p>
            <a:r>
              <a:rPr lang="en-US" sz="1800" dirty="0" err="1" smtClean="0">
                <a:effectLst>
                  <a:outerShdw blurRad="38100" dist="38100" dir="2700000" algn="tl">
                    <a:srgbClr val="000000">
                      <a:alpha val="43137"/>
                    </a:srgbClr>
                  </a:outerShdw>
                </a:effectLst>
              </a:rPr>
              <a:t>Também</a:t>
            </a:r>
            <a:r>
              <a:rPr lang="en-US" sz="1800" dirty="0" smtClean="0">
                <a:effectLst>
                  <a:outerShdw blurRad="38100" dist="38100" dir="2700000" algn="tl">
                    <a:srgbClr val="000000">
                      <a:alpha val="43137"/>
                    </a:srgbClr>
                  </a:outerShdw>
                </a:effectLst>
              </a:rPr>
              <a:t>, é </a:t>
            </a:r>
            <a:r>
              <a:rPr lang="en-US" sz="1800" dirty="0" err="1" smtClean="0">
                <a:effectLst>
                  <a:outerShdw blurRad="38100" dist="38100" dir="2700000" algn="tl">
                    <a:srgbClr val="000000">
                      <a:alpha val="43137"/>
                    </a:srgbClr>
                  </a:outerShdw>
                </a:effectLst>
              </a:rPr>
              <a:t>interessante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noticiar</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que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em</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condições</a:t>
            </a:r>
            <a:r>
              <a:rPr lang="en-US" sz="1800" dirty="0" smtClean="0">
                <a:effectLst>
                  <a:outerShdw blurRad="38100" dist="38100" dir="2700000" algn="tl">
                    <a:srgbClr val="000000">
                      <a:alpha val="43137"/>
                    </a:srgbClr>
                  </a:outerShdw>
                </a:effectLst>
              </a:rPr>
              <a:t> de stress, </a:t>
            </a:r>
            <a:r>
              <a:rPr lang="en-US" sz="1800" dirty="0" err="1" smtClean="0">
                <a:effectLst>
                  <a:outerShdw blurRad="38100" dist="38100" dir="2700000" algn="tl">
                    <a:srgbClr val="000000">
                      <a:alpha val="43137"/>
                    </a:srgbClr>
                  </a:outerShdw>
                </a:effectLst>
              </a:rPr>
              <a:t>dietas</a:t>
            </a:r>
            <a:r>
              <a:rPr lang="en-US" sz="1800" dirty="0" smtClean="0">
                <a:effectLst>
                  <a:outerShdw blurRad="38100" dist="38100" dir="2700000" algn="tl">
                    <a:srgbClr val="000000">
                      <a:alpha val="43137"/>
                    </a:srgbClr>
                  </a:outerShdw>
                </a:effectLst>
              </a:rPr>
              <a:t> com alto </a:t>
            </a:r>
            <a:r>
              <a:rPr lang="en-US" sz="1800" dirty="0" err="1" smtClean="0">
                <a:effectLst>
                  <a:outerShdw blurRad="38100" dist="38100" dir="2700000" algn="tl">
                    <a:srgbClr val="000000">
                      <a:alpha val="43137"/>
                    </a:srgbClr>
                  </a:outerShdw>
                </a:effectLst>
              </a:rPr>
              <a:t>teor</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carboidratos</a:t>
            </a:r>
            <a:r>
              <a:rPr lang="en-US" sz="1800" dirty="0" smtClean="0">
                <a:effectLst>
                  <a:outerShdw blurRad="38100" dist="38100" dir="2700000" algn="tl">
                    <a:srgbClr val="000000">
                      <a:alpha val="43137"/>
                    </a:srgbClr>
                  </a:outerShdw>
                </a:effectLst>
              </a:rPr>
              <a:t> e no </a:t>
            </a:r>
            <a:r>
              <a:rPr lang="en-US" sz="1800" dirty="0" err="1" smtClean="0">
                <a:effectLst>
                  <a:outerShdw blurRad="38100" dist="38100" dir="2700000" algn="tl">
                    <a:srgbClr val="000000">
                      <a:alpha val="43137"/>
                    </a:srgbClr>
                  </a:outerShdw>
                </a:effectLst>
              </a:rPr>
              <a:t>fumo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existe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uma</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significante</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elevação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nos</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níveis</a:t>
            </a:r>
            <a:r>
              <a:rPr lang="en-US" sz="1800" dirty="0" smtClean="0">
                <a:effectLst>
                  <a:outerShdw blurRad="38100" dist="38100" dir="2700000" algn="tl">
                    <a:srgbClr val="000000">
                      <a:alpha val="43137"/>
                    </a:srgbClr>
                  </a:outerShdw>
                </a:effectLst>
              </a:rPr>
              <a:t> de </a:t>
            </a:r>
            <a:r>
              <a:rPr lang="en-US" sz="1800" dirty="0" err="1" smtClean="0">
                <a:effectLst>
                  <a:outerShdw blurRad="38100" dist="38100" dir="2700000" algn="tl">
                    <a:srgbClr val="000000">
                      <a:alpha val="43137"/>
                    </a:srgbClr>
                  </a:outerShdw>
                </a:effectLst>
              </a:rPr>
              <a:t>lactato</a:t>
            </a:r>
            <a:r>
              <a:rPr lang="en-US" sz="1800" dirty="0" smtClean="0">
                <a:effectLst>
                  <a:outerShdw blurRad="38100" dist="38100" dir="2700000" algn="tl">
                    <a:srgbClr val="000000">
                      <a:alpha val="43137"/>
                    </a:srgbClr>
                  </a:outerShdw>
                </a:effectLst>
              </a:rPr>
              <a:t> no </a:t>
            </a:r>
            <a:r>
              <a:rPr lang="en-US" sz="1800" dirty="0" err="1" smtClean="0">
                <a:effectLst>
                  <a:outerShdw blurRad="38100" dist="38100" dir="2700000" algn="tl">
                    <a:srgbClr val="000000">
                      <a:alpha val="43137"/>
                    </a:srgbClr>
                  </a:outerShdw>
                </a:effectLst>
              </a:rPr>
              <a:t>sangue</a:t>
            </a:r>
            <a:r>
              <a:rPr lang="en-US" sz="1800" dirty="0" smtClean="0">
                <a:effectLst>
                  <a:outerShdw blurRad="38100" dist="38100" dir="2700000" algn="tl">
                    <a:srgbClr val="000000">
                      <a:alpha val="43137"/>
                    </a:srgbClr>
                  </a:outerShdw>
                </a:effectLst>
              </a:rPr>
              <a:t>.</a:t>
            </a:r>
          </a:p>
          <a:p>
            <a:endParaRPr lang="en-US" sz="1800" dirty="0" smtClean="0">
              <a:effectLst>
                <a:outerShdw blurRad="38100" dist="38100" dir="2700000" algn="tl">
                  <a:srgbClr val="000000">
                    <a:alpha val="43137"/>
                  </a:srgbClr>
                </a:outerShdw>
              </a:effectLst>
            </a:endParaRPr>
          </a:p>
          <a:p>
            <a:r>
              <a:rPr lang="pt-BR" sz="1800" i="1" dirty="0" smtClean="0">
                <a:effectLst>
                  <a:outerShdw blurRad="38100" dist="38100" dir="2700000" algn="tl">
                    <a:srgbClr val="000000">
                      <a:alpha val="43137"/>
                    </a:srgbClr>
                  </a:outerShdw>
                </a:effectLst>
              </a:rPr>
              <a:t>Como o Dr. Malcolm </a:t>
            </a:r>
            <a:r>
              <a:rPr lang="pt-BR" sz="1800" i="1" smtClean="0">
                <a:effectLst>
                  <a:outerShdw blurRad="38100" dist="38100" dir="2700000" algn="tl">
                    <a:srgbClr val="000000">
                      <a:alpha val="43137"/>
                    </a:srgbClr>
                  </a:outerShdw>
                </a:effectLst>
              </a:rPr>
              <a:t>Kendrick </a:t>
            </a:r>
            <a:r>
              <a:rPr lang="en-US" sz="1800" i="1" dirty="0" err="1" smtClean="0">
                <a:effectLst>
                  <a:outerShdw blurRad="38100" dist="38100" dir="2700000" algn="tl">
                    <a:srgbClr val="000000">
                      <a:alpha val="43137"/>
                    </a:srgbClr>
                  </a:outerShdw>
                </a:effectLst>
              </a:rPr>
              <a:t>costuma</a:t>
            </a:r>
            <a:r>
              <a:rPr lang="en-US" sz="1800" i="1" dirty="0" smtClean="0">
                <a:effectLst>
                  <a:outerShdw blurRad="38100" dist="38100" dir="2700000" algn="tl">
                    <a:srgbClr val="000000">
                      <a:alpha val="43137"/>
                    </a:srgbClr>
                  </a:outerShdw>
                </a:effectLst>
              </a:rPr>
              <a:t> </a:t>
            </a:r>
            <a:r>
              <a:rPr lang="en-US" sz="1800" i="1" dirty="0" err="1" smtClean="0">
                <a:effectLst>
                  <a:outerShdw blurRad="38100" dist="38100" dir="2700000" algn="tl">
                    <a:srgbClr val="000000">
                      <a:alpha val="43137"/>
                    </a:srgbClr>
                  </a:outerShdw>
                </a:effectLst>
              </a:rPr>
              <a:t>dizer</a:t>
            </a:r>
            <a:r>
              <a:rPr lang="en-US" sz="1800" i="1" dirty="0" smtClean="0">
                <a:effectLst>
                  <a:outerShdw blurRad="38100" dist="38100" dir="2700000" algn="tl">
                    <a:srgbClr val="000000">
                      <a:alpha val="43137"/>
                    </a:srgbClr>
                  </a:outerShdw>
                </a:effectLst>
              </a:rPr>
              <a:t>:</a:t>
            </a:r>
          </a:p>
          <a:p>
            <a:r>
              <a:rPr lang="pt-BR" sz="1800" i="1" dirty="0" smtClean="0">
                <a:effectLst>
                  <a:outerShdw blurRad="38100" dist="38100" dir="2700000" algn="tl">
                    <a:srgbClr val="000000">
                      <a:alpha val="43137"/>
                    </a:srgbClr>
                  </a:outerShdw>
                </a:effectLst>
              </a:rPr>
              <a:t>"Os cigarros contêm gorduras? Não, de maneira nenhuma. Então, como pode o fumo de um cigarro, que não contêm gordura ou colesterol, depositar gordura e colesterol na parede das artérias. Qual é o mecanismo para que isso aconteça?"</a:t>
            </a:r>
            <a:endParaRPr lang="en-US" sz="1800" i="1" dirty="0" smtClean="0">
              <a:effectLst>
                <a:outerShdw blurRad="38100" dist="38100" dir="2700000" algn="tl">
                  <a:srgbClr val="000000">
                    <a:alpha val="43137"/>
                  </a:srgbClr>
                </a:outerShdw>
              </a:effectLst>
            </a:endParaRPr>
          </a:p>
          <a:p>
            <a:endParaRPr lang="en-US" sz="1600" dirty="0" smtClean="0">
              <a:solidFill>
                <a:schemeClr val="bg1"/>
              </a:solidFill>
              <a:effectLst>
                <a:outerShdw blurRad="38100" dist="38100" dir="2700000" algn="tl">
                  <a:srgbClr val="000000">
                    <a:alpha val="43137"/>
                  </a:srgbClr>
                </a:outerShdw>
              </a:effectLst>
            </a:endParaRPr>
          </a:p>
          <a:p>
            <a:r>
              <a:rPr lang="en-US" sz="1600" dirty="0" err="1" smtClean="0">
                <a:solidFill>
                  <a:schemeClr val="bg1"/>
                </a:solidFill>
                <a:effectLst>
                  <a:outerShdw blurRad="38100" dist="38100" dir="2700000" algn="tl">
                    <a:srgbClr val="000000">
                      <a:alpha val="43137"/>
                    </a:srgbClr>
                  </a:outerShdw>
                </a:effectLst>
              </a:rPr>
              <a:t>Referências</a:t>
            </a:r>
            <a:r>
              <a:rPr lang="en-US" sz="1600" dirty="0" smtClean="0">
                <a:solidFill>
                  <a:schemeClr val="bg1"/>
                </a:solidFill>
                <a:effectLst>
                  <a:outerShdw blurRad="38100" dist="38100" dir="2700000" algn="tl">
                    <a:srgbClr val="000000">
                      <a:alpha val="43137"/>
                    </a:srgbClr>
                  </a:outerShdw>
                </a:effectLst>
              </a:rPr>
              <a:t> no </a:t>
            </a:r>
            <a:r>
              <a:rPr lang="en-US" sz="1600" dirty="0" err="1" smtClean="0">
                <a:solidFill>
                  <a:schemeClr val="bg1"/>
                </a:solidFill>
                <a:effectLst>
                  <a:outerShdw blurRad="38100" dist="38100" dir="2700000" algn="tl">
                    <a:srgbClr val="000000">
                      <a:alpha val="43137"/>
                    </a:srgbClr>
                  </a:outerShdw>
                </a:effectLst>
              </a:rPr>
              <a:t>livro</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Teoria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da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Acidez</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na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Aterosclerose</a:t>
            </a:r>
            <a:r>
              <a:rPr lang="en-US" sz="1600" dirty="0" smtClean="0">
                <a:solidFill>
                  <a:schemeClr val="bg1"/>
                </a:solidFill>
                <a:effectLst>
                  <a:outerShdw blurRad="38100" dist="38100" dir="2700000" algn="tl">
                    <a:srgbClr val="000000">
                      <a:alpha val="43137"/>
                    </a:srgbClr>
                  </a:outerShdw>
                </a:effectLst>
              </a:rPr>
              <a:t> – Novas </a:t>
            </a:r>
            <a:r>
              <a:rPr lang="en-US" sz="1600" dirty="0" err="1" smtClean="0">
                <a:solidFill>
                  <a:schemeClr val="bg1"/>
                </a:solidFill>
                <a:effectLst>
                  <a:outerShdw blurRad="38100" dist="38100" dir="2700000" algn="tl">
                    <a:srgbClr val="000000">
                      <a:alpha val="43137"/>
                    </a:srgbClr>
                  </a:outerShdw>
                </a:effectLst>
              </a:rPr>
              <a:t>evidências</a:t>
            </a:r>
            <a:r>
              <a:rPr lang="en-US" sz="1600" dirty="0" smtClean="0">
                <a:solidFill>
                  <a:schemeClr val="bg1"/>
                </a:solidFill>
                <a:effectLst>
                  <a:outerShdw blurRad="38100" dist="38100" dir="2700000" algn="tl">
                    <a:srgbClr val="000000">
                      <a:alpha val="43137"/>
                    </a:srgbClr>
                  </a:outerShdw>
                </a:effectLst>
              </a:rPr>
              <a:t>”, 2011</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251520" y="836712"/>
            <a:ext cx="8640960" cy="2363688"/>
          </a:xfrm>
        </p:spPr>
        <p:txBody>
          <a:bodyPr>
            <a:normAutofit fontScale="90000"/>
          </a:bodyPr>
          <a:lstStyle/>
          <a:p>
            <a:r>
              <a:rPr lang="pt-BR" sz="3200" smtClean="0"/>
              <a:t>Fatores de </a:t>
            </a:r>
            <a:r>
              <a:rPr lang="pt-BR" sz="3200" dirty="0" smtClean="0"/>
              <a:t>risco para a aterosclerose/doença arterial coronária no ponto de vista da teoria da acidez</a:t>
            </a:r>
            <a:br>
              <a:rPr lang="pt-BR" sz="3200" dirty="0" smtClean="0"/>
            </a:br>
            <a:endParaRPr lang="pt-BR" sz="3200" dirty="0"/>
          </a:p>
        </p:txBody>
      </p:sp>
      <p:sp>
        <p:nvSpPr>
          <p:cNvPr id="5" name="Subtítulo 4"/>
          <p:cNvSpPr>
            <a:spLocks noGrp="1"/>
          </p:cNvSpPr>
          <p:nvPr>
            <p:ph type="subTitle" idx="1"/>
          </p:nvPr>
        </p:nvSpPr>
        <p:spPr>
          <a:xfrm>
            <a:off x="1371600" y="3331698"/>
            <a:ext cx="6400800" cy="3193646"/>
          </a:xfrm>
        </p:spPr>
        <p:txBody>
          <a:bodyPr>
            <a:normAutofit/>
          </a:bodyPr>
          <a:lstStyle/>
          <a:p>
            <a:pPr algn="l"/>
            <a:r>
              <a:rPr lang="en-US" sz="2000" dirty="0" err="1" smtClean="0">
                <a:effectLst>
                  <a:outerShdw blurRad="38100" dist="38100" dir="2700000" algn="tl">
                    <a:srgbClr val="000000">
                      <a:alpha val="43137"/>
                    </a:srgbClr>
                  </a:outerShdw>
                </a:effectLst>
              </a:rPr>
              <a:t>Nos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próximos</a:t>
            </a:r>
            <a:r>
              <a:rPr lang="en-US" sz="2000" dirty="0" smtClean="0">
                <a:effectLst>
                  <a:outerShdw blurRad="38100" dist="38100" dir="2700000" algn="tl">
                    <a:srgbClr val="000000">
                      <a:alpha val="43137"/>
                    </a:srgbClr>
                  </a:outerShdw>
                </a:effectLst>
              </a:rPr>
              <a:t> slides </a:t>
            </a:r>
            <a:r>
              <a:rPr lang="en-US" sz="2000" dirty="0" err="1" smtClean="0">
                <a:effectLst>
                  <a:outerShdw blurRad="38100" dist="38100" dir="2700000" algn="tl">
                    <a:srgbClr val="000000">
                      <a:alpha val="43137"/>
                    </a:srgbClr>
                  </a:outerShdw>
                </a:effectLst>
              </a:rPr>
              <a:t>iremos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discutir</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sobre</a:t>
            </a:r>
            <a:r>
              <a:rPr lang="en-US" sz="2000" dirty="0" smtClean="0">
                <a:effectLst>
                  <a:outerShdw blurRad="38100" dist="38100" dir="2700000" algn="tl">
                    <a:srgbClr val="000000">
                      <a:alpha val="43137"/>
                    </a:srgbClr>
                  </a:outerShdw>
                </a:effectLst>
              </a:rPr>
              <a:t> a </a:t>
            </a:r>
            <a:r>
              <a:rPr lang="en-US" sz="2000" dirty="0" err="1" smtClean="0">
                <a:effectLst>
                  <a:outerShdw blurRad="38100" dist="38100" dir="2700000" algn="tl">
                    <a:srgbClr val="000000">
                      <a:alpha val="43137"/>
                    </a:srgbClr>
                  </a:outerShdw>
                </a:effectLst>
              </a:rPr>
              <a:t>desregulação</a:t>
            </a:r>
            <a:r>
              <a:rPr lang="en-US" sz="2000" dirty="0" smtClean="0">
                <a:effectLst>
                  <a:outerShdw blurRad="38100" dist="38100" dir="2700000" algn="tl">
                    <a:srgbClr val="000000">
                      <a:alpha val="43137"/>
                    </a:srgbClr>
                  </a:outerShdw>
                </a:effectLst>
              </a:rPr>
              <a:t> do </a:t>
            </a:r>
            <a:r>
              <a:rPr lang="en-US" sz="2000" dirty="0" err="1" smtClean="0">
                <a:effectLst>
                  <a:outerShdw blurRad="38100" dist="38100" dir="2700000" algn="tl">
                    <a:srgbClr val="000000">
                      <a:alpha val="43137"/>
                    </a:srgbClr>
                  </a:outerShdw>
                </a:effectLst>
              </a:rPr>
              <a:t>sistema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nervoso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autônomo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como</a:t>
            </a:r>
            <a:r>
              <a:rPr lang="en-US" sz="2000" dirty="0" smtClean="0">
                <a:effectLst>
                  <a:outerShdw blurRad="38100" dist="38100" dir="2700000" algn="tl">
                    <a:srgbClr val="000000">
                      <a:alpha val="43137"/>
                    </a:srgbClr>
                  </a:outerShdw>
                </a:effectLst>
              </a:rPr>
              <a:t> o </a:t>
            </a:r>
            <a:r>
              <a:rPr lang="en-US" sz="2000" dirty="0" err="1" smtClean="0">
                <a:effectLst>
                  <a:outerShdw blurRad="38100" dist="38100" dir="2700000" algn="tl">
                    <a:srgbClr val="000000">
                      <a:alpha val="43137"/>
                    </a:srgbClr>
                  </a:outerShdw>
                </a:effectLst>
              </a:rPr>
              <a:t>mecanismo</a:t>
            </a:r>
            <a:r>
              <a:rPr lang="en-US" sz="2000" dirty="0" smtClean="0">
                <a:effectLst>
                  <a:outerShdw blurRad="38100" dist="38100" dir="2700000" algn="tl">
                    <a:srgbClr val="000000">
                      <a:alpha val="43137"/>
                    </a:srgbClr>
                  </a:outerShdw>
                </a:effectLst>
              </a:rPr>
              <a:t> fundamental no stress </a:t>
            </a:r>
            <a:r>
              <a:rPr lang="en-US" sz="2000" dirty="0" err="1" smtClean="0">
                <a:effectLst>
                  <a:outerShdw blurRad="38100" dist="38100" dir="2700000" algn="tl">
                    <a:srgbClr val="000000">
                      <a:alpha val="43137"/>
                    </a:srgbClr>
                  </a:outerShdw>
                </a:effectLst>
              </a:rPr>
              <a:t>psicológico</a:t>
            </a:r>
            <a:r>
              <a:rPr lang="en-US" sz="2000" dirty="0" smtClean="0">
                <a:effectLst>
                  <a:outerShdw blurRad="38100" dist="38100" dir="2700000" algn="tl">
                    <a:srgbClr val="000000">
                      <a:alpha val="43137"/>
                    </a:srgbClr>
                  </a:outerShdw>
                </a:effectLst>
              </a:rPr>
              <a:t> e </a:t>
            </a:r>
            <a:r>
              <a:rPr lang="en-US" sz="2000" dirty="0" err="1" smtClean="0">
                <a:effectLst>
                  <a:outerShdw blurRad="38100" dist="38100" dir="2700000" algn="tl">
                    <a:srgbClr val="000000">
                      <a:alpha val="43137"/>
                    </a:srgbClr>
                  </a:outerShdw>
                </a:effectLst>
              </a:rPr>
              <a:t>em</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outros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fatores</a:t>
            </a:r>
            <a:r>
              <a:rPr lang="en-US" sz="2000" dirty="0" smtClean="0">
                <a:effectLst>
                  <a:outerShdw blurRad="38100" dist="38100" dir="2700000" algn="tl">
                    <a:srgbClr val="000000">
                      <a:alpha val="43137"/>
                    </a:srgbClr>
                  </a:outerShdw>
                </a:effectLst>
              </a:rPr>
              <a:t> de </a:t>
            </a:r>
            <a:r>
              <a:rPr lang="en-US" sz="2000" dirty="0" err="1" smtClean="0">
                <a:effectLst>
                  <a:outerShdw blurRad="38100" dist="38100" dir="2700000" algn="tl">
                    <a:srgbClr val="000000">
                      <a:alpha val="43137"/>
                    </a:srgbClr>
                  </a:outerShdw>
                </a:effectLst>
              </a:rPr>
              <a:t>risco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para</a:t>
            </a:r>
            <a:r>
              <a:rPr lang="en-US" sz="2000" dirty="0" smtClean="0">
                <a:effectLst>
                  <a:outerShdw blurRad="38100" dist="38100" dir="2700000" algn="tl">
                    <a:srgbClr val="000000">
                      <a:alpha val="43137"/>
                    </a:srgbClr>
                  </a:outerShdw>
                </a:effectLst>
              </a:rPr>
              <a:t> a </a:t>
            </a:r>
            <a:r>
              <a:rPr lang="en-US" sz="2000" dirty="0" err="1" smtClean="0">
                <a:effectLst>
                  <a:outerShdw blurRad="38100" dist="38100" dir="2700000" algn="tl">
                    <a:srgbClr val="000000">
                      <a:alpha val="43137"/>
                    </a:srgbClr>
                  </a:outerShdw>
                </a:effectLst>
              </a:rPr>
              <a:t>aterosclerose</a:t>
            </a:r>
            <a:r>
              <a:rPr lang="en-US" sz="2000" dirty="0" smtClean="0">
                <a:effectLst>
                  <a:outerShdw blurRad="38100" dist="38100" dir="2700000" algn="tl">
                    <a:srgbClr val="000000">
                      <a:alpha val="43137"/>
                    </a:srgbClr>
                  </a:outerShdw>
                </a:effectLst>
              </a:rPr>
              <a:t>/</a:t>
            </a:r>
            <a:r>
              <a:rPr lang="en-US" sz="2000" dirty="0" err="1" smtClean="0">
                <a:effectLst>
                  <a:outerShdw blurRad="38100" dist="38100" dir="2700000" algn="tl">
                    <a:srgbClr val="000000">
                      <a:alpha val="43137"/>
                    </a:srgbClr>
                  </a:outerShdw>
                </a:effectLst>
              </a:rPr>
              <a:t>doença</a:t>
            </a:r>
            <a:r>
              <a:rPr lang="en-US" sz="2000" dirty="0" smtClean="0">
                <a:effectLst>
                  <a:outerShdw blurRad="38100" dist="38100" dir="2700000" algn="tl">
                    <a:srgbClr val="000000">
                      <a:alpha val="43137"/>
                    </a:srgbClr>
                  </a:outerShdw>
                </a:effectLst>
              </a:rPr>
              <a:t> arterial </a:t>
            </a:r>
            <a:r>
              <a:rPr lang="en-US" sz="2000" dirty="0" err="1" smtClean="0">
                <a:effectLst>
                  <a:outerShdw blurRad="38100" dist="38100" dir="2700000" algn="tl">
                    <a:srgbClr val="000000">
                      <a:alpha val="43137"/>
                    </a:srgbClr>
                  </a:outerShdw>
                </a:effectLst>
              </a:rPr>
              <a:t>coronária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os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quais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estão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relacionados</a:t>
            </a:r>
            <a:r>
              <a:rPr lang="en-US" sz="2000" dirty="0" smtClean="0">
                <a:effectLst>
                  <a:outerShdw blurRad="38100" dist="38100" dir="2700000" algn="tl">
                    <a:srgbClr val="000000">
                      <a:alpha val="43137"/>
                    </a:srgbClr>
                  </a:outerShdw>
                </a:effectLst>
              </a:rPr>
              <a:t> com a </a:t>
            </a:r>
            <a:r>
              <a:rPr lang="en-US" sz="2000" dirty="0" err="1" smtClean="0">
                <a:effectLst>
                  <a:outerShdw blurRad="38100" dist="38100" dir="2700000" algn="tl">
                    <a:srgbClr val="000000">
                      <a:alpha val="43137"/>
                    </a:srgbClr>
                  </a:outerShdw>
                </a:effectLst>
              </a:rPr>
              <a:t>dominância</a:t>
            </a:r>
            <a:r>
              <a:rPr lang="en-US" sz="2000" dirty="0" smtClean="0">
                <a:effectLst>
                  <a:outerShdw blurRad="38100" dist="38100" dir="2700000" algn="tl">
                    <a:srgbClr val="000000">
                      <a:alpha val="43137"/>
                    </a:srgbClr>
                  </a:outerShdw>
                </a:effectLst>
              </a:rPr>
              <a:t> do </a:t>
            </a:r>
            <a:r>
              <a:rPr lang="en-US" sz="2000" dirty="0" err="1" smtClean="0">
                <a:effectLst>
                  <a:outerShdw blurRad="38100" dist="38100" dir="2700000" algn="tl">
                    <a:srgbClr val="000000">
                      <a:alpha val="43137"/>
                    </a:srgbClr>
                  </a:outerShdw>
                </a:effectLst>
              </a:rPr>
              <a:t>simpático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seja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através</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da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hiperatividade</a:t>
            </a:r>
            <a:r>
              <a:rPr lang="en-US" sz="2000" dirty="0" smtClean="0">
                <a:effectLst>
                  <a:outerShdw blurRad="38100" dist="38100" dir="2700000" algn="tl">
                    <a:srgbClr val="000000">
                      <a:alpha val="43137"/>
                    </a:srgbClr>
                  </a:outerShdw>
                </a:effectLst>
              </a:rPr>
              <a:t> do </a:t>
            </a:r>
            <a:r>
              <a:rPr lang="en-US" sz="2000" dirty="0" err="1" smtClean="0">
                <a:effectLst>
                  <a:outerShdw blurRad="38100" dist="38100" dir="2700000" algn="tl">
                    <a:srgbClr val="000000">
                      <a:alpha val="43137"/>
                    </a:srgbClr>
                  </a:outerShdw>
                </a:effectLst>
              </a:rPr>
              <a:t>simpático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ou</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pela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retração</a:t>
            </a:r>
            <a:r>
              <a:rPr lang="en-US" sz="2000" dirty="0" smtClean="0">
                <a:effectLst>
                  <a:outerShdw blurRad="38100" dist="38100" dir="2700000" algn="tl">
                    <a:srgbClr val="000000">
                      <a:alpha val="43137"/>
                    </a:srgbClr>
                  </a:outerShdw>
                </a:effectLst>
              </a:rPr>
              <a:t> do </a:t>
            </a:r>
            <a:r>
              <a:rPr lang="en-US" sz="2000" dirty="0" err="1" smtClean="0">
                <a:effectLst>
                  <a:outerShdw blurRad="38100" dist="38100" dir="2700000" algn="tl">
                    <a:srgbClr val="000000">
                      <a:alpha val="43137"/>
                    </a:srgbClr>
                  </a:outerShdw>
                </a:effectLst>
              </a:rPr>
              <a:t>sistema</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nervoso</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parassimpático</a:t>
            </a:r>
            <a:r>
              <a:rPr lang="en-US" sz="2000" dirty="0" smtClean="0">
                <a:effectLst>
                  <a:outerShdw blurRad="38100" dist="38100" dir="2700000" algn="tl">
                    <a:srgbClr val="000000">
                      <a:alpha val="43137"/>
                    </a:srgbClr>
                  </a:outerShdw>
                </a:effectLst>
              </a:rPr>
              <a:t>. </a:t>
            </a:r>
          </a:p>
          <a:p>
            <a:pPr algn="l"/>
            <a:endParaRPr lang="en-US" dirty="0" smtClean="0">
              <a:effectLst>
                <a:outerShdw blurRad="38100" dist="38100" dir="2700000" algn="tl">
                  <a:srgbClr val="000000">
                    <a:alpha val="43137"/>
                  </a:srgbClr>
                </a:outerShdw>
              </a:effectLst>
            </a:endParaRPr>
          </a:p>
          <a:p>
            <a:endParaRPr lang="pt-BR"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pice">
  <a:themeElements>
    <a:clrScheme name="Áp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Áp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Áp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6290</TotalTime>
  <Words>7739</Words>
  <Application>Microsoft Office PowerPoint</Application>
  <PresentationFormat>Apresentação na tela (4:3)</PresentationFormat>
  <Paragraphs>309</Paragraphs>
  <Slides>46</Slides>
  <Notes>0</Notes>
  <HiddenSlides>0</HiddenSlides>
  <MMClips>0</MMClips>
  <ScaleCrop>false</ScaleCrop>
  <HeadingPairs>
    <vt:vector size="4" baseType="variant">
      <vt:variant>
        <vt:lpstr>Tema</vt:lpstr>
      </vt:variant>
      <vt:variant>
        <vt:i4>1</vt:i4>
      </vt:variant>
      <vt:variant>
        <vt:lpstr>Títulos de slides</vt:lpstr>
      </vt:variant>
      <vt:variant>
        <vt:i4>46</vt:i4>
      </vt:variant>
    </vt:vector>
  </HeadingPairs>
  <TitlesOfParts>
    <vt:vector size="47" baseType="lpstr">
      <vt:lpstr>Ápice</vt:lpstr>
      <vt:lpstr>Stress: O FATOR DESENCADEANTE DA DOENÇA Cardiovascular</vt:lpstr>
      <vt:lpstr>Em Reconhecimento</vt:lpstr>
      <vt:lpstr>Em Reconhecimento</vt:lpstr>
      <vt:lpstr>Em Reconhecimento</vt:lpstr>
      <vt:lpstr>A Teoria da Acidez na Aterosclerose</vt:lpstr>
      <vt:lpstr>A Teoria da Acidez na Aterosclerose Introducão e Fundamentos</vt:lpstr>
      <vt:lpstr>Slide 7</vt:lpstr>
      <vt:lpstr>O que causa a elevação dos níveis de colesterol no sangue?</vt:lpstr>
      <vt:lpstr>Fatores de risco para a aterosclerose/doença arterial coronária no ponto de vista da teoria da acidez </vt:lpstr>
      <vt:lpstr>Fatores Psicológicos</vt:lpstr>
      <vt:lpstr>Idade</vt:lpstr>
      <vt:lpstr>Dislipidemia </vt:lpstr>
      <vt:lpstr>Hipertensão </vt:lpstr>
      <vt:lpstr>Doença Renal Crônica</vt:lpstr>
      <vt:lpstr>Diabetes </vt:lpstr>
      <vt:lpstr>O Fumo </vt:lpstr>
      <vt:lpstr>Poluição do Ar </vt:lpstr>
      <vt:lpstr>Barulho</vt:lpstr>
      <vt:lpstr>Dietas com Alto Teor de Carboidratos </vt:lpstr>
      <vt:lpstr>Apneia Obstrutiva do Sono  </vt:lpstr>
      <vt:lpstr>Disfunção Erétil </vt:lpstr>
      <vt:lpstr>Síndrome Metabólica </vt:lpstr>
      <vt:lpstr>Infecção através de Bacteremia </vt:lpstr>
      <vt:lpstr>Sal</vt:lpstr>
      <vt:lpstr>Insônia</vt:lpstr>
      <vt:lpstr>Exercícios Físicos Intensos</vt:lpstr>
      <vt:lpstr>Pré-Eclâmpsia</vt:lpstr>
      <vt:lpstr>Outros fatores de risco para a aterosclerose/Doença arterial coronária no ponto de vista  da teoria da acidez</vt:lpstr>
      <vt:lpstr>Homocisteina </vt:lpstr>
      <vt:lpstr>Poluentes Químicos e Orgânicos</vt:lpstr>
      <vt:lpstr>Quimioterapia</vt:lpstr>
      <vt:lpstr>Radiação Ionizante</vt:lpstr>
      <vt:lpstr>Infarto do Miocárdio Um fator de risco paradoxal?</vt:lpstr>
      <vt:lpstr>Doenças Associadas:  Elevação no Ácido Láctico ou Lactato </vt:lpstr>
      <vt:lpstr>Indivíduos com menor grau ou ausência de aterosclerose</vt:lpstr>
      <vt:lpstr>Porque a Aterosclerose é mais Suave ou Inexistente em Indivíduos com  Síndrome de Down?</vt:lpstr>
      <vt:lpstr>Porque a Aterosclerose é Mais Suave em Índivíduos que Sofrem de Alcoolismo?</vt:lpstr>
      <vt:lpstr>reversão ou menor progressão da Aterosclerose</vt:lpstr>
      <vt:lpstr>Agentes Simpatolíticos Podem Reduzir a Progressão da Aterosclerose</vt:lpstr>
      <vt:lpstr>Agentes Simpatolíticos Podem Reduzir a Progressão da Aterosclerose</vt:lpstr>
      <vt:lpstr>A Redução do Stress Leva a Reversão ou Menor Progressão da Aterosclerose</vt:lpstr>
      <vt:lpstr>A Função Baroreflexa e o  Sistema Nervoso Autônomo  </vt:lpstr>
      <vt:lpstr>β - bloqueadores,  Uma Espada de Dois Gumes?</vt:lpstr>
      <vt:lpstr>Marcadores Externos de Risco para a Aterosclerose</vt:lpstr>
      <vt:lpstr>Apresentações em Video e Powerpoint sobre a Teoria da Acidez na Aterosclerose</vt:lpstr>
      <vt:lpstr> Livro “Teoria da Acidez na Aterosclerose – Novas Evidências”, 2011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o fator desencadeador da doença cardiovascular</dc:title>
  <dc:subject>A Teoria da Acidez na Aterosclerose</dc:subject>
  <dc:creator>Carlos Monteiro</dc:creator>
  <cp:keywords>doença arterial coronária, aterosclerose, </cp:keywords>
  <dc:description>Uma visão geral sobre os novos conceitos fisiopatológicos e fatores de risco para a doença arterial coronária baseada na teoria da acidez na aterosclerose, desenvolvida por Carlos Monteiro em 2006. Ela complementa e expande a teoria miogênica do infarto do miocárdio através de uma revisão dos seguintes tópicos: O que causa elevados níveis de colesterol no sangue; Porque a dominância do sistema simpático é o fator desencadeador na aterosclerose e doença coronária; Fatores de risco para a aterosclerose e o desbalanceamento autônomo; Porque a aterosclerose é mais suave ou não-existente em indivíduos com síndrome de Down. e é também menos severa no alcoolismo crônico; Porque agentes simpatolíticos e a redução do stress pode tornar mais lenta a progressão da aterosclerose. Ênfase será colocada sobre os possíveis mecanismos de ação que mediam essas respostas.</dc:description>
  <cp:lastModifiedBy>Carlos</cp:lastModifiedBy>
  <cp:revision>1257</cp:revision>
  <dcterms:created xsi:type="dcterms:W3CDTF">2012-08-15T10:23:47Z</dcterms:created>
  <dcterms:modified xsi:type="dcterms:W3CDTF">2014-06-12T00:46:21Z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